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323" r:id="rId4"/>
    <p:sldId id="260" r:id="rId5"/>
    <p:sldId id="262" r:id="rId6"/>
    <p:sldId id="263" r:id="rId7"/>
    <p:sldId id="264" r:id="rId8"/>
    <p:sldId id="273" r:id="rId9"/>
    <p:sldId id="613" r:id="rId10"/>
    <p:sldId id="614" r:id="rId11"/>
    <p:sldId id="279" r:id="rId12"/>
    <p:sldId id="280" r:id="rId13"/>
    <p:sldId id="281" r:id="rId14"/>
    <p:sldId id="558" r:id="rId15"/>
    <p:sldId id="615" r:id="rId16"/>
    <p:sldId id="297" r:id="rId17"/>
    <p:sldId id="443" r:id="rId18"/>
    <p:sldId id="559" r:id="rId19"/>
    <p:sldId id="561" r:id="rId20"/>
    <p:sldId id="562" r:id="rId21"/>
    <p:sldId id="563" r:id="rId22"/>
    <p:sldId id="307" r:id="rId23"/>
    <p:sldId id="308" r:id="rId24"/>
    <p:sldId id="507" r:id="rId25"/>
    <p:sldId id="509" r:id="rId26"/>
    <p:sldId id="616" r:id="rId27"/>
    <p:sldId id="317" r:id="rId28"/>
    <p:sldId id="347" r:id="rId29"/>
    <p:sldId id="521" r:id="rId30"/>
    <p:sldId id="413" r:id="rId31"/>
    <p:sldId id="522" r:id="rId32"/>
    <p:sldId id="415" r:id="rId33"/>
    <p:sldId id="577" r:id="rId34"/>
    <p:sldId id="578" r:id="rId35"/>
    <p:sldId id="355" r:id="rId36"/>
    <p:sldId id="523" r:id="rId37"/>
    <p:sldId id="524" r:id="rId38"/>
    <p:sldId id="529" r:id="rId39"/>
    <p:sldId id="530" r:id="rId40"/>
    <p:sldId id="531" r:id="rId41"/>
    <p:sldId id="593" r:id="rId42"/>
    <p:sldId id="595" r:id="rId43"/>
    <p:sldId id="596" r:id="rId44"/>
    <p:sldId id="597" r:id="rId45"/>
    <p:sldId id="532" r:id="rId46"/>
    <p:sldId id="427" r:id="rId47"/>
    <p:sldId id="617" r:id="rId48"/>
    <p:sldId id="320" r:id="rId49"/>
    <p:sldId id="326" r:id="rId50"/>
    <p:sldId id="618" r:id="rId51"/>
    <p:sldId id="619" r:id="rId52"/>
    <p:sldId id="620" r:id="rId53"/>
    <p:sldId id="621" r:id="rId54"/>
    <p:sldId id="622" r:id="rId55"/>
    <p:sldId id="623" r:id="rId56"/>
    <p:sldId id="624" r:id="rId57"/>
    <p:sldId id="625" r:id="rId58"/>
    <p:sldId id="626" r:id="rId59"/>
    <p:sldId id="627" r:id="rId60"/>
    <p:sldId id="628" r:id="rId61"/>
    <p:sldId id="629" r:id="rId62"/>
    <p:sldId id="630" r:id="rId63"/>
    <p:sldId id="631" r:id="rId64"/>
    <p:sldId id="356" r:id="rId65"/>
    <p:sldId id="496" r:id="rId66"/>
    <p:sldId id="549" r:id="rId67"/>
    <p:sldId id="550" r:id="rId68"/>
    <p:sldId id="557" r:id="rId69"/>
    <p:sldId id="634" r:id="rId70"/>
    <p:sldId id="633" r:id="rId71"/>
    <p:sldId id="635" r:id="rId72"/>
    <p:sldId id="636" r:id="rId73"/>
    <p:sldId id="637" r:id="rId74"/>
    <p:sldId id="638" r:id="rId75"/>
    <p:sldId id="639" r:id="rId76"/>
    <p:sldId id="640" r:id="rId77"/>
    <p:sldId id="641" r:id="rId78"/>
    <p:sldId id="632" r:id="rId79"/>
    <p:sldId id="322" r:id="rId80"/>
    <p:sldId id="331" r:id="rId81"/>
    <p:sldId id="332" r:id="rId82"/>
    <p:sldId id="333" r:id="rId8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7F4"/>
    <a:srgbClr val="0075AA"/>
    <a:srgbClr val="060000"/>
    <a:srgbClr val="EB0047"/>
    <a:srgbClr val="FDFBFF"/>
    <a:srgbClr val="80D6E6"/>
    <a:srgbClr val="42CBE9"/>
    <a:srgbClr val="147592"/>
    <a:srgbClr val="004868"/>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7" d="100"/>
          <a:sy n="57" d="100"/>
        </p:scale>
        <p:origin x="-96"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7DD833-15EB-4EAD-B619-E9A35E2A7ED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9B4B6DD-F660-45E8-A3D5-AE2C995B9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4748F05-9404-4016-83D3-43834084ED1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9E4BC2E2-FC11-42F7-9A19-7AEBD88D5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C3D7B28-30CE-4D16-A48E-D5B5D84D6FEC}"/>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4014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a16="http://schemas.microsoft.com/office/drawing/2014/main" xmlns=""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3">
            <a:extLst>
              <a:ext uri="{FF2B5EF4-FFF2-40B4-BE49-F238E27FC236}">
                <a16:creationId xmlns:a16="http://schemas.microsoft.com/office/drawing/2014/main" xmlns="" id="{CDDCD094-39A5-4200-9F91-3A610EF141DC}"/>
              </a:ext>
            </a:extLst>
          </p:cNvPr>
          <p:cNvSpPr>
            <a:spLocks noGrp="1"/>
          </p:cNvSpPr>
          <p:nvPr>
            <p:ph type="body" sz="quarter" idx="10"/>
          </p:nvPr>
        </p:nvSpPr>
        <p:spPr>
          <a:xfrm>
            <a:off x="1617388" y="1891126"/>
            <a:ext cx="8972550" cy="658652"/>
          </a:xfrm>
        </p:spPr>
        <p:txBody>
          <a:bodyPr>
            <a:noAutofit/>
          </a:bodyPr>
          <a:lstStyle>
            <a:lvl1pPr marL="0" indent="0">
              <a:buNone/>
              <a:defRPr sz="4800" b="1"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框 14">
            <a:extLst>
              <a:ext uri="{FF2B5EF4-FFF2-40B4-BE49-F238E27FC236}">
                <a16:creationId xmlns:a16="http://schemas.microsoft.com/office/drawing/2014/main" xmlns="" id="{6144C0BE-2F1D-4E2C-8B9A-90FDFDB92053}"/>
              </a:ext>
            </a:extLst>
          </p:cNvPr>
          <p:cNvSpPr txBox="1"/>
          <p:nvPr userDrawn="1"/>
        </p:nvSpPr>
        <p:spPr>
          <a:xfrm>
            <a:off x="1691986" y="3065991"/>
            <a:ext cx="6096000" cy="400110"/>
          </a:xfrm>
          <a:prstGeom prst="rect">
            <a:avLst/>
          </a:prstGeom>
          <a:noFill/>
        </p:spPr>
        <p:txBody>
          <a:bodyPr wrap="square">
            <a:spAutoFit/>
          </a:bodyPr>
          <a:lstStyle/>
          <a:p>
            <a:pPr algn="just">
              <a:spcAft>
                <a:spcPts val="1800"/>
              </a:spcAft>
            </a:pPr>
            <a:r>
              <a:rPr lang="zh-CN" altLang="zh-CN"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本章</a:t>
            </a:r>
            <a:r>
              <a:rPr lang="zh-CN" altLang="en-US"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概述</a:t>
            </a:r>
            <a:endParaRPr lang="zh-CN" altLang="zh-CN" sz="1400"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占位符 13">
            <a:extLst>
              <a:ext uri="{FF2B5EF4-FFF2-40B4-BE49-F238E27FC236}">
                <a16:creationId xmlns:a16="http://schemas.microsoft.com/office/drawing/2014/main" xmlns="" id="{627AA06B-CC75-4E0F-9C93-EF93CA530F77}"/>
              </a:ext>
            </a:extLst>
          </p:cNvPr>
          <p:cNvSpPr>
            <a:spLocks noGrp="1"/>
          </p:cNvSpPr>
          <p:nvPr>
            <p:ph type="body" sz="quarter" idx="11"/>
          </p:nvPr>
        </p:nvSpPr>
        <p:spPr>
          <a:xfrm>
            <a:off x="1617388" y="3652988"/>
            <a:ext cx="8972550" cy="2227112"/>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34218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6"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a16="http://schemas.microsoft.com/office/drawing/2014/main" xmlns="" id="{E6B204CF-D493-4A60-8C31-DC55F3CBFAE7}"/>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94474"/>
            <a:ext cx="1018890" cy="917505"/>
          </a:xfrm>
          <a:prstGeom prst="rect">
            <a:avLst/>
          </a:prstGeom>
        </p:spPr>
      </p:pic>
      <p:cxnSp>
        <p:nvCxnSpPr>
          <p:cNvPr id="11" name="直接连接符 10">
            <a:extLst>
              <a:ext uri="{FF2B5EF4-FFF2-40B4-BE49-F238E27FC236}">
                <a16:creationId xmlns:a16="http://schemas.microsoft.com/office/drawing/2014/main" xmlns="" id="{CF230BF1-9A4E-4936-832B-6326CE51B996}"/>
              </a:ext>
            </a:extLst>
          </p:cNvPr>
          <p:cNvCxnSpPr/>
          <p:nvPr userDrawn="1"/>
        </p:nvCxnSpPr>
        <p:spPr>
          <a:xfrm>
            <a:off x="0" y="11247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D83AD1D3-9E2C-41FB-9747-4ECBE4F659D7}"/>
              </a:ext>
            </a:extLst>
          </p:cNvPr>
          <p:cNvSpPr txBox="1"/>
          <p:nvPr userDrawn="1"/>
        </p:nvSpPr>
        <p:spPr>
          <a:xfrm>
            <a:off x="1398454" y="343474"/>
            <a:ext cx="2332690" cy="584775"/>
          </a:xfrm>
          <a:prstGeom prst="rect">
            <a:avLst/>
          </a:prstGeom>
          <a:noFill/>
        </p:spPr>
        <p:txBody>
          <a:bodyPr wrap="none" rtlCol="0">
            <a:spAutoFit/>
          </a:bodyPr>
          <a:lstStyle/>
          <a:p>
            <a:r>
              <a:rPr lang="zh-CN" altLang="en-US" sz="3200" b="1" spc="150" baseline="0">
                <a:solidFill>
                  <a:schemeClr val="bg1"/>
                </a:solidFill>
                <a:latin typeface="微软雅黑" panose="020B0503020204020204" pitchFamily="34" charset="-122"/>
                <a:ea typeface="微软雅黑" panose="020B0503020204020204" pitchFamily="34" charset="-122"/>
              </a:rPr>
              <a:t>核心知识点</a:t>
            </a:r>
          </a:p>
        </p:txBody>
      </p:sp>
      <p:sp>
        <p:nvSpPr>
          <p:cNvPr id="14" name="文本占位符 13">
            <a:extLst>
              <a:ext uri="{FF2B5EF4-FFF2-40B4-BE49-F238E27FC236}">
                <a16:creationId xmlns:a16="http://schemas.microsoft.com/office/drawing/2014/main" xmlns="" id="{7D0B683A-8C05-4B80-B5A2-947676B74336}"/>
              </a:ext>
            </a:extLst>
          </p:cNvPr>
          <p:cNvSpPr>
            <a:spLocks noGrp="1"/>
          </p:cNvSpPr>
          <p:nvPr>
            <p:ph type="body" sz="quarter" idx="11"/>
          </p:nvPr>
        </p:nvSpPr>
        <p:spPr>
          <a:xfrm>
            <a:off x="1398454" y="1454719"/>
            <a:ext cx="8393246" cy="4025327"/>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80547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61" name="组合 60"/>
          <p:cNvGrpSpPr/>
          <p:nvPr userDrawn="1"/>
        </p:nvGrpSpPr>
        <p:grpSpPr>
          <a:xfrm>
            <a:off x="0" y="0"/>
            <a:ext cx="12192000" cy="6858000"/>
            <a:chOff x="0" y="0"/>
            <a:chExt cx="12192000" cy="6858000"/>
          </a:xfrm>
        </p:grpSpPr>
        <p:pic>
          <p:nvPicPr>
            <p:cNvPr id="62"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a:extLst>
              <a:ext uri="{FF2B5EF4-FFF2-40B4-BE49-F238E27FC236}">
                <a16:creationId xmlns="" xmlns:a16="http://schemas.microsoft.com/office/drawing/2014/main" id="{5423CB39-18C1-449A-AD71-E7E6E5F2DEDB}"/>
              </a:ext>
            </a:extLst>
          </p:cNvPr>
          <p:cNvGrpSpPr/>
          <p:nvPr userDrawn="1"/>
        </p:nvGrpSpPr>
        <p:grpSpPr>
          <a:xfrm>
            <a:off x="1104900" y="857250"/>
            <a:ext cx="9982200" cy="5158400"/>
            <a:chOff x="1104900" y="857250"/>
            <a:chExt cx="9982200" cy="5158400"/>
          </a:xfrm>
        </p:grpSpPr>
        <p:sp>
          <p:nvSpPr>
            <p:cNvPr id="65" name="矩形 64">
              <a:extLst>
                <a:ext uri="{FF2B5EF4-FFF2-40B4-BE49-F238E27FC236}">
                  <a16:creationId xmlns="" xmlns:a16="http://schemas.microsoft.com/office/drawing/2014/main" id="{4392CC7E-4830-4D66-B4E7-A01CECCD6BA1}"/>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 xmlns:a16="http://schemas.microsoft.com/office/drawing/2014/main" id="{0B547D73-E640-4962-8A90-6058C3228D4A}"/>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 xmlns:a16="http://schemas.microsoft.com/office/drawing/2014/main" id="{5BF7E7B1-1281-42A7-9175-9AE181A84C85}"/>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 xmlns:a16="http://schemas.microsoft.com/office/drawing/2014/main" id="{7EEB809C-21CF-4B93-A7CD-ADDF613ACE06}"/>
                </a:ext>
              </a:extLst>
            </p:cNvPr>
            <p:cNvSpPr/>
            <p:nvPr userDrawn="1"/>
          </p:nvSpPr>
          <p:spPr>
            <a:xfrm>
              <a:off x="13495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 xmlns:a16="http://schemas.microsoft.com/office/drawing/2014/main" id="{46A3F01B-6E8C-4EF2-9089-DA63DBF6276D}"/>
                </a:ext>
              </a:extLst>
            </p:cNvPr>
            <p:cNvSpPr/>
            <p:nvPr userDrawn="1"/>
          </p:nvSpPr>
          <p:spPr>
            <a:xfrm>
              <a:off x="4476750" y="8721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 xmlns:a16="http://schemas.microsoft.com/office/drawing/2014/main" id="{46A3F01B-6E8C-4EF2-9089-DA63DBF6276D}"/>
                </a:ext>
              </a:extLst>
            </p:cNvPr>
            <p:cNvSpPr/>
            <p:nvPr userDrawn="1"/>
          </p:nvSpPr>
          <p:spPr>
            <a:xfrm>
              <a:off x="7766050" y="8721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14">
            <a:extLst>
              <a:ext uri="{FF2B5EF4-FFF2-40B4-BE49-F238E27FC236}">
                <a16:creationId xmlns="" xmlns:a16="http://schemas.microsoft.com/office/drawing/2014/main" id="{04A5F7C2-AC50-4D60-9DC7-F06796A5256C}"/>
              </a:ext>
            </a:extLst>
          </p:cNvPr>
          <p:cNvSpPr txBox="1"/>
          <p:nvPr userDrawn="1"/>
        </p:nvSpPr>
        <p:spPr>
          <a:xfrm>
            <a:off x="1805074" y="2533650"/>
            <a:ext cx="2339102" cy="646331"/>
          </a:xfrm>
          <a:prstGeom prst="rect">
            <a:avLst/>
          </a:prstGeom>
          <a:noFill/>
        </p:spPr>
        <p:txBody>
          <a:bodyPr wrap="none" rtlCol="0">
            <a:spAutoFit/>
          </a:bodyPr>
          <a:lstStyle/>
          <a:p>
            <a:r>
              <a:rPr lang="zh-CN" altLang="en-US" sz="3600" b="1" spc="600" dirty="0">
                <a:solidFill>
                  <a:srgbClr val="0075AA"/>
                </a:solidFill>
                <a:latin typeface="微软雅黑" panose="020B0503020204020204" pitchFamily="34" charset="-122"/>
                <a:ea typeface="微软雅黑" panose="020B0503020204020204" pitchFamily="34" charset="-122"/>
              </a:rPr>
              <a:t>本章目录</a:t>
            </a:r>
          </a:p>
        </p:txBody>
      </p:sp>
      <p:sp>
        <p:nvSpPr>
          <p:cNvPr id="72" name="文本框 15">
            <a:extLst>
              <a:ext uri="{FF2B5EF4-FFF2-40B4-BE49-F238E27FC236}">
                <a16:creationId xmlns="" xmlns:a16="http://schemas.microsoft.com/office/drawing/2014/main" id="{CD95941B-18FF-47B6-9153-26F555877C0B}"/>
              </a:ext>
            </a:extLst>
          </p:cNvPr>
          <p:cNvSpPr txBox="1"/>
          <p:nvPr userDrawn="1"/>
        </p:nvSpPr>
        <p:spPr>
          <a:xfrm>
            <a:off x="1805074" y="3090446"/>
            <a:ext cx="2339102" cy="369332"/>
          </a:xfrm>
          <a:prstGeom prst="rect">
            <a:avLst/>
          </a:prstGeom>
          <a:noFill/>
        </p:spPr>
        <p:txBody>
          <a:bodyPr wrap="square" rtlCol="0">
            <a:spAutoFit/>
          </a:bodyPr>
          <a:lstStyle/>
          <a:p>
            <a:pPr algn="dist"/>
            <a:r>
              <a:rPr lang="en-US" altLang="zh-CN" sz="1800" b="1" spc="600">
                <a:solidFill>
                  <a:srgbClr val="147592"/>
                </a:solidFill>
                <a:latin typeface="微软雅黑" panose="020B0503020204020204" pitchFamily="34" charset="-122"/>
                <a:ea typeface="微软雅黑" panose="020B0503020204020204" pitchFamily="34" charset="-122"/>
              </a:rPr>
              <a:t>CONTENTS</a:t>
            </a:r>
            <a:endParaRPr lang="zh-CN" altLang="en-US" sz="1800" b="1" spc="600">
              <a:solidFill>
                <a:srgbClr val="147592"/>
              </a:solidFill>
              <a:latin typeface="微软雅黑" panose="020B0503020204020204" pitchFamily="34" charset="-122"/>
              <a:ea typeface="微软雅黑" panose="020B0503020204020204" pitchFamily="34" charset="-122"/>
            </a:endParaRPr>
          </a:p>
        </p:txBody>
      </p:sp>
      <p:sp>
        <p:nvSpPr>
          <p:cNvPr id="73" name="文本占位符 30">
            <a:extLst>
              <a:ext uri="{FF2B5EF4-FFF2-40B4-BE49-F238E27FC236}">
                <a16:creationId xmlns="" xmlns:a16="http://schemas.microsoft.com/office/drawing/2014/main" id="{74D817D6-02E2-4B5A-8129-1F0CABFD4B06}"/>
              </a:ext>
            </a:extLst>
          </p:cNvPr>
          <p:cNvSpPr>
            <a:spLocks noGrp="1"/>
          </p:cNvSpPr>
          <p:nvPr>
            <p:ph type="body" sz="quarter" idx="10"/>
          </p:nvPr>
        </p:nvSpPr>
        <p:spPr>
          <a:xfrm>
            <a:off x="5340744" y="1651018"/>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74" name="文本占位符 30">
            <a:extLst>
              <a:ext uri="{FF2B5EF4-FFF2-40B4-BE49-F238E27FC236}">
                <a16:creationId xmlns="" xmlns:a16="http://schemas.microsoft.com/office/drawing/2014/main" id="{FDAB73AB-973F-42F1-9D75-0F6BF7A0E604}"/>
              </a:ext>
            </a:extLst>
          </p:cNvPr>
          <p:cNvSpPr>
            <a:spLocks noGrp="1"/>
          </p:cNvSpPr>
          <p:nvPr>
            <p:ph type="body" sz="quarter" idx="11"/>
          </p:nvPr>
        </p:nvSpPr>
        <p:spPr>
          <a:xfrm>
            <a:off x="5340744" y="2355303"/>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75" name="组合 74">
            <a:extLst>
              <a:ext uri="{FF2B5EF4-FFF2-40B4-BE49-F238E27FC236}">
                <a16:creationId xmlns="" xmlns:a16="http://schemas.microsoft.com/office/drawing/2014/main" id="{9614A408-4C93-490F-9CD1-45A02AD6BE9E}"/>
              </a:ext>
            </a:extLst>
          </p:cNvPr>
          <p:cNvGrpSpPr/>
          <p:nvPr userDrawn="1"/>
        </p:nvGrpSpPr>
        <p:grpSpPr>
          <a:xfrm>
            <a:off x="4784031" y="1526686"/>
            <a:ext cx="2139254" cy="571500"/>
            <a:chOff x="6765231" y="1371600"/>
            <a:chExt cx="2139254" cy="571500"/>
          </a:xfrm>
        </p:grpSpPr>
        <p:grpSp>
          <p:nvGrpSpPr>
            <p:cNvPr id="76" name="组合 75">
              <a:extLst>
                <a:ext uri="{FF2B5EF4-FFF2-40B4-BE49-F238E27FC236}">
                  <a16:creationId xmlns="" xmlns:a16="http://schemas.microsoft.com/office/drawing/2014/main" id="{A59F35C6-0BFB-4D72-9515-CB744A8B9EEB}"/>
                </a:ext>
              </a:extLst>
            </p:cNvPr>
            <p:cNvGrpSpPr/>
            <p:nvPr userDrawn="1"/>
          </p:nvGrpSpPr>
          <p:grpSpPr>
            <a:xfrm>
              <a:off x="6765231" y="1371600"/>
              <a:ext cx="571500" cy="571500"/>
              <a:chOff x="6908106" y="1371600"/>
              <a:chExt cx="571500" cy="571500"/>
            </a:xfrm>
          </p:grpSpPr>
          <p:sp>
            <p:nvSpPr>
              <p:cNvPr id="78" name="椭圆 77">
                <a:extLst>
                  <a:ext uri="{FF2B5EF4-FFF2-40B4-BE49-F238E27FC236}">
                    <a16:creationId xmlns="" xmlns:a16="http://schemas.microsoft.com/office/drawing/2014/main"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23">
                <a:extLst>
                  <a:ext uri="{FF2B5EF4-FFF2-40B4-BE49-F238E27FC236}">
                    <a16:creationId xmlns="" xmlns:a16="http://schemas.microsoft.com/office/drawing/2014/main"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77" name="直接连接符 76">
              <a:extLst>
                <a:ext uri="{FF2B5EF4-FFF2-40B4-BE49-F238E27FC236}">
                  <a16:creationId xmlns="" xmlns:a16="http://schemas.microsoft.com/office/drawing/2014/main" id="{FBD82667-89BC-464B-AE25-BA225B835162}"/>
                </a:ext>
              </a:extLst>
            </p:cNvPr>
            <p:cNvCxnSpPr>
              <a:cxnSpLocks/>
              <a:endCxn id="73" idx="2"/>
            </p:cNvCxnSpPr>
            <p:nvPr userDrawn="1"/>
          </p:nvCxnSpPr>
          <p:spPr>
            <a:xfrm>
              <a:off x="7400925" y="1924556"/>
              <a:ext cx="150356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80" name="组合 79">
            <a:extLst>
              <a:ext uri="{FF2B5EF4-FFF2-40B4-BE49-F238E27FC236}">
                <a16:creationId xmlns="" xmlns:a16="http://schemas.microsoft.com/office/drawing/2014/main" id="{C646C315-4E07-4AB1-9048-7676BB22D9F3}"/>
              </a:ext>
            </a:extLst>
          </p:cNvPr>
          <p:cNvGrpSpPr/>
          <p:nvPr userDrawn="1"/>
        </p:nvGrpSpPr>
        <p:grpSpPr>
          <a:xfrm>
            <a:off x="4784031" y="2217191"/>
            <a:ext cx="2139254" cy="576396"/>
            <a:chOff x="6765231" y="1371600"/>
            <a:chExt cx="2139254" cy="576396"/>
          </a:xfrm>
        </p:grpSpPr>
        <p:grpSp>
          <p:nvGrpSpPr>
            <p:cNvPr id="81" name="组合 80">
              <a:extLst>
                <a:ext uri="{FF2B5EF4-FFF2-40B4-BE49-F238E27FC236}">
                  <a16:creationId xmlns="" xmlns:a16="http://schemas.microsoft.com/office/drawing/2014/main" id="{E59F6D50-B40C-42B4-A44C-DB7035A65B13}"/>
                </a:ext>
              </a:extLst>
            </p:cNvPr>
            <p:cNvGrpSpPr/>
            <p:nvPr userDrawn="1"/>
          </p:nvGrpSpPr>
          <p:grpSpPr>
            <a:xfrm>
              <a:off x="6765231" y="1371600"/>
              <a:ext cx="571500" cy="571500"/>
              <a:chOff x="6908106" y="1371600"/>
              <a:chExt cx="571500" cy="571500"/>
            </a:xfrm>
          </p:grpSpPr>
          <p:sp>
            <p:nvSpPr>
              <p:cNvPr id="83" name="椭圆 82">
                <a:extLst>
                  <a:ext uri="{FF2B5EF4-FFF2-40B4-BE49-F238E27FC236}">
                    <a16:creationId xmlns="" xmlns:a16="http://schemas.microsoft.com/office/drawing/2014/main"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53">
                <a:extLst>
                  <a:ext uri="{FF2B5EF4-FFF2-40B4-BE49-F238E27FC236}">
                    <a16:creationId xmlns="" xmlns:a16="http://schemas.microsoft.com/office/drawing/2014/main"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02</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82" name="直接连接符 81">
              <a:extLst>
                <a:ext uri="{FF2B5EF4-FFF2-40B4-BE49-F238E27FC236}">
                  <a16:creationId xmlns="" xmlns:a16="http://schemas.microsoft.com/office/drawing/2014/main" id="{888B8FD4-83CE-4F6D-82E7-29017B3C4C19}"/>
                </a:ext>
              </a:extLst>
            </p:cNvPr>
            <p:cNvCxnSpPr>
              <a:cxnSpLocks/>
            </p:cNvCxnSpPr>
            <p:nvPr userDrawn="1"/>
          </p:nvCxnSpPr>
          <p:spPr>
            <a:xfrm flipV="1">
              <a:off x="7400925" y="1943232"/>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85" name="文本占位符 30">
            <a:extLst>
              <a:ext uri="{FF2B5EF4-FFF2-40B4-BE49-F238E27FC236}">
                <a16:creationId xmlns="" xmlns:a16="http://schemas.microsoft.com/office/drawing/2014/main" id="{3FE8387A-429B-440F-810C-2119E0570784}"/>
              </a:ext>
            </a:extLst>
          </p:cNvPr>
          <p:cNvSpPr>
            <a:spLocks noGrp="1"/>
          </p:cNvSpPr>
          <p:nvPr>
            <p:ph type="body" sz="quarter" idx="12"/>
          </p:nvPr>
        </p:nvSpPr>
        <p:spPr>
          <a:xfrm>
            <a:off x="5340744" y="3057675"/>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86" name="文本占位符 30">
            <a:extLst>
              <a:ext uri="{FF2B5EF4-FFF2-40B4-BE49-F238E27FC236}">
                <a16:creationId xmlns="" xmlns:a16="http://schemas.microsoft.com/office/drawing/2014/main" id="{AAC6721F-7B3E-491C-8033-950CBAE3BB20}"/>
              </a:ext>
            </a:extLst>
          </p:cNvPr>
          <p:cNvSpPr>
            <a:spLocks noGrp="1"/>
          </p:cNvSpPr>
          <p:nvPr>
            <p:ph type="body" sz="quarter" idx="13"/>
          </p:nvPr>
        </p:nvSpPr>
        <p:spPr>
          <a:xfrm>
            <a:off x="5340744" y="3758894"/>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87" name="组合 86">
            <a:extLst>
              <a:ext uri="{FF2B5EF4-FFF2-40B4-BE49-F238E27FC236}">
                <a16:creationId xmlns="" xmlns:a16="http://schemas.microsoft.com/office/drawing/2014/main" id="{12C8231F-6163-49A8-AA52-05BFED120A18}"/>
              </a:ext>
            </a:extLst>
          </p:cNvPr>
          <p:cNvGrpSpPr/>
          <p:nvPr userDrawn="1"/>
        </p:nvGrpSpPr>
        <p:grpSpPr>
          <a:xfrm>
            <a:off x="4784031" y="2919563"/>
            <a:ext cx="2139254" cy="579850"/>
            <a:chOff x="6765231" y="1371600"/>
            <a:chExt cx="2139254" cy="579850"/>
          </a:xfrm>
        </p:grpSpPr>
        <p:grpSp>
          <p:nvGrpSpPr>
            <p:cNvPr id="88" name="组合 87">
              <a:extLst>
                <a:ext uri="{FF2B5EF4-FFF2-40B4-BE49-F238E27FC236}">
                  <a16:creationId xmlns="" xmlns:a16="http://schemas.microsoft.com/office/drawing/2014/main" id="{E08FC323-9E2A-4ECC-B56D-23062F837F9D}"/>
                </a:ext>
              </a:extLst>
            </p:cNvPr>
            <p:cNvGrpSpPr/>
            <p:nvPr userDrawn="1"/>
          </p:nvGrpSpPr>
          <p:grpSpPr>
            <a:xfrm>
              <a:off x="6765231" y="1371600"/>
              <a:ext cx="571500" cy="571500"/>
              <a:chOff x="6908106" y="1371600"/>
              <a:chExt cx="571500" cy="571500"/>
            </a:xfrm>
          </p:grpSpPr>
          <p:sp>
            <p:nvSpPr>
              <p:cNvPr id="90" name="椭圆 89">
                <a:extLst>
                  <a:ext uri="{FF2B5EF4-FFF2-40B4-BE49-F238E27FC236}">
                    <a16:creationId xmlns="" xmlns:a16="http://schemas.microsoft.com/office/drawing/2014/main"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75">
                <a:extLst>
                  <a:ext uri="{FF2B5EF4-FFF2-40B4-BE49-F238E27FC236}">
                    <a16:creationId xmlns="" xmlns:a16="http://schemas.microsoft.com/office/drawing/2014/main"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03</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89" name="直接连接符 88">
              <a:extLst>
                <a:ext uri="{FF2B5EF4-FFF2-40B4-BE49-F238E27FC236}">
                  <a16:creationId xmlns="" xmlns:a16="http://schemas.microsoft.com/office/drawing/2014/main" id="{7D26D5A8-D39D-484C-B78A-10C13187DF80}"/>
                </a:ext>
              </a:extLst>
            </p:cNvPr>
            <p:cNvCxnSpPr>
              <a:cxnSpLocks/>
            </p:cNvCxnSpPr>
            <p:nvPr userDrawn="1"/>
          </p:nvCxnSpPr>
          <p:spPr>
            <a:xfrm flipV="1">
              <a:off x="7400925" y="194668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92" name="组合 91">
            <a:extLst>
              <a:ext uri="{FF2B5EF4-FFF2-40B4-BE49-F238E27FC236}">
                <a16:creationId xmlns="" xmlns:a16="http://schemas.microsoft.com/office/drawing/2014/main" id="{E5BC0FC1-8B68-43CA-8A15-CC05A65DF450}"/>
              </a:ext>
            </a:extLst>
          </p:cNvPr>
          <p:cNvGrpSpPr/>
          <p:nvPr userDrawn="1"/>
        </p:nvGrpSpPr>
        <p:grpSpPr>
          <a:xfrm>
            <a:off x="4784031" y="3620782"/>
            <a:ext cx="2139254" cy="584343"/>
            <a:chOff x="6765231" y="1371600"/>
            <a:chExt cx="2139254" cy="584343"/>
          </a:xfrm>
        </p:grpSpPr>
        <p:grpSp>
          <p:nvGrpSpPr>
            <p:cNvPr id="93" name="组合 92">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95" name="椭圆 94">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04</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94" name="直接连接符 93">
              <a:extLst>
                <a:ext uri="{FF2B5EF4-FFF2-40B4-BE49-F238E27FC236}">
                  <a16:creationId xmlns="" xmlns:a16="http://schemas.microsoft.com/office/drawing/2014/main" id="{1EB89BE8-A4BE-4EBC-9562-42D162AFEA94}"/>
                </a:ext>
              </a:extLst>
            </p:cNvPr>
            <p:cNvCxnSpPr>
              <a:cxnSpLocks/>
            </p:cNvCxnSpPr>
            <p:nvPr userDrawn="1"/>
          </p:nvCxnSpPr>
          <p:spPr>
            <a:xfrm flipV="1">
              <a:off x="7400925" y="1955943"/>
              <a:ext cx="150356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97" name="文本占位符 30">
            <a:extLst>
              <a:ext uri="{FF2B5EF4-FFF2-40B4-BE49-F238E27FC236}">
                <a16:creationId xmlns="" xmlns:a16="http://schemas.microsoft.com/office/drawing/2014/main" id="{AAC6721F-7B3E-491C-8033-950CBAE3BB20}"/>
              </a:ext>
            </a:extLst>
          </p:cNvPr>
          <p:cNvSpPr>
            <a:spLocks noGrp="1"/>
          </p:cNvSpPr>
          <p:nvPr>
            <p:ph type="body" sz="quarter" idx="14"/>
          </p:nvPr>
        </p:nvSpPr>
        <p:spPr>
          <a:xfrm>
            <a:off x="5340744" y="4465215"/>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98" name="组合 97">
            <a:extLst>
              <a:ext uri="{FF2B5EF4-FFF2-40B4-BE49-F238E27FC236}">
                <a16:creationId xmlns="" xmlns:a16="http://schemas.microsoft.com/office/drawing/2014/main" id="{E5BC0FC1-8B68-43CA-8A15-CC05A65DF450}"/>
              </a:ext>
            </a:extLst>
          </p:cNvPr>
          <p:cNvGrpSpPr/>
          <p:nvPr userDrawn="1"/>
        </p:nvGrpSpPr>
        <p:grpSpPr>
          <a:xfrm>
            <a:off x="4784031" y="4327103"/>
            <a:ext cx="2139254" cy="590349"/>
            <a:chOff x="6765231" y="1371600"/>
            <a:chExt cx="2139254" cy="590349"/>
          </a:xfrm>
        </p:grpSpPr>
        <p:grpSp>
          <p:nvGrpSpPr>
            <p:cNvPr id="99" name="组合 98">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101" name="椭圆 100">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00" name="直接连接符 99">
              <a:extLst>
                <a:ext uri="{FF2B5EF4-FFF2-40B4-BE49-F238E27FC236}">
                  <a16:creationId xmlns="" xmlns:a16="http://schemas.microsoft.com/office/drawing/2014/main" id="{1EB89BE8-A4BE-4EBC-9562-42D162AFEA94}"/>
                </a:ext>
              </a:extLst>
            </p:cNvPr>
            <p:cNvCxnSpPr>
              <a:cxnSpLocks/>
            </p:cNvCxnSpPr>
            <p:nvPr userDrawn="1"/>
          </p:nvCxnSpPr>
          <p:spPr>
            <a:xfrm flipV="1">
              <a:off x="7400925" y="1961949"/>
              <a:ext cx="150356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03" name="文本占位符 30">
            <a:extLst>
              <a:ext uri="{FF2B5EF4-FFF2-40B4-BE49-F238E27FC236}">
                <a16:creationId xmlns="" xmlns:a16="http://schemas.microsoft.com/office/drawing/2014/main" id="{AAC6721F-7B3E-491C-8033-950CBAE3BB20}"/>
              </a:ext>
            </a:extLst>
          </p:cNvPr>
          <p:cNvSpPr>
            <a:spLocks noGrp="1"/>
          </p:cNvSpPr>
          <p:nvPr>
            <p:ph type="body" sz="quarter" idx="15"/>
          </p:nvPr>
        </p:nvSpPr>
        <p:spPr>
          <a:xfrm>
            <a:off x="8555932" y="1651018"/>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109" name="文本占位符 30">
            <a:extLst>
              <a:ext uri="{FF2B5EF4-FFF2-40B4-BE49-F238E27FC236}">
                <a16:creationId xmlns="" xmlns:a16="http://schemas.microsoft.com/office/drawing/2014/main" id="{74D817D6-02E2-4B5A-8129-1F0CABFD4B06}"/>
              </a:ext>
            </a:extLst>
          </p:cNvPr>
          <p:cNvSpPr>
            <a:spLocks noGrp="1"/>
          </p:cNvSpPr>
          <p:nvPr>
            <p:ph type="body" sz="quarter" idx="16"/>
          </p:nvPr>
        </p:nvSpPr>
        <p:spPr>
          <a:xfrm>
            <a:off x="8541144" y="236434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endParaRPr lang="zh-CN" altLang="en-US" dirty="0"/>
          </a:p>
        </p:txBody>
      </p:sp>
      <p:sp>
        <p:nvSpPr>
          <p:cNvPr id="110" name="文本占位符 30">
            <a:extLst>
              <a:ext uri="{FF2B5EF4-FFF2-40B4-BE49-F238E27FC236}">
                <a16:creationId xmlns="" xmlns:a16="http://schemas.microsoft.com/office/drawing/2014/main" id="{FDAB73AB-973F-42F1-9D75-0F6BF7A0E604}"/>
              </a:ext>
            </a:extLst>
          </p:cNvPr>
          <p:cNvSpPr>
            <a:spLocks noGrp="1"/>
          </p:cNvSpPr>
          <p:nvPr>
            <p:ph type="body" sz="quarter" idx="17"/>
          </p:nvPr>
        </p:nvSpPr>
        <p:spPr>
          <a:xfrm>
            <a:off x="8541144" y="3068631"/>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11" name="组合 110">
            <a:extLst>
              <a:ext uri="{FF2B5EF4-FFF2-40B4-BE49-F238E27FC236}">
                <a16:creationId xmlns="" xmlns:a16="http://schemas.microsoft.com/office/drawing/2014/main" id="{9614A408-4C93-490F-9CD1-45A02AD6BE9E}"/>
              </a:ext>
            </a:extLst>
          </p:cNvPr>
          <p:cNvGrpSpPr/>
          <p:nvPr userDrawn="1"/>
        </p:nvGrpSpPr>
        <p:grpSpPr>
          <a:xfrm>
            <a:off x="7984431" y="2226234"/>
            <a:ext cx="2139254" cy="1279156"/>
            <a:chOff x="6765231" y="1371600"/>
            <a:chExt cx="2139254" cy="1279156"/>
          </a:xfrm>
        </p:grpSpPr>
        <p:grpSp>
          <p:nvGrpSpPr>
            <p:cNvPr id="118" name="组合 117">
              <a:extLst>
                <a:ext uri="{FF2B5EF4-FFF2-40B4-BE49-F238E27FC236}">
                  <a16:creationId xmlns="" xmlns:a16="http://schemas.microsoft.com/office/drawing/2014/main" id="{A59F35C6-0BFB-4D72-9515-CB744A8B9EEB}"/>
                </a:ext>
              </a:extLst>
            </p:cNvPr>
            <p:cNvGrpSpPr/>
            <p:nvPr userDrawn="1"/>
          </p:nvGrpSpPr>
          <p:grpSpPr>
            <a:xfrm>
              <a:off x="6765231" y="1371600"/>
              <a:ext cx="571500" cy="571500"/>
              <a:chOff x="6908106" y="1371600"/>
              <a:chExt cx="571500" cy="571500"/>
            </a:xfrm>
          </p:grpSpPr>
          <p:sp>
            <p:nvSpPr>
              <p:cNvPr id="162" name="椭圆 161">
                <a:extLst>
                  <a:ext uri="{FF2B5EF4-FFF2-40B4-BE49-F238E27FC236}">
                    <a16:creationId xmlns="" xmlns:a16="http://schemas.microsoft.com/office/drawing/2014/main"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文本框 23">
                <a:extLst>
                  <a:ext uri="{FF2B5EF4-FFF2-40B4-BE49-F238E27FC236}">
                    <a16:creationId xmlns="" xmlns:a16="http://schemas.microsoft.com/office/drawing/2014/main"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61" name="直接连接符 160">
              <a:extLst>
                <a:ext uri="{FF2B5EF4-FFF2-40B4-BE49-F238E27FC236}">
                  <a16:creationId xmlns="" xmlns:a16="http://schemas.microsoft.com/office/drawing/2014/main" id="{FBD82667-89BC-464B-AE25-BA225B835162}"/>
                </a:ext>
              </a:extLst>
            </p:cNvPr>
            <p:cNvCxnSpPr>
              <a:cxnSpLocks/>
            </p:cNvCxnSpPr>
            <p:nvPr userDrawn="1"/>
          </p:nvCxnSpPr>
          <p:spPr>
            <a:xfrm flipV="1">
              <a:off x="7400925" y="2650756"/>
              <a:ext cx="150356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165" name="组合 164">
            <a:extLst>
              <a:ext uri="{FF2B5EF4-FFF2-40B4-BE49-F238E27FC236}">
                <a16:creationId xmlns="" xmlns:a16="http://schemas.microsoft.com/office/drawing/2014/main" id="{E59F6D50-B40C-42B4-A44C-DB7035A65B13}"/>
              </a:ext>
            </a:extLst>
          </p:cNvPr>
          <p:cNvGrpSpPr/>
          <p:nvPr userDrawn="1"/>
        </p:nvGrpSpPr>
        <p:grpSpPr>
          <a:xfrm>
            <a:off x="7984431" y="2930519"/>
            <a:ext cx="571500" cy="571500"/>
            <a:chOff x="6908106" y="1371600"/>
            <a:chExt cx="571500" cy="571500"/>
          </a:xfrm>
        </p:grpSpPr>
        <p:sp>
          <p:nvSpPr>
            <p:cNvPr id="167" name="椭圆 166">
              <a:extLst>
                <a:ext uri="{FF2B5EF4-FFF2-40B4-BE49-F238E27FC236}">
                  <a16:creationId xmlns="" xmlns:a16="http://schemas.microsoft.com/office/drawing/2014/main"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文本框 53">
              <a:extLst>
                <a:ext uri="{FF2B5EF4-FFF2-40B4-BE49-F238E27FC236}">
                  <a16:creationId xmlns="" xmlns:a16="http://schemas.microsoft.com/office/drawing/2014/main"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9" name="文本占位符 30">
            <a:extLst>
              <a:ext uri="{FF2B5EF4-FFF2-40B4-BE49-F238E27FC236}">
                <a16:creationId xmlns="" xmlns:a16="http://schemas.microsoft.com/office/drawing/2014/main" id="{3FE8387A-429B-440F-810C-2119E0570784}"/>
              </a:ext>
            </a:extLst>
          </p:cNvPr>
          <p:cNvSpPr>
            <a:spLocks noGrp="1"/>
          </p:cNvSpPr>
          <p:nvPr>
            <p:ph type="body" sz="quarter" idx="18"/>
          </p:nvPr>
        </p:nvSpPr>
        <p:spPr>
          <a:xfrm>
            <a:off x="8541144" y="3771003"/>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72" name="组合 171">
            <a:extLst>
              <a:ext uri="{FF2B5EF4-FFF2-40B4-BE49-F238E27FC236}">
                <a16:creationId xmlns="" xmlns:a16="http://schemas.microsoft.com/office/drawing/2014/main" id="{E08FC323-9E2A-4ECC-B56D-23062F837F9D}"/>
              </a:ext>
            </a:extLst>
          </p:cNvPr>
          <p:cNvGrpSpPr/>
          <p:nvPr userDrawn="1"/>
        </p:nvGrpSpPr>
        <p:grpSpPr>
          <a:xfrm>
            <a:off x="7984431" y="3632891"/>
            <a:ext cx="571500" cy="571500"/>
            <a:chOff x="6908106" y="1371600"/>
            <a:chExt cx="571500" cy="571500"/>
          </a:xfrm>
        </p:grpSpPr>
        <p:sp>
          <p:nvSpPr>
            <p:cNvPr id="174" name="椭圆 173">
              <a:extLst>
                <a:ext uri="{FF2B5EF4-FFF2-40B4-BE49-F238E27FC236}">
                  <a16:creationId xmlns="" xmlns:a16="http://schemas.microsoft.com/office/drawing/2014/main"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75">
              <a:extLst>
                <a:ext uri="{FF2B5EF4-FFF2-40B4-BE49-F238E27FC236}">
                  <a16:creationId xmlns="" xmlns:a16="http://schemas.microsoft.com/office/drawing/2014/main"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09</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userDrawn="1"/>
        </p:nvGrpSpPr>
        <p:grpSpPr>
          <a:xfrm>
            <a:off x="7999219" y="1546075"/>
            <a:ext cx="2168008" cy="571500"/>
            <a:chOff x="7999219" y="1579245"/>
            <a:chExt cx="2168008" cy="571500"/>
          </a:xfrm>
        </p:grpSpPr>
        <p:grpSp>
          <p:nvGrpSpPr>
            <p:cNvPr id="105" name="组合 104">
              <a:extLst>
                <a:ext uri="{FF2B5EF4-FFF2-40B4-BE49-F238E27FC236}">
                  <a16:creationId xmlns="" xmlns:a16="http://schemas.microsoft.com/office/drawing/2014/main" id="{5A5FBA80-7020-4EC8-91FB-F59D88B090C8}"/>
                </a:ext>
              </a:extLst>
            </p:cNvPr>
            <p:cNvGrpSpPr/>
            <p:nvPr userDrawn="1"/>
          </p:nvGrpSpPr>
          <p:grpSpPr>
            <a:xfrm>
              <a:off x="7999219" y="1579245"/>
              <a:ext cx="571500" cy="571500"/>
              <a:chOff x="6908106" y="1371600"/>
              <a:chExt cx="571500" cy="571500"/>
            </a:xfrm>
          </p:grpSpPr>
          <p:sp>
            <p:nvSpPr>
              <p:cNvPr id="107" name="椭圆 106">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87" name="直接连接符 186">
              <a:extLst>
                <a:ext uri="{FF2B5EF4-FFF2-40B4-BE49-F238E27FC236}">
                  <a16:creationId xmlns="" xmlns:a16="http://schemas.microsoft.com/office/drawing/2014/main" id="{FBD82667-89BC-464B-AE25-BA225B835162}"/>
                </a:ext>
              </a:extLst>
            </p:cNvPr>
            <p:cNvCxnSpPr>
              <a:cxnSpLocks/>
            </p:cNvCxnSpPr>
            <p:nvPr userDrawn="1"/>
          </p:nvCxnSpPr>
          <p:spPr>
            <a:xfrm flipV="1">
              <a:off x="8663667" y="2150745"/>
              <a:ext cx="150356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cxnSp>
        <p:nvCxnSpPr>
          <p:cNvPr id="188" name="直接连接符 187">
            <a:extLst>
              <a:ext uri="{FF2B5EF4-FFF2-40B4-BE49-F238E27FC236}">
                <a16:creationId xmlns="" xmlns:a16="http://schemas.microsoft.com/office/drawing/2014/main" id="{FBD82667-89BC-464B-AE25-BA225B835162}"/>
              </a:ext>
            </a:extLst>
          </p:cNvPr>
          <p:cNvCxnSpPr>
            <a:cxnSpLocks/>
          </p:cNvCxnSpPr>
          <p:nvPr userDrawn="1"/>
        </p:nvCxnSpPr>
        <p:spPr>
          <a:xfrm flipV="1">
            <a:off x="8613080" y="2797734"/>
            <a:ext cx="150356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 xmlns:a16="http://schemas.microsoft.com/office/drawing/2014/main" id="{FBD82667-89BC-464B-AE25-BA225B835162}"/>
              </a:ext>
            </a:extLst>
          </p:cNvPr>
          <p:cNvCxnSpPr>
            <a:cxnSpLocks/>
          </p:cNvCxnSpPr>
          <p:nvPr userDrawn="1"/>
        </p:nvCxnSpPr>
        <p:spPr>
          <a:xfrm flipV="1">
            <a:off x="8620125" y="4204391"/>
            <a:ext cx="150356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29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23"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xmlns="" id="{934C253E-7406-403F-96A4-DC2CD1360215}"/>
              </a:ext>
            </a:extLst>
          </p:cNvPr>
          <p:cNvGrpSpPr/>
          <p:nvPr userDrawn="1"/>
        </p:nvGrpSpPr>
        <p:grpSpPr>
          <a:xfrm>
            <a:off x="0" y="1257300"/>
            <a:ext cx="12192000" cy="4343400"/>
            <a:chOff x="1104900" y="857250"/>
            <a:chExt cx="9982200" cy="5143500"/>
          </a:xfrm>
        </p:grpSpPr>
        <p:sp>
          <p:nvSpPr>
            <p:cNvPr id="8" name="矩形 7">
              <a:extLst>
                <a:ext uri="{FF2B5EF4-FFF2-40B4-BE49-F238E27FC236}">
                  <a16:creationId xmlns:a16="http://schemas.microsoft.com/office/drawing/2014/main" xmlns="" id="{267ACB3B-E5E8-4B82-84F5-5185DB7595F2}"/>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86543A4-D82B-4F18-8A06-59F5BAE315E5}"/>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447E5E7E-B954-4895-A95F-02A8C2AB68BD}"/>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DED6404A-5542-4DDF-A6B0-454F6F9F1B38}"/>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27C8A2-A349-402D-AF9A-F489E1EE614D}"/>
                </a:ext>
              </a:extLst>
            </p:cNvPr>
            <p:cNvSpPr/>
            <p:nvPr userDrawn="1"/>
          </p:nvSpPr>
          <p:spPr>
            <a:xfrm>
              <a:off x="4785836"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a:extLst>
              <a:ext uri="{FF2B5EF4-FFF2-40B4-BE49-F238E27FC236}">
                <a16:creationId xmlns:a16="http://schemas.microsoft.com/office/drawing/2014/main" xmlns="" id="{07B23270-09B9-4C0C-A671-F532F5592083}"/>
              </a:ext>
            </a:extLst>
          </p:cNvPr>
          <p:cNvSpPr/>
          <p:nvPr userDrawn="1"/>
        </p:nvSpPr>
        <p:spPr>
          <a:xfrm>
            <a:off x="1127696" y="2026593"/>
            <a:ext cx="2804815" cy="2804815"/>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30">
            <a:extLst>
              <a:ext uri="{FF2B5EF4-FFF2-40B4-BE49-F238E27FC236}">
                <a16:creationId xmlns:a16="http://schemas.microsoft.com/office/drawing/2014/main" xmlns="" id="{B55E40E7-ECF8-4CE2-971D-CA447402E5CD}"/>
              </a:ext>
            </a:extLst>
          </p:cNvPr>
          <p:cNvSpPr>
            <a:spLocks noGrp="1"/>
          </p:cNvSpPr>
          <p:nvPr>
            <p:ph type="body" sz="quarter" idx="10"/>
          </p:nvPr>
        </p:nvSpPr>
        <p:spPr>
          <a:xfrm>
            <a:off x="5245843" y="2207568"/>
            <a:ext cx="6046265" cy="637192"/>
          </a:xfrm>
        </p:spPr>
        <p:txBody>
          <a:bodyPr>
            <a:noAutofit/>
          </a:bodyPr>
          <a:lstStyle>
            <a:lvl1pPr marL="0" indent="0">
              <a:buNone/>
              <a:defRPr sz="3200" b="1" spc="60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cxnSp>
        <p:nvCxnSpPr>
          <p:cNvPr id="16" name="直接连接符 15">
            <a:extLst>
              <a:ext uri="{FF2B5EF4-FFF2-40B4-BE49-F238E27FC236}">
                <a16:creationId xmlns:a16="http://schemas.microsoft.com/office/drawing/2014/main" xmlns="" id="{D00C90C9-D13E-4C91-9B28-8ACB290C36E2}"/>
              </a:ext>
            </a:extLst>
          </p:cNvPr>
          <p:cNvCxnSpPr>
            <a:cxnSpLocks/>
          </p:cNvCxnSpPr>
          <p:nvPr userDrawn="1"/>
        </p:nvCxnSpPr>
        <p:spPr>
          <a:xfrm>
            <a:off x="5334169" y="2969459"/>
            <a:ext cx="4981406" cy="0"/>
          </a:xfrm>
          <a:prstGeom prst="line">
            <a:avLst/>
          </a:prstGeom>
          <a:ln w="12700">
            <a:solidFill>
              <a:srgbClr val="EB0047">
                <a:alpha val="33000"/>
              </a:srgbClr>
            </a:solidFill>
          </a:ln>
        </p:spPr>
        <p:style>
          <a:lnRef idx="1">
            <a:schemeClr val="accent1"/>
          </a:lnRef>
          <a:fillRef idx="0">
            <a:schemeClr val="accent1"/>
          </a:fillRef>
          <a:effectRef idx="0">
            <a:schemeClr val="accent1"/>
          </a:effectRef>
          <a:fontRef idx="minor">
            <a:schemeClr val="tx1"/>
          </a:fontRef>
        </p:style>
      </p:cxnSp>
      <p:sp>
        <p:nvSpPr>
          <p:cNvPr id="18" name="文本占位符 30">
            <a:extLst>
              <a:ext uri="{FF2B5EF4-FFF2-40B4-BE49-F238E27FC236}">
                <a16:creationId xmlns:a16="http://schemas.microsoft.com/office/drawing/2014/main" xmlns="" id="{B09CC797-3532-45C2-9058-94DB76273E03}"/>
              </a:ext>
            </a:extLst>
          </p:cNvPr>
          <p:cNvSpPr>
            <a:spLocks noGrp="1"/>
          </p:cNvSpPr>
          <p:nvPr>
            <p:ph type="body" sz="quarter" idx="11"/>
          </p:nvPr>
        </p:nvSpPr>
        <p:spPr>
          <a:xfrm>
            <a:off x="5245844" y="3186564"/>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19" name="文本占位符 30">
            <a:extLst>
              <a:ext uri="{FF2B5EF4-FFF2-40B4-BE49-F238E27FC236}">
                <a16:creationId xmlns:a16="http://schemas.microsoft.com/office/drawing/2014/main" xmlns="" id="{A6BE9942-7C0A-4A1B-9019-D549B5136E69}"/>
              </a:ext>
            </a:extLst>
          </p:cNvPr>
          <p:cNvSpPr>
            <a:spLocks noGrp="1"/>
          </p:cNvSpPr>
          <p:nvPr>
            <p:ph type="body" sz="quarter" idx="12"/>
          </p:nvPr>
        </p:nvSpPr>
        <p:spPr>
          <a:xfrm>
            <a:off x="5245844" y="3710398"/>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0" name="文本占位符 30">
            <a:extLst>
              <a:ext uri="{FF2B5EF4-FFF2-40B4-BE49-F238E27FC236}">
                <a16:creationId xmlns:a16="http://schemas.microsoft.com/office/drawing/2014/main" xmlns="" id="{9D49A6CF-4E42-4192-BBDC-7FE8BAE803D3}"/>
              </a:ext>
            </a:extLst>
          </p:cNvPr>
          <p:cNvSpPr>
            <a:spLocks noGrp="1"/>
          </p:cNvSpPr>
          <p:nvPr>
            <p:ph type="body" sz="quarter" idx="13"/>
          </p:nvPr>
        </p:nvSpPr>
        <p:spPr>
          <a:xfrm>
            <a:off x="5245844" y="4234232"/>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2" name="文本占位符 30">
            <a:extLst>
              <a:ext uri="{FF2B5EF4-FFF2-40B4-BE49-F238E27FC236}">
                <a16:creationId xmlns:a16="http://schemas.microsoft.com/office/drawing/2014/main" xmlns="" id="{C411CDAA-1D3D-436A-9173-8972A1859442}"/>
              </a:ext>
            </a:extLst>
          </p:cNvPr>
          <p:cNvSpPr>
            <a:spLocks noGrp="1"/>
          </p:cNvSpPr>
          <p:nvPr>
            <p:ph type="body" sz="quarter" idx="14" hasCustomPrompt="1"/>
          </p:nvPr>
        </p:nvSpPr>
        <p:spPr>
          <a:xfrm>
            <a:off x="1679002" y="2886229"/>
            <a:ext cx="2001158" cy="1406553"/>
          </a:xfrm>
        </p:spPr>
        <p:txBody>
          <a:bodyPr>
            <a:noAutofit/>
          </a:bodyPr>
          <a:lstStyle>
            <a:lvl1pPr marL="0" indent="0">
              <a:buNone/>
              <a:defRPr sz="9600" b="1" spc="600" baseline="0">
                <a:solidFill>
                  <a:schemeClr val="bg1"/>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en-US" altLang="zh-CN"/>
              <a:t>01</a:t>
            </a:r>
            <a:endParaRPr lang="zh-CN" altLang="en-US"/>
          </a:p>
        </p:txBody>
      </p:sp>
    </p:spTree>
    <p:extLst>
      <p:ext uri="{BB962C8B-B14F-4D97-AF65-F5344CB8AC3E}">
        <p14:creationId xmlns:p14="http://schemas.microsoft.com/office/powerpoint/2010/main" val="161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xmlns=""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69074"/>
            <a:ext cx="1018890" cy="917505"/>
          </a:xfrm>
          <a:prstGeom prst="rect">
            <a:avLst/>
          </a:prstGeom>
        </p:spPr>
      </p:pic>
      <p:cxnSp>
        <p:nvCxnSpPr>
          <p:cNvPr id="11" name="直接连接符 10">
            <a:extLst>
              <a:ext uri="{FF2B5EF4-FFF2-40B4-BE49-F238E27FC236}">
                <a16:creationId xmlns:a16="http://schemas.microsoft.com/office/drawing/2014/main" xmlns="" id="{C0D3FC9C-B155-40F7-AFF4-CAFC78475681}"/>
              </a:ext>
            </a:extLst>
          </p:cNvPr>
          <p:cNvCxnSpPr/>
          <p:nvPr userDrawn="1"/>
        </p:nvCxnSpPr>
        <p:spPr>
          <a:xfrm>
            <a:off x="0" y="10993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4" name="文本占位符 13">
            <a:extLst>
              <a:ext uri="{FF2B5EF4-FFF2-40B4-BE49-F238E27FC236}">
                <a16:creationId xmlns:a16="http://schemas.microsoft.com/office/drawing/2014/main" xmlns="" id="{0AA84952-B941-4068-8F4C-DF0D0A0A4C62}"/>
              </a:ext>
            </a:extLst>
          </p:cNvPr>
          <p:cNvSpPr>
            <a:spLocks noGrp="1"/>
          </p:cNvSpPr>
          <p:nvPr>
            <p:ph type="body" sz="quarter" idx="10"/>
          </p:nvPr>
        </p:nvSpPr>
        <p:spPr>
          <a:xfrm>
            <a:off x="1399722" y="452002"/>
            <a:ext cx="8972550" cy="658652"/>
          </a:xfrm>
        </p:spPr>
        <p:txBody>
          <a:bodyPr>
            <a:normAutofit/>
          </a:bodyPr>
          <a:lstStyle>
            <a:lvl1pPr marL="0" indent="0">
              <a:buNone/>
              <a:defRPr sz="3200" b="1" spc="6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占位符 13">
            <a:extLst>
              <a:ext uri="{FF2B5EF4-FFF2-40B4-BE49-F238E27FC236}">
                <a16:creationId xmlns:a16="http://schemas.microsoft.com/office/drawing/2014/main" xmlns="" id="{F6F02B43-7DA5-4FFF-B33C-7EFEC60EF288}"/>
              </a:ext>
            </a:extLst>
          </p:cNvPr>
          <p:cNvSpPr>
            <a:spLocks noGrp="1"/>
          </p:cNvSpPr>
          <p:nvPr>
            <p:ph type="body" sz="quarter" idx="11"/>
          </p:nvPr>
        </p:nvSpPr>
        <p:spPr>
          <a:xfrm>
            <a:off x="412750" y="1317059"/>
            <a:ext cx="11322050" cy="5032927"/>
          </a:xfrm>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77083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小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xmlns=""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86455" y="307923"/>
            <a:ext cx="708497" cy="637998"/>
          </a:xfrm>
          <a:prstGeom prst="rect">
            <a:avLst/>
          </a:prstGeom>
        </p:spPr>
      </p:pic>
      <p:cxnSp>
        <p:nvCxnSpPr>
          <p:cNvPr id="11" name="直接连接符 10">
            <a:extLst>
              <a:ext uri="{FF2B5EF4-FFF2-40B4-BE49-F238E27FC236}">
                <a16:creationId xmlns:a16="http://schemas.microsoft.com/office/drawing/2014/main" xmlns="" id="{C0D3FC9C-B155-40F7-AFF4-CAFC78475681}"/>
              </a:ext>
            </a:extLst>
          </p:cNvPr>
          <p:cNvCxnSpPr/>
          <p:nvPr userDrawn="1"/>
        </p:nvCxnSpPr>
        <p:spPr>
          <a:xfrm>
            <a:off x="0" y="10231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占位符 13">
            <a:extLst>
              <a:ext uri="{FF2B5EF4-FFF2-40B4-BE49-F238E27FC236}">
                <a16:creationId xmlns:a16="http://schemas.microsoft.com/office/drawing/2014/main" xmlns="" id="{F6F02B43-7DA5-4FFF-B33C-7EFEC60EF288}"/>
              </a:ext>
            </a:extLst>
          </p:cNvPr>
          <p:cNvSpPr>
            <a:spLocks noGrp="1"/>
          </p:cNvSpPr>
          <p:nvPr>
            <p:ph type="body" sz="quarter" idx="11"/>
          </p:nvPr>
        </p:nvSpPr>
        <p:spPr>
          <a:xfrm>
            <a:off x="943428" y="1385136"/>
            <a:ext cx="10791371" cy="4964850"/>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0" name="文本占位符 13">
            <a:extLst>
              <a:ext uri="{FF2B5EF4-FFF2-40B4-BE49-F238E27FC236}">
                <a16:creationId xmlns:a16="http://schemas.microsoft.com/office/drawing/2014/main" xmlns="" id="{0170147B-9E6A-41CC-8857-FF978BB71AEB}"/>
              </a:ext>
            </a:extLst>
          </p:cNvPr>
          <p:cNvSpPr>
            <a:spLocks noGrp="1"/>
          </p:cNvSpPr>
          <p:nvPr>
            <p:ph type="body" sz="quarter" idx="12"/>
          </p:nvPr>
        </p:nvSpPr>
        <p:spPr>
          <a:xfrm>
            <a:off x="1150645" y="464472"/>
            <a:ext cx="8972550" cy="658652"/>
          </a:xfrm>
        </p:spPr>
        <p:txBody>
          <a:bodyPr>
            <a:normAutofit/>
          </a:bodyPr>
          <a:lstStyle>
            <a:lvl1pPr marL="0" indent="0">
              <a:buNone/>
              <a:defRPr sz="2400" b="0"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259486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grpSp>
        <p:nvGrpSpPr>
          <p:cNvPr id="4" name="组合 3"/>
          <p:cNvGrpSpPr/>
          <p:nvPr userDrawn="1"/>
        </p:nvGrpSpPr>
        <p:grpSpPr>
          <a:xfrm>
            <a:off x="0" y="0"/>
            <a:ext cx="12192000" cy="6858000"/>
            <a:chOff x="0" y="0"/>
            <a:chExt cx="12192000" cy="6858000"/>
          </a:xfrm>
        </p:grpSpPr>
        <p:pic>
          <p:nvPicPr>
            <p:cNvPr id="5"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3">
            <a:extLst>
              <a:ext uri="{FF2B5EF4-FFF2-40B4-BE49-F238E27FC236}">
                <a16:creationId xmlns:a16="http://schemas.microsoft.com/office/drawing/2014/main" xmlns="" id="{F6F02B43-7DA5-4FFF-B33C-7EFEC60EF288}"/>
              </a:ext>
            </a:extLst>
          </p:cNvPr>
          <p:cNvSpPr>
            <a:spLocks noGrp="1"/>
          </p:cNvSpPr>
          <p:nvPr>
            <p:ph type="body" sz="quarter" idx="11"/>
          </p:nvPr>
        </p:nvSpPr>
        <p:spPr>
          <a:xfrm>
            <a:off x="412750" y="552457"/>
            <a:ext cx="11410950" cy="5753086"/>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181964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7D607C1-9D83-4868-A3F6-7C15DBE504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CC0946C-2407-46CE-8FAB-B58EAF20D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BC6CB38E-AABA-4B95-A291-EEFA3C26E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00A65F2-8758-489E-82A1-54BAA4A1231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68C372CC-ACCC-4362-9B8B-C5E6AD4CBA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648393F-467A-4DEA-B742-DF3DA70A8F3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3533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B638F4-3FF7-442A-958E-8B4D557060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FFEC141-4200-4F7C-864C-5AE36D5A3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6A229C1-7236-4509-B375-95893EB03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CADC9BE-9B1F-4659-9362-341FFFE391B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E89D19B2-EB5D-4DA7-B8DF-13786D98B0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3D02E81-B3B7-4646-9F9B-62700F28F007}"/>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36246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A3CA9C-F17D-46E1-89EA-7D111B016C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D2FAAF1B-E633-46C3-B538-9CE759EC3D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4492AB4-1806-49C2-BA2D-38F7F713EDC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82840862-3763-41C2-A4AE-5FF3C4F71A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1635AFF-55B0-4ADC-9773-345D4C31D15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9955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CCEA93-E473-48CE-8998-DD44F1DEB6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DF993E-C3BA-4D75-8275-85B7F8232F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7247859-3F37-4571-9B74-BBDB1755076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04E22ADB-7938-42EF-9FA0-5EE87BF5DA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1BFD82B-FEE9-40C5-BD0D-A31EB6B2F86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28965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AC137D6-F423-4AAE-BE2B-540D67C503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8FFE5F3-C7B5-4689-BB97-DFCBA73445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10A7AB2-C94D-47B7-8BD1-EFF415082CB2}"/>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8E5B49C4-64E3-48D2-8639-FE8FE6ACF2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091AC1E-C72D-4060-AB82-8592D9E2D2F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2232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4619472-728B-4C7C-BC08-08D86FE101E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D336854-922C-49C4-A583-864A03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2D893A1-4A6C-4120-A026-F1D9A9367628}"/>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42318871-AEC0-4E84-B267-8EB77FD38E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4334D7B-3A5E-48D9-98C3-2D244A1E0874}"/>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8054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3A41E8-7080-4859-8FCD-BB935C9359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5B0930-1BEF-4742-B046-045B26CFF8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3AD4BDD-C2B2-4717-883D-2E257FE685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64E41D2-A3AE-4C6E-8E99-C77D474065D1}"/>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8D45F150-F5FF-4F35-9E17-CA4C85F326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F3FB782-5F1B-46D3-9964-1EF0CCAEEA91}"/>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0709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96E0A8-3E88-478F-992B-B161D58C94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B91EDEE-E7C8-40D5-ACB3-422BD7AE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FD8D7D9-852E-48A9-B239-6B5AF6A1B43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C4583AD-0033-475D-B838-C29D2C8B0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D027EBA8-BFE4-45FF-A0AF-EA8C3EE1FA8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6EB94DB3-E97D-43A9-B895-0967E4D6E05B}"/>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8" name="页脚占位符 7">
            <a:extLst>
              <a:ext uri="{FF2B5EF4-FFF2-40B4-BE49-F238E27FC236}">
                <a16:creationId xmlns:a16="http://schemas.microsoft.com/office/drawing/2014/main" xmlns="" id="{91B3E9C9-476C-4313-93E5-C56F0936E0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6A8DE56-ACA7-4EFA-A1F6-467D0FB87D9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5684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4FBC74-D251-407D-B1D5-E4C9965BE7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A0689FA-0456-4309-A6A7-5263C810879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4" name="页脚占位符 3">
            <a:extLst>
              <a:ext uri="{FF2B5EF4-FFF2-40B4-BE49-F238E27FC236}">
                <a16:creationId xmlns:a16="http://schemas.microsoft.com/office/drawing/2014/main" xmlns="" id="{4F439076-B1A5-403A-819A-51FD058092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80CC9F6-798A-4852-A719-479D93184EB3}"/>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87754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84F1243-3580-4758-9AD8-0EA4AD7ED61A}"/>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3" name="页脚占位符 2">
            <a:extLst>
              <a:ext uri="{FF2B5EF4-FFF2-40B4-BE49-F238E27FC236}">
                <a16:creationId xmlns:a16="http://schemas.microsoft.com/office/drawing/2014/main" xmlns="" id="{F6CF7C31-2CD2-42F7-99D0-AD80F3984BC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D8FCD08-8369-4136-9318-C8005D9C2885}"/>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7541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书名">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pic>
          <p:nvPicPr>
            <p:cNvPr id="102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2688657" y="1746460"/>
            <a:ext cx="6814686" cy="3050368"/>
            <a:chOff x="2688657" y="1746460"/>
            <a:chExt cx="6814686" cy="3050368"/>
          </a:xfrm>
        </p:grpSpPr>
        <p:sp>
          <p:nvSpPr>
            <p:cNvPr id="9" name="文本框 8">
              <a:extLst>
                <a:ext uri="{FF2B5EF4-FFF2-40B4-BE49-F238E27FC236}">
                  <a16:creationId xmlns:a16="http://schemas.microsoft.com/office/drawing/2014/main" xmlns="" id="{ABABAAFA-8342-4687-9045-AD36CB469FE1}"/>
                </a:ext>
              </a:extLst>
            </p:cNvPr>
            <p:cNvSpPr txBox="1"/>
            <p:nvPr/>
          </p:nvSpPr>
          <p:spPr>
            <a:xfrm>
              <a:off x="2688657" y="2854456"/>
              <a:ext cx="6814686" cy="769441"/>
            </a:xfrm>
            <a:prstGeom prst="rect">
              <a:avLst/>
            </a:prstGeom>
            <a:noFill/>
          </p:spPr>
          <p:txBody>
            <a:bodyPr wrap="none" rtlCol="0">
              <a:spAutoFit/>
            </a:bodyPr>
            <a:lstStyle/>
            <a:p>
              <a:pPr algn="ctr"/>
              <a:r>
                <a:rPr lang="zh-CN" altLang="en-US" sz="4400" b="0" spc="300" dirty="0">
                  <a:ln>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微软雅黑" panose="020B0503020204020204" pitchFamily="34" charset="-122"/>
                  <a:ea typeface="微软雅黑" panose="020B0503020204020204" pitchFamily="34" charset="-122"/>
                </a:rPr>
                <a:t>中文全彩铂金版案例教程</a:t>
              </a:r>
            </a:p>
          </p:txBody>
        </p:sp>
        <p:grpSp>
          <p:nvGrpSpPr>
            <p:cNvPr id="34" name="组合 33">
              <a:extLst>
                <a:ext uri="{FF2B5EF4-FFF2-40B4-BE49-F238E27FC236}">
                  <a16:creationId xmlns:a16="http://schemas.microsoft.com/office/drawing/2014/main" xmlns="" id="{41867894-E598-48B8-AFE0-3DA3AE58C53A}"/>
                </a:ext>
              </a:extLst>
            </p:cNvPr>
            <p:cNvGrpSpPr/>
            <p:nvPr userDrawn="1"/>
          </p:nvGrpSpPr>
          <p:grpSpPr>
            <a:xfrm>
              <a:off x="2833002" y="4056972"/>
              <a:ext cx="6525996" cy="739856"/>
              <a:chOff x="2833002" y="4056972"/>
              <a:chExt cx="6525996" cy="739856"/>
            </a:xfrm>
          </p:grpSpPr>
          <p:grpSp>
            <p:nvGrpSpPr>
              <p:cNvPr id="32" name="组合 31">
                <a:extLst>
                  <a:ext uri="{FF2B5EF4-FFF2-40B4-BE49-F238E27FC236}">
                    <a16:creationId xmlns:a16="http://schemas.microsoft.com/office/drawing/2014/main" xmlns="" id="{B74B3372-1417-422A-B1B6-11EC059ABECC}"/>
                  </a:ext>
                </a:extLst>
              </p:cNvPr>
              <p:cNvGrpSpPr/>
              <p:nvPr userDrawn="1"/>
            </p:nvGrpSpPr>
            <p:grpSpPr>
              <a:xfrm>
                <a:off x="2833002" y="4056972"/>
                <a:ext cx="2914650" cy="739856"/>
                <a:chOff x="2571750" y="4056972"/>
                <a:chExt cx="2914650" cy="739856"/>
              </a:xfrm>
            </p:grpSpPr>
            <p:sp>
              <p:nvSpPr>
                <p:cNvPr id="10" name="矩形: 圆角 9">
                  <a:extLst>
                    <a:ext uri="{FF2B5EF4-FFF2-40B4-BE49-F238E27FC236}">
                      <a16:creationId xmlns:a16="http://schemas.microsoft.com/office/drawing/2014/main" xmlns="" id="{71513C48-FFD6-42DD-82B6-46E9E7183C26}"/>
                    </a:ext>
                  </a:extLst>
                </p:cNvPr>
                <p:cNvSpPr/>
                <p:nvPr/>
              </p:nvSpPr>
              <p:spPr>
                <a:xfrm>
                  <a:off x="257175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a:extLst>
                    <a:ext uri="{FF2B5EF4-FFF2-40B4-BE49-F238E27FC236}">
                      <a16:creationId xmlns:a16="http://schemas.microsoft.com/office/drawing/2014/main" xmlns="" id="{01607B05-248E-4645-BFAE-79772CD401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05100" y="4056972"/>
                  <a:ext cx="739856" cy="739856"/>
                </a:xfrm>
                <a:prstGeom prst="rect">
                  <a:avLst/>
                </a:prstGeom>
              </p:spPr>
            </p:pic>
            <p:sp>
              <p:nvSpPr>
                <p:cNvPr id="13" name="文本框 12">
                  <a:extLst>
                    <a:ext uri="{FF2B5EF4-FFF2-40B4-BE49-F238E27FC236}">
                      <a16:creationId xmlns:a16="http://schemas.microsoft.com/office/drawing/2014/main" xmlns="" id="{4EA35C6A-AEF6-406B-BE0C-B20A18116448}"/>
                    </a:ext>
                  </a:extLst>
                </p:cNvPr>
                <p:cNvSpPr txBox="1"/>
                <p:nvPr/>
              </p:nvSpPr>
              <p:spPr>
                <a:xfrm>
                  <a:off x="362592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教学课件</a:t>
                  </a:r>
                </a:p>
              </p:txBody>
            </p:sp>
          </p:grpSp>
          <p:grpSp>
            <p:nvGrpSpPr>
              <p:cNvPr id="33" name="组合 32">
                <a:extLst>
                  <a:ext uri="{FF2B5EF4-FFF2-40B4-BE49-F238E27FC236}">
                    <a16:creationId xmlns:a16="http://schemas.microsoft.com/office/drawing/2014/main" xmlns="" id="{5720AF2A-7AD8-48C4-9628-B0571E2F2D6B}"/>
                  </a:ext>
                </a:extLst>
              </p:cNvPr>
              <p:cNvGrpSpPr/>
              <p:nvPr userDrawn="1"/>
            </p:nvGrpSpPr>
            <p:grpSpPr>
              <a:xfrm>
                <a:off x="6444348" y="4056973"/>
                <a:ext cx="2914650" cy="739855"/>
                <a:chOff x="6705600" y="4056973"/>
                <a:chExt cx="2914650" cy="739855"/>
              </a:xfrm>
            </p:grpSpPr>
            <p:pic>
              <p:nvPicPr>
                <p:cNvPr id="12" name="图形 11">
                  <a:extLst>
                    <a:ext uri="{FF2B5EF4-FFF2-40B4-BE49-F238E27FC236}">
                      <a16:creationId xmlns:a16="http://schemas.microsoft.com/office/drawing/2014/main" xmlns="" id="{6042E546-44E2-4229-BB23-585352D15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23846" y="4128698"/>
                  <a:ext cx="596403" cy="596403"/>
                </a:xfrm>
                <a:prstGeom prst="rect">
                  <a:avLst/>
                </a:prstGeom>
              </p:spPr>
            </p:pic>
            <p:sp>
              <p:nvSpPr>
                <p:cNvPr id="14" name="矩形: 圆角 13">
                  <a:extLst>
                    <a:ext uri="{FF2B5EF4-FFF2-40B4-BE49-F238E27FC236}">
                      <a16:creationId xmlns:a16="http://schemas.microsoft.com/office/drawing/2014/main" xmlns="" id="{5FA18C46-33B8-4218-8A66-9FDAD53A9D02}"/>
                    </a:ext>
                  </a:extLst>
                </p:cNvPr>
                <p:cNvSpPr/>
                <p:nvPr/>
              </p:nvSpPr>
              <p:spPr>
                <a:xfrm>
                  <a:off x="670560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6108F477-E339-41F7-9B44-838D530977AF}"/>
                    </a:ext>
                  </a:extLst>
                </p:cNvPr>
                <p:cNvSpPr txBox="1"/>
                <p:nvPr/>
              </p:nvSpPr>
              <p:spPr>
                <a:xfrm>
                  <a:off x="775977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中青雄狮</a:t>
                  </a:r>
                </a:p>
              </p:txBody>
            </p:sp>
          </p:grpSp>
        </p:grpSp>
        <p:sp>
          <p:nvSpPr>
            <p:cNvPr id="20" name="文本框 19">
              <a:extLst>
                <a:ext uri="{FF2B5EF4-FFF2-40B4-BE49-F238E27FC236}">
                  <a16:creationId xmlns:a16="http://schemas.microsoft.com/office/drawing/2014/main" xmlns="" id="{E5FAF79D-2A3C-4A2F-AB57-2383F9376855}"/>
                </a:ext>
              </a:extLst>
            </p:cNvPr>
            <p:cNvSpPr txBox="1"/>
            <p:nvPr userDrawn="1"/>
          </p:nvSpPr>
          <p:spPr>
            <a:xfrm>
              <a:off x="2821044" y="1746460"/>
              <a:ext cx="6525995" cy="1107996"/>
            </a:xfrm>
            <a:prstGeom prst="rect">
              <a:avLst/>
            </a:prstGeom>
            <a:noFill/>
          </p:spPr>
          <p:txBody>
            <a:bodyPr wrap="square">
              <a:spAutoFit/>
            </a:bodyPr>
            <a:lstStyle/>
            <a:p>
              <a:pPr algn="ctr"/>
              <a:r>
                <a:rPr lang="en-US" altLang="zh-CN" sz="6600" b="1" spc="300" dirty="0" smtClean="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3955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篇">
    <p:spTree>
      <p:nvGrpSpPr>
        <p:cNvPr id="1" name=""/>
        <p:cNvGrpSpPr/>
        <p:nvPr/>
      </p:nvGrpSpPr>
      <p:grpSpPr>
        <a:xfrm>
          <a:off x="0" y="0"/>
          <a:ext cx="0" cy="0"/>
          <a:chOff x="0" y="0"/>
          <a:chExt cx="0" cy="0"/>
        </a:xfrm>
      </p:grpSpPr>
      <p:pic>
        <p:nvPicPr>
          <p:cNvPr id="10"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3">
            <a:extLst>
              <a:ext uri="{FF2B5EF4-FFF2-40B4-BE49-F238E27FC236}">
                <a16:creationId xmlns:a16="http://schemas.microsoft.com/office/drawing/2014/main" xmlns="" id="{8B1FCE2A-E70A-4BDA-BEF0-30FFCCF992B0}"/>
              </a:ext>
            </a:extLst>
          </p:cNvPr>
          <p:cNvSpPr>
            <a:spLocks noGrp="1"/>
          </p:cNvSpPr>
          <p:nvPr>
            <p:ph type="body" sz="quarter" idx="10"/>
          </p:nvPr>
        </p:nvSpPr>
        <p:spPr>
          <a:xfrm>
            <a:off x="1099651" y="1489280"/>
            <a:ext cx="8972550" cy="658652"/>
          </a:xfrm>
        </p:spPr>
        <p:txBody>
          <a:bodyPr>
            <a:noAutofit/>
          </a:bodyPr>
          <a:lstStyle>
            <a:lvl1pPr marL="0" indent="0">
              <a:buNone/>
              <a:defRPr sz="4800" b="1" spc="600">
                <a:solidFill>
                  <a:srgbClr val="FDFBFF"/>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24" name="文本占位符 13">
            <a:extLst>
              <a:ext uri="{FF2B5EF4-FFF2-40B4-BE49-F238E27FC236}">
                <a16:creationId xmlns:a16="http://schemas.microsoft.com/office/drawing/2014/main" xmlns="" id="{D577A641-5059-40C6-BCA1-CEE62774392D}"/>
              </a:ext>
            </a:extLst>
          </p:cNvPr>
          <p:cNvSpPr>
            <a:spLocks noGrp="1"/>
          </p:cNvSpPr>
          <p:nvPr>
            <p:ph type="body" sz="quarter" idx="11"/>
          </p:nvPr>
        </p:nvSpPr>
        <p:spPr>
          <a:xfrm>
            <a:off x="1099651" y="2486026"/>
            <a:ext cx="6302635" cy="3076574"/>
          </a:xfrm>
        </p:spPr>
        <p:txBody>
          <a:bodyPr>
            <a:noAutofit/>
          </a:bodyPr>
          <a:lstStyle>
            <a:lvl1pPr marL="0" indent="0">
              <a:lnSpc>
                <a:spcPct val="130000"/>
              </a:lnSpc>
              <a:spcBef>
                <a:spcPts val="600"/>
              </a:spcBef>
              <a:buNone/>
              <a:defRPr sz="16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9" name="文本框 19">
            <a:extLst>
              <a:ext uri="{FF2B5EF4-FFF2-40B4-BE49-F238E27FC236}">
                <a16:creationId xmlns:a16="http://schemas.microsoft.com/office/drawing/2014/main" xmlns="" id="{E5FAF79D-2A3C-4A2F-AB57-2383F9376855}"/>
              </a:ext>
            </a:extLst>
          </p:cNvPr>
          <p:cNvSpPr txBox="1"/>
          <p:nvPr userDrawn="1"/>
        </p:nvSpPr>
        <p:spPr>
          <a:xfrm>
            <a:off x="8071480" y="3979297"/>
            <a:ext cx="3571172" cy="2123658"/>
          </a:xfrm>
          <a:prstGeom prst="rect">
            <a:avLst/>
          </a:prstGeom>
          <a:noFill/>
        </p:spPr>
        <p:txBody>
          <a:bodyPr wrap="square">
            <a:spAutoFit/>
          </a:bodyPr>
          <a:lstStyle/>
          <a:p>
            <a:pPr algn="ctr"/>
            <a:r>
              <a:rPr lang="en-US" altLang="zh-CN" sz="6600" b="1" spc="30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017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3A655A7-6128-4CFB-A59A-7CF4D8EC8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D61214-9790-46F1-A127-B5964442C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69945B6-8368-4A0B-8CFD-1C271C2A7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38478469-9E88-4F8B-813B-27089F1CD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F50BA4C-2882-4EDE-A194-AEF6B1599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10728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1" r:id="rId12"/>
    <p:sldLayoutId id="2147483662" r:id="rId13"/>
    <p:sldLayoutId id="2147483660" r:id="rId14"/>
    <p:sldLayoutId id="2147483663" r:id="rId15"/>
    <p:sldLayoutId id="2147483664"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包裹变形：在有些项目中模型的面数过高，这时可以创建一个面数相对少一点，外形基本与高模一样的简模，并用简模来包裹高模，这样改变简模时就可以改变高模。例始在绑定的时候模型面数过高，对权重的绘制就增加了难度，就算绑定好了以后，在动画师制作动画时由于面数过高会导致数据信息过多，从而使电脑运行超载。这时就需要对简模进行绑定及动画制作，然后用简模去包裹高模，实现最终的效果。</a:t>
            </a:r>
          </a:p>
          <a:p>
            <a:r>
              <a:rPr lang="zh-CN" altLang="en-US" dirty="0"/>
              <a:t>非线性变形器：非线性变形器由“弯曲变形”“扩展变形”“正弦变形”“挤压变形”“扭曲变形”和“波浪变形”组成。这些变形器不是以单独改变模型上某些顶点的方式进行操作的，而是通过</a:t>
            </a:r>
            <a:r>
              <a:rPr lang="en-US" altLang="zh-CN" dirty="0"/>
              <a:t>Maya</a:t>
            </a:r>
            <a:r>
              <a:rPr lang="zh-CN" altLang="en-US" dirty="0"/>
              <a:t>内置的算法实现一些有规律的形态变化。</a:t>
            </a:r>
          </a:p>
          <a:p>
            <a:endParaRPr lang="zh-CN" altLang="en-US" dirty="0"/>
          </a:p>
        </p:txBody>
      </p:sp>
    </p:spTree>
    <p:extLst>
      <p:ext uri="{BB962C8B-B14F-4D97-AF65-F5344CB8AC3E}">
        <p14:creationId xmlns:p14="http://schemas.microsoft.com/office/powerpoint/2010/main" val="48671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0D24605A-A68F-4335-BC0A-A5BD80040165}"/>
              </a:ext>
            </a:extLst>
          </p:cNvPr>
          <p:cNvSpPr>
            <a:spLocks noGrp="1"/>
          </p:cNvSpPr>
          <p:nvPr>
            <p:ph type="body" sz="quarter" idx="10"/>
          </p:nvPr>
        </p:nvSpPr>
        <p:spPr>
          <a:xfrm>
            <a:off x="5245844" y="2124274"/>
            <a:ext cx="6105328" cy="857636"/>
          </a:xfrm>
        </p:spPr>
        <p:txBody>
          <a:bodyPr/>
          <a:lstStyle/>
          <a:p>
            <a:pPr>
              <a:lnSpc>
                <a:spcPct val="130000"/>
              </a:lnSpc>
            </a:pPr>
            <a:r>
              <a:rPr lang="zh-CN" altLang="en-US" dirty="0"/>
              <a:t>融合变形</a:t>
            </a:r>
            <a:endParaRPr lang="zh-CN" altLang="en-US" dirty="0"/>
          </a:p>
        </p:txBody>
      </p:sp>
      <p:sp>
        <p:nvSpPr>
          <p:cNvPr id="3" name="文本占位符 2">
            <a:extLst>
              <a:ext uri="{FF2B5EF4-FFF2-40B4-BE49-F238E27FC236}">
                <a16:creationId xmlns:a16="http://schemas.microsoft.com/office/drawing/2014/main" xmlns="" id="{10FA5A8E-750A-4EA0-89FA-DD37C79972BD}"/>
              </a:ext>
            </a:extLst>
          </p:cNvPr>
          <p:cNvSpPr>
            <a:spLocks noGrp="1"/>
          </p:cNvSpPr>
          <p:nvPr>
            <p:ph type="body" sz="quarter" idx="11"/>
          </p:nvPr>
        </p:nvSpPr>
        <p:spPr>
          <a:xfrm>
            <a:off x="5245844" y="3076202"/>
            <a:ext cx="5441204" cy="398009"/>
          </a:xfrm>
        </p:spPr>
        <p:txBody>
          <a:bodyPr/>
          <a:lstStyle/>
          <a:p>
            <a:r>
              <a:rPr lang="en-US" altLang="zh-CN" dirty="0"/>
              <a:t>9.2.1</a:t>
            </a:r>
            <a:r>
              <a:rPr lang="zh-CN" altLang="en-US" dirty="0"/>
              <a:t>创建融合变形</a:t>
            </a:r>
            <a:endParaRPr lang="zh-CN" altLang="en-US" dirty="0"/>
          </a:p>
        </p:txBody>
      </p:sp>
      <p:sp>
        <p:nvSpPr>
          <p:cNvPr id="4" name="文本占位符 3">
            <a:extLst>
              <a:ext uri="{FF2B5EF4-FFF2-40B4-BE49-F238E27FC236}">
                <a16:creationId xmlns:a16="http://schemas.microsoft.com/office/drawing/2014/main" xmlns="" id="{BA9BC839-9CD4-417F-B2BD-129F14A8D4D4}"/>
              </a:ext>
            </a:extLst>
          </p:cNvPr>
          <p:cNvSpPr>
            <a:spLocks noGrp="1"/>
          </p:cNvSpPr>
          <p:nvPr>
            <p:ph type="body" sz="quarter" idx="12"/>
          </p:nvPr>
        </p:nvSpPr>
        <p:spPr>
          <a:xfrm>
            <a:off x="5245844" y="3475626"/>
            <a:ext cx="5441204" cy="398009"/>
          </a:xfrm>
        </p:spPr>
        <p:txBody>
          <a:bodyPr/>
          <a:lstStyle/>
          <a:p>
            <a:r>
              <a:rPr lang="en-US" altLang="zh-CN" dirty="0"/>
              <a:t>9.2.2 </a:t>
            </a:r>
            <a:r>
              <a:rPr lang="zh-CN" altLang="en-US" dirty="0"/>
              <a:t>编辑融合变形</a:t>
            </a:r>
            <a:endParaRPr lang="zh-CN" altLang="en-US" dirty="0"/>
          </a:p>
        </p:txBody>
      </p:sp>
      <p:sp>
        <p:nvSpPr>
          <p:cNvPr id="6" name="文本占位符 5">
            <a:extLst>
              <a:ext uri="{FF2B5EF4-FFF2-40B4-BE49-F238E27FC236}">
                <a16:creationId xmlns:a16="http://schemas.microsoft.com/office/drawing/2014/main" xmlns="" id="{AADAF7DD-D5F9-4D8F-8C79-0EE691118B89}"/>
              </a:ext>
            </a:extLst>
          </p:cNvPr>
          <p:cNvSpPr>
            <a:spLocks noGrp="1"/>
          </p:cNvSpPr>
          <p:nvPr>
            <p:ph type="body" sz="quarter" idx="14"/>
          </p:nvPr>
        </p:nvSpPr>
        <p:spPr/>
        <p:txBody>
          <a:bodyPr/>
          <a:lstStyle/>
          <a:p>
            <a:r>
              <a:rPr lang="en-US" altLang="zh-CN"/>
              <a:t>02</a:t>
            </a:r>
            <a:endParaRPr lang="zh-CN" altLang="en-US"/>
          </a:p>
        </p:txBody>
      </p:sp>
      <p:sp>
        <p:nvSpPr>
          <p:cNvPr id="7" name="文本占位符 3">
            <a:extLst>
              <a:ext uri="{FF2B5EF4-FFF2-40B4-BE49-F238E27FC236}">
                <a16:creationId xmlns:a16="http://schemas.microsoft.com/office/drawing/2014/main" xmlns="" id="{BA9BC839-9CD4-417F-B2BD-129F14A8D4D4}"/>
              </a:ext>
            </a:extLst>
          </p:cNvPr>
          <p:cNvSpPr>
            <a:spLocks noGrp="1"/>
          </p:cNvSpPr>
          <p:nvPr>
            <p:ph type="body" sz="quarter" idx="12"/>
          </p:nvPr>
        </p:nvSpPr>
        <p:spPr>
          <a:xfrm>
            <a:off x="5245844" y="3874636"/>
            <a:ext cx="5441204" cy="398009"/>
          </a:xfrm>
        </p:spPr>
        <p:txBody>
          <a:bodyPr/>
          <a:lstStyle/>
          <a:p>
            <a:r>
              <a:rPr lang="en-US" altLang="zh-CN" dirty="0"/>
              <a:t>9.2.3 </a:t>
            </a:r>
            <a:r>
              <a:rPr lang="zh-CN" altLang="en-US" dirty="0"/>
              <a:t>绘制融合变形权重</a:t>
            </a:r>
            <a:endParaRPr lang="zh-CN" altLang="en-US" dirty="0"/>
          </a:p>
        </p:txBody>
      </p:sp>
    </p:spTree>
    <p:extLst>
      <p:ext uri="{BB962C8B-B14F-4D97-AF65-F5344CB8AC3E}">
        <p14:creationId xmlns:p14="http://schemas.microsoft.com/office/powerpoint/2010/main" val="829506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FB739F0F-D61B-44D7-A2B6-4DADFADAC4D7}"/>
              </a:ext>
            </a:extLst>
          </p:cNvPr>
          <p:cNvSpPr>
            <a:spLocks noGrp="1"/>
          </p:cNvSpPr>
          <p:nvPr>
            <p:ph type="body" sz="quarter" idx="10"/>
          </p:nvPr>
        </p:nvSpPr>
        <p:spPr>
          <a:xfrm>
            <a:off x="1338589" y="373730"/>
            <a:ext cx="7673415" cy="658652"/>
          </a:xfrm>
        </p:spPr>
        <p:txBody>
          <a:bodyPr>
            <a:normAutofit/>
          </a:bodyPr>
          <a:lstStyle/>
          <a:p>
            <a:r>
              <a:rPr lang="en-US" altLang="zh-CN" dirty="0"/>
              <a:t>9.2 </a:t>
            </a:r>
            <a:r>
              <a:rPr lang="zh-CN" altLang="en-US" dirty="0"/>
              <a:t>融合变形</a:t>
            </a:r>
            <a:endParaRPr lang="zh-CN" altLang="en-US" dirty="0"/>
          </a:p>
        </p:txBody>
      </p:sp>
      <p:sp>
        <p:nvSpPr>
          <p:cNvPr id="3" name="文本占位符 2">
            <a:extLst>
              <a:ext uri="{FF2B5EF4-FFF2-40B4-BE49-F238E27FC236}">
                <a16:creationId xmlns:a16="http://schemas.microsoft.com/office/drawing/2014/main" xmlns="" id="{E2B5B803-F1F1-4500-B13F-ADAFA50072B9}"/>
              </a:ext>
            </a:extLst>
          </p:cNvPr>
          <p:cNvSpPr>
            <a:spLocks noGrp="1"/>
          </p:cNvSpPr>
          <p:nvPr>
            <p:ph type="body" sz="quarter" idx="11"/>
          </p:nvPr>
        </p:nvSpPr>
        <p:spPr/>
        <p:txBody>
          <a:bodyPr/>
          <a:lstStyle/>
          <a:p>
            <a:r>
              <a:rPr lang="zh-CN" altLang="en-US" dirty="0"/>
              <a:t>在模型顶点数和面数相同的前提下，用户可以使用融合变形器使模型对象发生外观改变，常用于人物的表情制作或是一些怪物变身的效果。</a:t>
            </a:r>
            <a:endParaRPr lang="zh-CN" altLang="en-US" dirty="0"/>
          </a:p>
        </p:txBody>
      </p:sp>
    </p:spTree>
    <p:extLst>
      <p:ext uri="{BB962C8B-B14F-4D97-AF65-F5344CB8AC3E}">
        <p14:creationId xmlns:p14="http://schemas.microsoft.com/office/powerpoint/2010/main" val="571299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6CE8F2DC-5887-4AB8-B735-43A3308B1C9E}"/>
              </a:ext>
            </a:extLst>
          </p:cNvPr>
          <p:cNvSpPr>
            <a:spLocks noGrp="1"/>
          </p:cNvSpPr>
          <p:nvPr>
            <p:ph type="body" sz="quarter" idx="11"/>
          </p:nvPr>
        </p:nvSpPr>
        <p:spPr/>
        <p:txBody>
          <a:bodyPr/>
          <a:lstStyle/>
          <a:p>
            <a:r>
              <a:rPr lang="zh-CN" altLang="en-US" dirty="0"/>
              <a:t>融合变形对模型的要求比较严格，如果顶点数和面数不同的情况下是无法创建融合变形的。用来控制一个模型产生融合变形的模型被称为“目标模型”，受“目标模型”控制而发生融合变形效果的模型被称为“基础模型”，一个“基础模型”可以被多个“目标模型”所影响。</a:t>
            </a:r>
          </a:p>
          <a:p>
            <a:r>
              <a:rPr lang="zh-CN" altLang="en-US" dirty="0"/>
              <a:t>下面介绍创建融合变形的方法。</a:t>
            </a:r>
            <a:endParaRPr lang="zh-CN" altLang="en-US" dirty="0"/>
          </a:p>
        </p:txBody>
      </p:sp>
      <p:sp>
        <p:nvSpPr>
          <p:cNvPr id="4" name="文本占位符 3">
            <a:extLst>
              <a:ext uri="{FF2B5EF4-FFF2-40B4-BE49-F238E27FC236}">
                <a16:creationId xmlns:a16="http://schemas.microsoft.com/office/drawing/2014/main" xmlns="" id="{504EDE28-3076-4B42-B5ED-B28EEAB25917}"/>
              </a:ext>
            </a:extLst>
          </p:cNvPr>
          <p:cNvSpPr>
            <a:spLocks noGrp="1"/>
          </p:cNvSpPr>
          <p:nvPr>
            <p:ph type="body" sz="quarter" idx="12"/>
          </p:nvPr>
        </p:nvSpPr>
        <p:spPr/>
        <p:txBody>
          <a:bodyPr/>
          <a:lstStyle/>
          <a:p>
            <a:r>
              <a:rPr lang="en-US" altLang="zh-CN" dirty="0"/>
              <a:t>9.2.1</a:t>
            </a:r>
            <a:r>
              <a:rPr lang="zh-CN" altLang="en-US" dirty="0"/>
              <a:t>创建融合变形</a:t>
            </a:r>
            <a:endParaRPr lang="zh-CN" altLang="en-US" dirty="0"/>
          </a:p>
        </p:txBody>
      </p:sp>
    </p:spTree>
    <p:extLst>
      <p:ext uri="{BB962C8B-B14F-4D97-AF65-F5344CB8AC3E}">
        <p14:creationId xmlns:p14="http://schemas.microsoft.com/office/powerpoint/2010/main" val="584053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：在场景上创建两个球体，并改变其中一个球体的顶点位置，如下左图所示。</a:t>
            </a:r>
          </a:p>
          <a:p>
            <a:r>
              <a:rPr lang="zh-CN" altLang="en-US" dirty="0"/>
              <a:t>步骤</a:t>
            </a:r>
            <a:r>
              <a:rPr lang="en-US" altLang="zh-CN" dirty="0"/>
              <a:t>02</a:t>
            </a:r>
            <a:r>
              <a:rPr lang="zh-CN" altLang="en-US" dirty="0"/>
              <a:t>：选中右侧的球体，再加选左侧的球体，执行“变形</a:t>
            </a:r>
            <a:r>
              <a:rPr lang="en-US" altLang="zh-CN" dirty="0"/>
              <a:t>&gt;</a:t>
            </a:r>
            <a:r>
              <a:rPr lang="zh-CN" altLang="en-US" dirty="0"/>
              <a:t>融合变形”命令，如下右图所示。</a:t>
            </a:r>
            <a:endParaRPr lang="zh-CN" altLang="en-US" dirty="0"/>
          </a:p>
        </p:txBody>
      </p:sp>
      <p:pic>
        <p:nvPicPr>
          <p:cNvPr id="3" name="图片 2"/>
          <p:cNvPicPr/>
          <p:nvPr/>
        </p:nvPicPr>
        <p:blipFill>
          <a:blip r:embed="rId2"/>
          <a:stretch>
            <a:fillRect/>
          </a:stretch>
        </p:blipFill>
        <p:spPr>
          <a:xfrm>
            <a:off x="840254" y="2310158"/>
            <a:ext cx="5337427" cy="3093115"/>
          </a:xfrm>
          <a:prstGeom prst="rect">
            <a:avLst/>
          </a:prstGeom>
          <a:noFill/>
          <a:ln>
            <a:noFill/>
          </a:ln>
        </p:spPr>
      </p:pic>
      <p:pic>
        <p:nvPicPr>
          <p:cNvPr id="4" name="图片 3"/>
          <p:cNvPicPr/>
          <p:nvPr/>
        </p:nvPicPr>
        <p:blipFill>
          <a:blip r:embed="rId3"/>
          <a:stretch>
            <a:fillRect/>
          </a:stretch>
        </p:blipFill>
        <p:spPr>
          <a:xfrm>
            <a:off x="6318597" y="2310158"/>
            <a:ext cx="4285568" cy="3109740"/>
          </a:xfrm>
          <a:prstGeom prst="rect">
            <a:avLst/>
          </a:prstGeom>
          <a:noFill/>
          <a:ln>
            <a:noFill/>
          </a:ln>
        </p:spPr>
      </p:pic>
    </p:spTree>
    <p:extLst>
      <p:ext uri="{BB962C8B-B14F-4D97-AF65-F5344CB8AC3E}">
        <p14:creationId xmlns:p14="http://schemas.microsoft.com/office/powerpoint/2010/main" val="358076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：选中左侧的球体，并在它的属性面板中找到名为</a:t>
            </a:r>
            <a:r>
              <a:rPr lang="en-US" altLang="zh-CN" dirty="0"/>
              <a:t>blendShape1</a:t>
            </a:r>
            <a:r>
              <a:rPr lang="zh-CN" altLang="en-US" dirty="0"/>
              <a:t>的融合变形属性节点，节点中有名为</a:t>
            </a:r>
            <a:r>
              <a:rPr lang="en-US" altLang="zh-CN" dirty="0"/>
              <a:t>pSphere2</a:t>
            </a:r>
            <a:r>
              <a:rPr lang="zh-CN" altLang="en-US" dirty="0"/>
              <a:t>的属性，如下左图所示。</a:t>
            </a:r>
          </a:p>
          <a:p>
            <a:r>
              <a:rPr lang="zh-CN" altLang="en-US" dirty="0"/>
              <a:t>步骤</a:t>
            </a:r>
            <a:r>
              <a:rPr lang="en-US" altLang="zh-CN" dirty="0"/>
              <a:t>04</a:t>
            </a:r>
            <a:r>
              <a:rPr lang="zh-CN" altLang="en-US" dirty="0"/>
              <a:t>：将</a:t>
            </a:r>
            <a:r>
              <a:rPr lang="en-US" altLang="zh-CN" dirty="0"/>
              <a:t>pSphere2</a:t>
            </a:r>
            <a:r>
              <a:rPr lang="zh-CN" altLang="en-US" dirty="0"/>
              <a:t>的属性值设为</a:t>
            </a:r>
            <a:r>
              <a:rPr lang="en-US" altLang="zh-CN" dirty="0"/>
              <a:t>1</a:t>
            </a:r>
            <a:r>
              <a:rPr lang="zh-CN" altLang="en-US" dirty="0"/>
              <a:t>，会发现左边的球体的形状会变成右边球体的形状，这就是融合变形效果，如下右图所示。</a:t>
            </a:r>
          </a:p>
          <a:p>
            <a:endParaRPr lang="zh-CN" altLang="en-US" dirty="0"/>
          </a:p>
        </p:txBody>
      </p:sp>
      <p:pic>
        <p:nvPicPr>
          <p:cNvPr id="3" name="图片 2"/>
          <p:cNvPicPr/>
          <p:nvPr/>
        </p:nvPicPr>
        <p:blipFill>
          <a:blip r:embed="rId2"/>
          <a:stretch>
            <a:fillRect/>
          </a:stretch>
        </p:blipFill>
        <p:spPr>
          <a:xfrm>
            <a:off x="923058" y="2730499"/>
            <a:ext cx="4723275" cy="2955405"/>
          </a:xfrm>
          <a:prstGeom prst="rect">
            <a:avLst/>
          </a:prstGeom>
          <a:noFill/>
          <a:ln>
            <a:noFill/>
          </a:ln>
        </p:spPr>
      </p:pic>
      <p:pic>
        <p:nvPicPr>
          <p:cNvPr id="4" name="图片 3"/>
          <p:cNvPicPr/>
          <p:nvPr/>
        </p:nvPicPr>
        <p:blipFill>
          <a:blip r:embed="rId3"/>
          <a:stretch>
            <a:fillRect/>
          </a:stretch>
        </p:blipFill>
        <p:spPr>
          <a:xfrm>
            <a:off x="5843731" y="2733357"/>
            <a:ext cx="4457793" cy="2952547"/>
          </a:xfrm>
          <a:prstGeom prst="rect">
            <a:avLst/>
          </a:prstGeom>
          <a:noFill/>
          <a:ln>
            <a:noFill/>
          </a:ln>
        </p:spPr>
      </p:pic>
    </p:spTree>
    <p:extLst>
      <p:ext uri="{BB962C8B-B14F-4D97-AF65-F5344CB8AC3E}">
        <p14:creationId xmlns:p14="http://schemas.microsoft.com/office/powerpoint/2010/main" val="379928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6CE8F2DC-5887-4AB8-B735-43A3308B1C9E}"/>
              </a:ext>
            </a:extLst>
          </p:cNvPr>
          <p:cNvSpPr>
            <a:spLocks noGrp="1"/>
          </p:cNvSpPr>
          <p:nvPr>
            <p:ph type="body" sz="quarter" idx="11"/>
          </p:nvPr>
        </p:nvSpPr>
        <p:spPr/>
        <p:txBody>
          <a:bodyPr/>
          <a:lstStyle/>
          <a:p>
            <a:r>
              <a:rPr lang="zh-CN" altLang="en-US" dirty="0"/>
              <a:t>在“变形</a:t>
            </a:r>
            <a:r>
              <a:rPr lang="en-US" altLang="zh-CN" dirty="0"/>
              <a:t>&gt;</a:t>
            </a:r>
            <a:r>
              <a:rPr lang="zh-CN" altLang="en-US" dirty="0"/>
              <a:t>（编辑）融合变形”菜单中，用户可以通过列表中的“添加”“移除”“交互”和“将拓扑烘焙到目标”来编辑已经创建好的融合变形效果，如下左图所示。在场景上创建三个球体，并改变左右两边球体的形状，用左右两边的球体为中间的球体同时创建融合变形命令，如下右图所示。</a:t>
            </a:r>
            <a:endParaRPr lang="zh-CN" altLang="en-US" dirty="0"/>
          </a:p>
        </p:txBody>
      </p:sp>
      <p:sp>
        <p:nvSpPr>
          <p:cNvPr id="4" name="文本占位符 3">
            <a:extLst>
              <a:ext uri="{FF2B5EF4-FFF2-40B4-BE49-F238E27FC236}">
                <a16:creationId xmlns:a16="http://schemas.microsoft.com/office/drawing/2014/main" xmlns="" id="{504EDE28-3076-4B42-B5ED-B28EEAB25917}"/>
              </a:ext>
            </a:extLst>
          </p:cNvPr>
          <p:cNvSpPr>
            <a:spLocks noGrp="1"/>
          </p:cNvSpPr>
          <p:nvPr>
            <p:ph type="body" sz="quarter" idx="12"/>
          </p:nvPr>
        </p:nvSpPr>
        <p:spPr/>
        <p:txBody>
          <a:bodyPr/>
          <a:lstStyle/>
          <a:p>
            <a:r>
              <a:rPr lang="en-US" altLang="zh-CN" dirty="0"/>
              <a:t>9.2.2 </a:t>
            </a:r>
            <a:r>
              <a:rPr lang="zh-CN" altLang="en-US" dirty="0"/>
              <a:t>编辑融合变形</a:t>
            </a:r>
            <a:endParaRPr lang="zh-CN" altLang="en-US" dirty="0"/>
          </a:p>
        </p:txBody>
      </p:sp>
      <p:pic>
        <p:nvPicPr>
          <p:cNvPr id="6" name="图片 5"/>
          <p:cNvPicPr/>
          <p:nvPr/>
        </p:nvPicPr>
        <p:blipFill>
          <a:blip r:embed="rId2"/>
          <a:stretch>
            <a:fillRect/>
          </a:stretch>
        </p:blipFill>
        <p:spPr>
          <a:xfrm>
            <a:off x="1688320" y="3155863"/>
            <a:ext cx="3499183" cy="3461068"/>
          </a:xfrm>
          <a:prstGeom prst="rect">
            <a:avLst/>
          </a:prstGeom>
          <a:noFill/>
          <a:ln>
            <a:noFill/>
          </a:ln>
        </p:spPr>
      </p:pic>
      <p:pic>
        <p:nvPicPr>
          <p:cNvPr id="7" name="图片 6"/>
          <p:cNvPicPr/>
          <p:nvPr/>
        </p:nvPicPr>
        <p:blipFill>
          <a:blip r:embed="rId3"/>
          <a:stretch>
            <a:fillRect/>
          </a:stretch>
        </p:blipFill>
        <p:spPr>
          <a:xfrm>
            <a:off x="5427287" y="4144327"/>
            <a:ext cx="3863101" cy="2472604"/>
          </a:xfrm>
          <a:prstGeom prst="rect">
            <a:avLst/>
          </a:prstGeom>
          <a:noFill/>
          <a:ln>
            <a:noFill/>
          </a:ln>
        </p:spPr>
      </p:pic>
    </p:spTree>
    <p:extLst>
      <p:ext uri="{BB962C8B-B14F-4D97-AF65-F5344CB8AC3E}">
        <p14:creationId xmlns:p14="http://schemas.microsoft.com/office/powerpoint/2010/main" val="2567545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移除：选中右边的球体在加选中间的球体执行“移除”命令，就可以在</a:t>
            </a:r>
            <a:r>
              <a:rPr lang="en-US" altLang="zh-CN" dirty="0"/>
              <a:t>blendShape1</a:t>
            </a:r>
            <a:r>
              <a:rPr lang="zh-CN" altLang="en-US" dirty="0"/>
              <a:t>属性节点中将右边球体的融合变形器控制属性移除掉，如下左图所示。</a:t>
            </a:r>
          </a:p>
          <a:p>
            <a:r>
              <a:rPr lang="zh-CN" altLang="en-US" dirty="0"/>
              <a:t>添加：选中右边的球体并加选中间的球体，执行“添加”命令， </a:t>
            </a:r>
            <a:r>
              <a:rPr lang="en-US" altLang="zh-CN" dirty="0"/>
              <a:t>blendShape1</a:t>
            </a:r>
            <a:r>
              <a:rPr lang="zh-CN" altLang="en-US" dirty="0"/>
              <a:t>属性节点中就添加右边球体的融合变形器控制属性了，如下右图所示。</a:t>
            </a:r>
            <a:endParaRPr lang="zh-CN" altLang="en-US" dirty="0"/>
          </a:p>
        </p:txBody>
      </p:sp>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6"/>
          <p:cNvSpPr>
            <a:spLocks noChangeArrowheads="1"/>
          </p:cNvSpPr>
          <p:nvPr/>
        </p:nvSpPr>
        <p:spPr bwMode="auto">
          <a:xfrm>
            <a:off x="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7" name="图片 6"/>
          <p:cNvPicPr/>
          <p:nvPr/>
        </p:nvPicPr>
        <p:blipFill>
          <a:blip r:embed="rId2"/>
          <a:stretch>
            <a:fillRect/>
          </a:stretch>
        </p:blipFill>
        <p:spPr>
          <a:xfrm>
            <a:off x="747192" y="2737484"/>
            <a:ext cx="4574408" cy="2383155"/>
          </a:xfrm>
          <a:prstGeom prst="rect">
            <a:avLst/>
          </a:prstGeom>
          <a:noFill/>
          <a:ln>
            <a:noFill/>
          </a:ln>
        </p:spPr>
      </p:pic>
      <p:pic>
        <p:nvPicPr>
          <p:cNvPr id="8" name="图片 7"/>
          <p:cNvPicPr/>
          <p:nvPr/>
        </p:nvPicPr>
        <p:blipFill>
          <a:blip r:embed="rId3"/>
          <a:stretch>
            <a:fillRect/>
          </a:stretch>
        </p:blipFill>
        <p:spPr>
          <a:xfrm>
            <a:off x="5432436" y="2741640"/>
            <a:ext cx="4945696" cy="2378999"/>
          </a:xfrm>
          <a:prstGeom prst="rect">
            <a:avLst/>
          </a:prstGeom>
          <a:noFill/>
          <a:ln>
            <a:noFill/>
          </a:ln>
        </p:spPr>
      </p:pic>
    </p:spTree>
    <p:extLst>
      <p:ext uri="{BB962C8B-B14F-4D97-AF65-F5344CB8AC3E}">
        <p14:creationId xmlns:p14="http://schemas.microsoft.com/office/powerpoint/2010/main" val="387535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交换：如果有多个目标模型对基础模型进行了影响，可以使用交换命令，改变目标物体在</a:t>
            </a:r>
            <a:r>
              <a:rPr lang="en-US" altLang="zh-CN" dirty="0"/>
              <a:t>blendShape1</a:t>
            </a:r>
            <a:r>
              <a:rPr lang="zh-CN" altLang="en-US" dirty="0"/>
              <a:t>属性节点中的排列顺序，如下左图所示。</a:t>
            </a:r>
          </a:p>
          <a:p>
            <a:r>
              <a:rPr lang="zh-CN" altLang="en-US" dirty="0"/>
              <a:t>将拓扑烘焙到目标：有时候虽然已经给模型对象创建好了融合变形效果，但是还需要对基础模型进行修改，可以使用“将拓扑烘焙到目标”命令，将基础模型修改的内容烘焙到多个目标模型上。在中间球体上添加一些循环边，并执行“将拓扑烘焙到目标”命令，可以看到左右两边的球体也会增加同样的循环边，如下右图所示。</a:t>
            </a:r>
            <a:endParaRPr lang="zh-CN" altLang="en-US" dirty="0"/>
          </a:p>
        </p:txBody>
      </p:sp>
      <p:pic>
        <p:nvPicPr>
          <p:cNvPr id="4" name="图片 3"/>
          <p:cNvPicPr/>
          <p:nvPr/>
        </p:nvPicPr>
        <p:blipFill>
          <a:blip r:embed="rId2"/>
          <a:stretch>
            <a:fillRect/>
          </a:stretch>
        </p:blipFill>
        <p:spPr>
          <a:xfrm>
            <a:off x="720407" y="3428999"/>
            <a:ext cx="4719728" cy="2173779"/>
          </a:xfrm>
          <a:prstGeom prst="rect">
            <a:avLst/>
          </a:prstGeom>
          <a:noFill/>
          <a:ln>
            <a:noFill/>
          </a:ln>
        </p:spPr>
      </p:pic>
      <p:pic>
        <p:nvPicPr>
          <p:cNvPr id="5" name="图片 4"/>
          <p:cNvPicPr/>
          <p:nvPr/>
        </p:nvPicPr>
        <p:blipFill>
          <a:blip r:embed="rId3"/>
          <a:stretch>
            <a:fillRect/>
          </a:stretch>
        </p:blipFill>
        <p:spPr>
          <a:xfrm>
            <a:off x="5679757" y="3428998"/>
            <a:ext cx="4493955" cy="2173779"/>
          </a:xfrm>
          <a:prstGeom prst="rect">
            <a:avLst/>
          </a:prstGeom>
          <a:noFill/>
          <a:ln>
            <a:noFill/>
          </a:ln>
        </p:spPr>
      </p:pic>
    </p:spTree>
    <p:extLst>
      <p:ext uri="{BB962C8B-B14F-4D97-AF65-F5344CB8AC3E}">
        <p14:creationId xmlns:p14="http://schemas.microsoft.com/office/powerpoint/2010/main" val="82134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融合变形也有用于控制影响范围与大小的权重图，用户可以通过绘制权重来控制融合变形效果。通过选中具有融合变形信息的基础模型执行“变形</a:t>
            </a:r>
            <a:r>
              <a:rPr lang="en-US" altLang="zh-CN" dirty="0"/>
              <a:t>&gt;</a:t>
            </a:r>
            <a:r>
              <a:rPr lang="zh-CN" altLang="en-US" dirty="0"/>
              <a:t>（绘制权重）融合变形”命令，如下左图所示。或者是选中具有融合变形信息的基础模型右击，在弹出的菜单中选择“绘制</a:t>
            </a:r>
            <a:r>
              <a:rPr lang="en-US" altLang="zh-CN" dirty="0"/>
              <a:t>&gt;blandShape&gt;blendShape1-baseWeights”</a:t>
            </a:r>
            <a:r>
              <a:rPr lang="zh-CN" altLang="en-US" dirty="0"/>
              <a:t>命令，绘制融合变形权重，如下右图所示。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9.2.3 </a:t>
            </a:r>
            <a:r>
              <a:rPr lang="zh-CN" altLang="en-US" dirty="0"/>
              <a:t>绘制融合变形权重</a:t>
            </a:r>
            <a:endParaRPr lang="zh-CN" altLang="en-US" dirty="0"/>
          </a:p>
        </p:txBody>
      </p:sp>
      <p:pic>
        <p:nvPicPr>
          <p:cNvPr id="4" name="图片 3"/>
          <p:cNvPicPr/>
          <p:nvPr/>
        </p:nvPicPr>
        <p:blipFill>
          <a:blip r:embed="rId2"/>
          <a:stretch>
            <a:fillRect/>
          </a:stretch>
        </p:blipFill>
        <p:spPr>
          <a:xfrm>
            <a:off x="1430510" y="3654885"/>
            <a:ext cx="4336413" cy="2912169"/>
          </a:xfrm>
          <a:prstGeom prst="rect">
            <a:avLst/>
          </a:prstGeom>
          <a:noFill/>
          <a:ln>
            <a:noFill/>
          </a:ln>
        </p:spPr>
      </p:pic>
      <p:pic>
        <p:nvPicPr>
          <p:cNvPr id="5" name="图片 4"/>
          <p:cNvPicPr/>
          <p:nvPr/>
        </p:nvPicPr>
        <p:blipFill>
          <a:blip r:embed="rId3"/>
          <a:stretch>
            <a:fillRect/>
          </a:stretch>
        </p:blipFill>
        <p:spPr>
          <a:xfrm>
            <a:off x="6096000" y="3654885"/>
            <a:ext cx="3989684" cy="2912169"/>
          </a:xfrm>
          <a:prstGeom prst="rect">
            <a:avLst/>
          </a:prstGeom>
          <a:noFill/>
          <a:ln>
            <a:noFill/>
          </a:ln>
        </p:spPr>
      </p:pic>
    </p:spTree>
    <p:extLst>
      <p:ext uri="{BB962C8B-B14F-4D97-AF65-F5344CB8AC3E}">
        <p14:creationId xmlns:p14="http://schemas.microsoft.com/office/powerpoint/2010/main" val="57057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908ED504-EF2D-4351-B6D8-3A087C4AD4D0}"/>
              </a:ext>
            </a:extLst>
          </p:cNvPr>
          <p:cNvSpPr>
            <a:spLocks noGrp="1"/>
          </p:cNvSpPr>
          <p:nvPr>
            <p:ph type="body" sz="quarter" idx="10"/>
          </p:nvPr>
        </p:nvSpPr>
        <p:spPr>
          <a:xfrm>
            <a:off x="1617388" y="1891126"/>
            <a:ext cx="9340898" cy="658652"/>
          </a:xfrm>
        </p:spPr>
        <p:txBody>
          <a:bodyPr/>
          <a:lstStyle/>
          <a:p>
            <a:r>
              <a:rPr lang="zh-CN" altLang="en-US" dirty="0"/>
              <a:t>第</a:t>
            </a:r>
            <a:r>
              <a:rPr lang="en-US" altLang="zh-CN" dirty="0"/>
              <a:t>9</a:t>
            </a:r>
            <a:r>
              <a:rPr lang="zh-CN" altLang="en-US" dirty="0"/>
              <a:t>章 变形器</a:t>
            </a:r>
            <a:endParaRPr lang="zh-CN" altLang="en-US" dirty="0"/>
          </a:p>
        </p:txBody>
      </p:sp>
      <p:sp>
        <p:nvSpPr>
          <p:cNvPr id="3" name="文本占位符 2">
            <a:extLst>
              <a:ext uri="{FF2B5EF4-FFF2-40B4-BE49-F238E27FC236}">
                <a16:creationId xmlns:a16="http://schemas.microsoft.com/office/drawing/2014/main" xmlns="" id="{1BE5B0C6-EF4B-469B-B914-9B95E4B7FD38}"/>
              </a:ext>
            </a:extLst>
          </p:cNvPr>
          <p:cNvSpPr>
            <a:spLocks noGrp="1"/>
          </p:cNvSpPr>
          <p:nvPr>
            <p:ph type="body" sz="quarter" idx="11"/>
          </p:nvPr>
        </p:nvSpPr>
        <p:spPr/>
        <p:txBody>
          <a:bodyPr/>
          <a:lstStyle/>
          <a:p>
            <a:r>
              <a:rPr lang="zh-CN" altLang="en-US" dirty="0"/>
              <a:t>本章将对</a:t>
            </a:r>
            <a:r>
              <a:rPr lang="en-US" altLang="zh-CN" dirty="0"/>
              <a:t>Maya</a:t>
            </a:r>
            <a:r>
              <a:rPr lang="zh-CN" altLang="en-US" dirty="0"/>
              <a:t>中的变形器等相关知识进行讲解。变形器是一种可以使模型外观发生变化的命令。用户可以通过绘制变形器具的权重，来控制变形器的变形范围。也可以通过给变形器的属性创建动画关键帧，来制作一些特殊的动画效果。</a:t>
            </a:r>
            <a:endParaRPr lang="zh-CN" altLang="en-US" dirty="0"/>
          </a:p>
        </p:txBody>
      </p:sp>
    </p:spTree>
    <p:extLst>
      <p:ext uri="{BB962C8B-B14F-4D97-AF65-F5344CB8AC3E}">
        <p14:creationId xmlns:p14="http://schemas.microsoft.com/office/powerpoint/2010/main" val="348215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执行绘制融合变形权重命令后会弹出“（绘制权重）融合变形”命令的工具面板，如下左图所示。</a:t>
            </a:r>
          </a:p>
          <a:p>
            <a:r>
              <a:rPr lang="zh-CN" altLang="en-US" dirty="0"/>
              <a:t>笔刷：控制绘制权重时笔刷的大小。</a:t>
            </a:r>
          </a:p>
          <a:p>
            <a:r>
              <a:rPr lang="zh-CN" altLang="en-US" dirty="0"/>
              <a:t>目标：列出当前融合变形受到目标模型的信息，类似绘制绑定蒙皮中的骨骼列表。想绘制目标模型的权重图就要先在这里选中那个目标模型。</a:t>
            </a:r>
          </a:p>
          <a:p>
            <a:r>
              <a:rPr lang="zh-CN" altLang="en-US" dirty="0"/>
              <a:t>绘制权重：通过不同的绘制操作在模型上绘制，白色的全影响，黑色为不影响。</a:t>
            </a:r>
          </a:p>
          <a:p>
            <a:r>
              <a:rPr lang="zh-CN" altLang="en-US" dirty="0"/>
              <a:t>通过融合变形器权重的绘制，可以使中间球体的左半边顶点和左边的球体一致，同时右半边顶点又和右边的球体一致，如下右图所示。</a:t>
            </a:r>
          </a:p>
          <a:p>
            <a:endParaRPr lang="zh-CN" altLang="en-US" dirty="0"/>
          </a:p>
        </p:txBody>
      </p:sp>
    </p:spTree>
    <p:extLst>
      <p:ext uri="{BB962C8B-B14F-4D97-AF65-F5344CB8AC3E}">
        <p14:creationId xmlns:p14="http://schemas.microsoft.com/office/powerpoint/2010/main" val="55515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p:txBody>
          <a:bodyPr/>
          <a:lstStyle/>
          <a:p>
            <a:endParaRPr lang="zh-CN" altLang="en-US"/>
          </a:p>
        </p:txBody>
      </p:sp>
      <p:pic>
        <p:nvPicPr>
          <p:cNvPr id="6" name="图片 5"/>
          <p:cNvPicPr/>
          <p:nvPr/>
        </p:nvPicPr>
        <p:blipFill>
          <a:blip r:embed="rId2"/>
          <a:srcRect b="6962"/>
          <a:stretch>
            <a:fillRect/>
          </a:stretch>
        </p:blipFill>
        <p:spPr>
          <a:xfrm>
            <a:off x="2209597" y="715644"/>
            <a:ext cx="3249692" cy="5552152"/>
          </a:xfrm>
          <a:prstGeom prst="rect">
            <a:avLst/>
          </a:prstGeom>
          <a:noFill/>
          <a:ln>
            <a:noFill/>
          </a:ln>
        </p:spPr>
      </p:pic>
      <p:pic>
        <p:nvPicPr>
          <p:cNvPr id="7" name="图片 6"/>
          <p:cNvPicPr/>
          <p:nvPr/>
        </p:nvPicPr>
        <p:blipFill>
          <a:blip r:embed="rId3"/>
          <a:srcRect t="2445" b="4476"/>
          <a:stretch>
            <a:fillRect/>
          </a:stretch>
        </p:blipFill>
        <p:spPr>
          <a:xfrm>
            <a:off x="5654415" y="716280"/>
            <a:ext cx="3712706" cy="5551516"/>
          </a:xfrm>
          <a:prstGeom prst="rect">
            <a:avLst/>
          </a:prstGeom>
          <a:noFill/>
          <a:ln>
            <a:noFill/>
          </a:ln>
        </p:spPr>
      </p:pic>
    </p:spTree>
    <p:extLst>
      <p:ext uri="{BB962C8B-B14F-4D97-AF65-F5344CB8AC3E}">
        <p14:creationId xmlns:p14="http://schemas.microsoft.com/office/powerpoint/2010/main" val="280968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E8912B13-B19F-43A6-807D-FF1812C9C2EB}"/>
              </a:ext>
            </a:extLst>
          </p:cNvPr>
          <p:cNvSpPr>
            <a:spLocks noGrp="1"/>
          </p:cNvSpPr>
          <p:nvPr>
            <p:ph type="body" sz="quarter" idx="10"/>
          </p:nvPr>
        </p:nvSpPr>
        <p:spPr>
          <a:xfrm>
            <a:off x="5245844" y="2330957"/>
            <a:ext cx="6046265" cy="637192"/>
          </a:xfrm>
        </p:spPr>
        <p:txBody>
          <a:bodyPr/>
          <a:lstStyle/>
          <a:p>
            <a:r>
              <a:rPr lang="zh-CN" altLang="en-US" dirty="0"/>
              <a:t>簇变形</a:t>
            </a:r>
            <a:endParaRPr lang="zh-CN" altLang="en-US" dirty="0"/>
          </a:p>
        </p:txBody>
      </p:sp>
      <p:sp>
        <p:nvSpPr>
          <p:cNvPr id="6" name="文本占位符 5">
            <a:extLst>
              <a:ext uri="{FF2B5EF4-FFF2-40B4-BE49-F238E27FC236}">
                <a16:creationId xmlns:a16="http://schemas.microsoft.com/office/drawing/2014/main" xmlns="" id="{C977D07F-CF58-421A-8C72-85FC0C556A0C}"/>
              </a:ext>
            </a:extLst>
          </p:cNvPr>
          <p:cNvSpPr>
            <a:spLocks noGrp="1"/>
          </p:cNvSpPr>
          <p:nvPr>
            <p:ph type="body" sz="quarter" idx="14"/>
          </p:nvPr>
        </p:nvSpPr>
        <p:spPr/>
        <p:txBody>
          <a:bodyPr/>
          <a:lstStyle/>
          <a:p>
            <a:r>
              <a:rPr lang="en-US" altLang="zh-CN" dirty="0"/>
              <a:t>03</a:t>
            </a:r>
            <a:endParaRPr lang="zh-CN" altLang="en-US" dirty="0"/>
          </a:p>
        </p:txBody>
      </p:sp>
      <p:sp>
        <p:nvSpPr>
          <p:cNvPr id="3" name="文本占位符 2"/>
          <p:cNvSpPr>
            <a:spLocks noGrp="1"/>
          </p:cNvSpPr>
          <p:nvPr>
            <p:ph type="body" sz="quarter" idx="11"/>
          </p:nvPr>
        </p:nvSpPr>
        <p:spPr>
          <a:xfrm>
            <a:off x="5245844" y="3186564"/>
            <a:ext cx="5441204" cy="398009"/>
          </a:xfrm>
        </p:spPr>
        <p:txBody>
          <a:bodyPr/>
          <a:lstStyle/>
          <a:p>
            <a:r>
              <a:rPr lang="en-US" altLang="zh-CN" dirty="0"/>
              <a:t>9.3.1 </a:t>
            </a:r>
            <a:r>
              <a:rPr lang="zh-CN" altLang="en-US" dirty="0"/>
              <a:t>创建簇变形</a:t>
            </a:r>
            <a:endParaRPr lang="zh-CN" altLang="en-US" dirty="0"/>
          </a:p>
        </p:txBody>
      </p:sp>
      <p:sp>
        <p:nvSpPr>
          <p:cNvPr id="4" name="文本占位符 3"/>
          <p:cNvSpPr>
            <a:spLocks noGrp="1"/>
          </p:cNvSpPr>
          <p:nvPr>
            <p:ph type="body" sz="quarter" idx="12"/>
          </p:nvPr>
        </p:nvSpPr>
        <p:spPr>
          <a:xfrm>
            <a:off x="5245844" y="3594023"/>
            <a:ext cx="5441204" cy="398009"/>
          </a:xfrm>
        </p:spPr>
        <p:txBody>
          <a:bodyPr/>
          <a:lstStyle/>
          <a:p>
            <a:r>
              <a:rPr lang="en-US" altLang="zh-CN" dirty="0"/>
              <a:t>9.3.2 </a:t>
            </a:r>
            <a:r>
              <a:rPr lang="zh-CN" altLang="en-US" dirty="0"/>
              <a:t>绘制簇变形权重</a:t>
            </a:r>
            <a:endParaRPr lang="zh-CN" altLang="en-US" dirty="0"/>
          </a:p>
        </p:txBody>
      </p:sp>
    </p:spTree>
    <p:extLst>
      <p:ext uri="{BB962C8B-B14F-4D97-AF65-F5344CB8AC3E}">
        <p14:creationId xmlns:p14="http://schemas.microsoft.com/office/powerpoint/2010/main" val="42350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0B06BF60-F5E1-4D7A-9880-FFF6AAA8BFC2}"/>
              </a:ext>
            </a:extLst>
          </p:cNvPr>
          <p:cNvSpPr>
            <a:spLocks noGrp="1"/>
          </p:cNvSpPr>
          <p:nvPr>
            <p:ph type="body" sz="quarter" idx="10"/>
          </p:nvPr>
        </p:nvSpPr>
        <p:spPr>
          <a:xfrm>
            <a:off x="1399722" y="375802"/>
            <a:ext cx="10335078" cy="658652"/>
          </a:xfrm>
        </p:spPr>
        <p:txBody>
          <a:bodyPr>
            <a:normAutofit/>
          </a:bodyPr>
          <a:lstStyle/>
          <a:p>
            <a:r>
              <a:rPr lang="en-US" altLang="zh-CN" dirty="0"/>
              <a:t>9.3</a:t>
            </a:r>
            <a:r>
              <a:rPr lang="zh-CN" altLang="en-US" dirty="0"/>
              <a:t>簇变形</a:t>
            </a:r>
            <a:endParaRPr lang="zh-CN" altLang="en-US" dirty="0"/>
          </a:p>
        </p:txBody>
      </p:sp>
      <p:sp>
        <p:nvSpPr>
          <p:cNvPr id="3" name="文本占位符 2">
            <a:extLst>
              <a:ext uri="{FF2B5EF4-FFF2-40B4-BE49-F238E27FC236}">
                <a16:creationId xmlns:a16="http://schemas.microsoft.com/office/drawing/2014/main" xmlns="" id="{B244A27C-E663-428E-A6FA-326670C8D387}"/>
              </a:ext>
            </a:extLst>
          </p:cNvPr>
          <p:cNvSpPr>
            <a:spLocks noGrp="1"/>
          </p:cNvSpPr>
          <p:nvPr>
            <p:ph type="body" sz="quarter" idx="11"/>
          </p:nvPr>
        </p:nvSpPr>
        <p:spPr/>
        <p:txBody>
          <a:bodyPr/>
          <a:lstStyle/>
          <a:p>
            <a:r>
              <a:rPr lang="zh-CN" altLang="en-US" dirty="0"/>
              <a:t>如果要在动画的过程中反复地移动模型上的某些顶点时，可以给模型添加簇变形效果。簇变形是把选中的顶点做成了一个分组，可以绘制每个顶点的权重，使每个顶点在簇变形器移动、旋转和缩放时都受不同程度的影响。但要注意，如果用户在创建簇变形器时没有选中的顶点将不能参与簇变形器的权重绘制。</a:t>
            </a:r>
            <a:endParaRPr lang="zh-CN" altLang="en-US" dirty="0"/>
          </a:p>
        </p:txBody>
      </p:sp>
    </p:spTree>
    <p:extLst>
      <p:ext uri="{BB962C8B-B14F-4D97-AF65-F5344CB8AC3E}">
        <p14:creationId xmlns:p14="http://schemas.microsoft.com/office/powerpoint/2010/main" val="1540990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创建簇变形器首先要在模型上选中需要簇变形器所控制的多个顶点，尽量把顶点区域选中的比预期的多一点，这样才能做出更好的过渡效果。</a:t>
            </a:r>
          </a:p>
          <a:p>
            <a:r>
              <a:rPr lang="zh-CN" altLang="en-US" dirty="0"/>
              <a:t>在场景上创建一个球体，并选中一部分顶点，并执行“变形</a:t>
            </a:r>
            <a:r>
              <a:rPr lang="en-US" altLang="zh-CN" dirty="0"/>
              <a:t>&gt;</a:t>
            </a:r>
            <a:r>
              <a:rPr lang="zh-CN" altLang="en-US" dirty="0"/>
              <a:t>簇”命令，如下左图所示。</a:t>
            </a:r>
          </a:p>
          <a:p>
            <a:r>
              <a:rPr lang="zh-CN" altLang="en-US" dirty="0"/>
              <a:t>创建好的簇变形器会在模型上有一个图标为“</a:t>
            </a:r>
            <a:r>
              <a:rPr lang="en-US" altLang="zh-CN" dirty="0"/>
              <a:t>C”</a:t>
            </a:r>
            <a:r>
              <a:rPr lang="zh-CN" altLang="en-US" dirty="0"/>
              <a:t>的簇变形器控制柄，可以通过对控制柄的移动、旋转和缩放来控制被选中顶点的位置，如下右图所示。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9.3.1 </a:t>
            </a:r>
            <a:r>
              <a:rPr lang="zh-CN" altLang="en-US" dirty="0"/>
              <a:t>创建簇变形</a:t>
            </a:r>
            <a:endParaRPr lang="zh-CN" altLang="en-US" dirty="0"/>
          </a:p>
        </p:txBody>
      </p:sp>
      <p:pic>
        <p:nvPicPr>
          <p:cNvPr id="8" name="图片 7"/>
          <p:cNvPicPr/>
          <p:nvPr/>
        </p:nvPicPr>
        <p:blipFill>
          <a:blip r:embed="rId2"/>
          <a:stretch>
            <a:fillRect/>
          </a:stretch>
        </p:blipFill>
        <p:spPr>
          <a:xfrm>
            <a:off x="1656397" y="3938846"/>
            <a:ext cx="3646382" cy="2711335"/>
          </a:xfrm>
          <a:prstGeom prst="rect">
            <a:avLst/>
          </a:prstGeom>
          <a:noFill/>
          <a:ln>
            <a:noFill/>
          </a:ln>
        </p:spPr>
      </p:pic>
      <p:pic>
        <p:nvPicPr>
          <p:cNvPr id="9" name="图片 8"/>
          <p:cNvPicPr/>
          <p:nvPr/>
        </p:nvPicPr>
        <p:blipFill>
          <a:blip r:embed="rId3"/>
          <a:stretch>
            <a:fillRect/>
          </a:stretch>
        </p:blipFill>
        <p:spPr>
          <a:xfrm>
            <a:off x="5538758" y="3938846"/>
            <a:ext cx="2757343" cy="2700191"/>
          </a:xfrm>
          <a:prstGeom prst="rect">
            <a:avLst/>
          </a:prstGeom>
          <a:noFill/>
          <a:ln>
            <a:noFill/>
          </a:ln>
        </p:spPr>
      </p:pic>
    </p:spTree>
    <p:extLst>
      <p:ext uri="{BB962C8B-B14F-4D97-AF65-F5344CB8AC3E}">
        <p14:creationId xmlns:p14="http://schemas.microsoft.com/office/powerpoint/2010/main" val="3198185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簇变形器也需要通过绘制簇变形器权重来控制簇变形器的影响范围及大小。用户可以通过选中具有簇变形器信息的模型执行“变形</a:t>
            </a:r>
            <a:r>
              <a:rPr lang="en-US" altLang="zh-CN" dirty="0"/>
              <a:t>&gt;</a:t>
            </a:r>
            <a:r>
              <a:rPr lang="zh-CN" altLang="en-US" dirty="0"/>
              <a:t>簇”命令，如下左图所示。或者是选中具有簇变形器信息的模型右击，在弹出的菜单中选择“绘制</a:t>
            </a:r>
            <a:r>
              <a:rPr lang="en-US" altLang="zh-CN" dirty="0"/>
              <a:t>&gt;cluster&gt;cluster1-baseWeights”</a:t>
            </a:r>
            <a:r>
              <a:rPr lang="zh-CN" altLang="en-US" dirty="0"/>
              <a:t>命令绘制簇变形权重，如下右图所示。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9.3.2 </a:t>
            </a:r>
            <a:r>
              <a:rPr lang="zh-CN" altLang="en-US" dirty="0"/>
              <a:t>绘制簇变形权重</a:t>
            </a:r>
            <a:endParaRPr lang="zh-CN" altLang="en-US" dirty="0"/>
          </a:p>
        </p:txBody>
      </p:sp>
      <p:pic>
        <p:nvPicPr>
          <p:cNvPr id="6" name="图片 5"/>
          <p:cNvPicPr/>
          <p:nvPr/>
        </p:nvPicPr>
        <p:blipFill>
          <a:blip r:embed="rId2"/>
          <a:srcRect l="2924" r="8307"/>
          <a:stretch>
            <a:fillRect/>
          </a:stretch>
        </p:blipFill>
        <p:spPr>
          <a:xfrm>
            <a:off x="1153996" y="3253999"/>
            <a:ext cx="4563943" cy="3113550"/>
          </a:xfrm>
          <a:prstGeom prst="rect">
            <a:avLst/>
          </a:prstGeom>
          <a:noFill/>
          <a:ln>
            <a:noFill/>
          </a:ln>
        </p:spPr>
      </p:pic>
      <p:pic>
        <p:nvPicPr>
          <p:cNvPr id="7" name="图片 6"/>
          <p:cNvPicPr/>
          <p:nvPr/>
        </p:nvPicPr>
        <p:blipFill>
          <a:blip r:embed="rId3"/>
          <a:stretch>
            <a:fillRect/>
          </a:stretch>
        </p:blipFill>
        <p:spPr>
          <a:xfrm>
            <a:off x="6095999" y="3253999"/>
            <a:ext cx="3374018" cy="3113550"/>
          </a:xfrm>
          <a:prstGeom prst="rect">
            <a:avLst/>
          </a:prstGeom>
          <a:noFill/>
          <a:ln>
            <a:noFill/>
          </a:ln>
        </p:spPr>
      </p:pic>
    </p:spTree>
    <p:extLst>
      <p:ext uri="{BB962C8B-B14F-4D97-AF65-F5344CB8AC3E}">
        <p14:creationId xmlns:p14="http://schemas.microsoft.com/office/powerpoint/2010/main" val="67392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执行绘制簇变形器权重命令后，会弹出簇的“工具设置”面板，其中包括笔刷、绘制属性、笔划等卷展栏，如下左图所示。绘制的方法与融合变形器的绘制权重工具类似，也是通过绘制权重图上的黑白区域，来控制簇变形器的过渡效果，如下右图所示。</a:t>
            </a:r>
          </a:p>
        </p:txBody>
      </p:sp>
      <p:pic>
        <p:nvPicPr>
          <p:cNvPr id="3" name="图片 2"/>
          <p:cNvPicPr/>
          <p:nvPr/>
        </p:nvPicPr>
        <p:blipFill>
          <a:blip r:embed="rId2"/>
          <a:stretch>
            <a:fillRect/>
          </a:stretch>
        </p:blipFill>
        <p:spPr>
          <a:xfrm>
            <a:off x="1589722" y="2026400"/>
            <a:ext cx="2949027" cy="4580114"/>
          </a:xfrm>
          <a:prstGeom prst="rect">
            <a:avLst/>
          </a:prstGeom>
          <a:noFill/>
          <a:ln>
            <a:noFill/>
          </a:ln>
        </p:spPr>
      </p:pic>
      <p:pic>
        <p:nvPicPr>
          <p:cNvPr id="4" name="图片 3"/>
          <p:cNvPicPr/>
          <p:nvPr/>
        </p:nvPicPr>
        <p:blipFill>
          <a:blip r:embed="rId3"/>
          <a:stretch>
            <a:fillRect/>
          </a:stretch>
        </p:blipFill>
        <p:spPr>
          <a:xfrm>
            <a:off x="4827154" y="2026400"/>
            <a:ext cx="4761194" cy="4580114"/>
          </a:xfrm>
          <a:prstGeom prst="rect">
            <a:avLst/>
          </a:prstGeom>
          <a:noFill/>
          <a:ln>
            <a:noFill/>
          </a:ln>
        </p:spPr>
      </p:pic>
    </p:spTree>
    <p:extLst>
      <p:ext uri="{BB962C8B-B14F-4D97-AF65-F5344CB8AC3E}">
        <p14:creationId xmlns:p14="http://schemas.microsoft.com/office/powerpoint/2010/main" val="3428521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E8912B13-B19F-43A6-807D-FF1812C9C2EB}"/>
              </a:ext>
            </a:extLst>
          </p:cNvPr>
          <p:cNvSpPr>
            <a:spLocks noGrp="1"/>
          </p:cNvSpPr>
          <p:nvPr>
            <p:ph type="body" sz="quarter" idx="10"/>
          </p:nvPr>
        </p:nvSpPr>
        <p:spPr>
          <a:xfrm>
            <a:off x="5245844" y="2305172"/>
            <a:ext cx="6046265" cy="637192"/>
          </a:xfrm>
        </p:spPr>
        <p:txBody>
          <a:bodyPr/>
          <a:lstStyle/>
          <a:p>
            <a:r>
              <a:rPr lang="zh-CN" altLang="en-US" dirty="0"/>
              <a:t>晶格变形</a:t>
            </a:r>
            <a:endParaRPr lang="zh-CN" altLang="en-US" dirty="0"/>
          </a:p>
        </p:txBody>
      </p:sp>
      <p:sp>
        <p:nvSpPr>
          <p:cNvPr id="6" name="文本占位符 5">
            <a:extLst>
              <a:ext uri="{FF2B5EF4-FFF2-40B4-BE49-F238E27FC236}">
                <a16:creationId xmlns:a16="http://schemas.microsoft.com/office/drawing/2014/main" xmlns="" id="{C977D07F-CF58-421A-8C72-85FC0C556A0C}"/>
              </a:ext>
            </a:extLst>
          </p:cNvPr>
          <p:cNvSpPr>
            <a:spLocks noGrp="1"/>
          </p:cNvSpPr>
          <p:nvPr>
            <p:ph type="body" sz="quarter" idx="14"/>
          </p:nvPr>
        </p:nvSpPr>
        <p:spPr/>
        <p:txBody>
          <a:bodyPr/>
          <a:lstStyle/>
          <a:p>
            <a:r>
              <a:rPr lang="en-US" altLang="zh-CN"/>
              <a:t>04</a:t>
            </a:r>
            <a:endParaRPr lang="zh-CN" altLang="en-US"/>
          </a:p>
        </p:txBody>
      </p:sp>
      <p:sp>
        <p:nvSpPr>
          <p:cNvPr id="5" name="文本占位符 4"/>
          <p:cNvSpPr>
            <a:spLocks noGrp="1"/>
          </p:cNvSpPr>
          <p:nvPr>
            <p:ph type="body" sz="quarter" idx="11"/>
          </p:nvPr>
        </p:nvSpPr>
        <p:spPr/>
        <p:txBody>
          <a:bodyPr/>
          <a:lstStyle/>
          <a:p>
            <a:r>
              <a:rPr lang="en-US" altLang="zh-CN" dirty="0"/>
              <a:t>9.4.1 </a:t>
            </a:r>
            <a:r>
              <a:rPr lang="zh-CN" altLang="en-US" dirty="0"/>
              <a:t>创建晶格变形</a:t>
            </a:r>
            <a:endParaRPr lang="zh-CN" altLang="en-US" dirty="0"/>
          </a:p>
        </p:txBody>
      </p:sp>
      <p:sp>
        <p:nvSpPr>
          <p:cNvPr id="7" name="文本占位符 6"/>
          <p:cNvSpPr>
            <a:spLocks noGrp="1"/>
          </p:cNvSpPr>
          <p:nvPr>
            <p:ph type="body" sz="quarter" idx="12"/>
          </p:nvPr>
        </p:nvSpPr>
        <p:spPr/>
        <p:txBody>
          <a:bodyPr/>
          <a:lstStyle/>
          <a:p>
            <a:r>
              <a:rPr lang="en-US" altLang="zh-CN" dirty="0"/>
              <a:t>9.4.2 </a:t>
            </a:r>
            <a:r>
              <a:rPr lang="zh-CN" altLang="en-US" dirty="0"/>
              <a:t>编辑晶格变形</a:t>
            </a:r>
            <a:endParaRPr lang="zh-CN" altLang="en-US" dirty="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28317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9.4 </a:t>
            </a:r>
            <a:r>
              <a:rPr lang="zh-CN" altLang="en-US" dirty="0"/>
              <a:t>晶格变形</a:t>
            </a:r>
            <a:endParaRPr lang="zh-CN" altLang="en-US" dirty="0"/>
          </a:p>
        </p:txBody>
      </p:sp>
      <p:sp>
        <p:nvSpPr>
          <p:cNvPr id="3" name="文本占位符 2"/>
          <p:cNvSpPr>
            <a:spLocks noGrp="1"/>
          </p:cNvSpPr>
          <p:nvPr>
            <p:ph type="body" sz="quarter" idx="11"/>
          </p:nvPr>
        </p:nvSpPr>
        <p:spPr/>
        <p:txBody>
          <a:bodyPr/>
          <a:lstStyle/>
          <a:p>
            <a:r>
              <a:rPr lang="zh-CN" altLang="en-US" dirty="0"/>
              <a:t>晶格变形器是一种矩形点结构的变形器，用于对任何可变形对象执行自由形式的变形。用户可以通过调高晶格的分段数来更精细地调整模型的外观形态。也可以给晶格变形器的网格添加绑定蒙皮，通过骨骼来控制晶格变形器的形式实现一些动画效果。</a:t>
            </a:r>
            <a:endParaRPr lang="zh-CN" altLang="en-US" dirty="0"/>
          </a:p>
        </p:txBody>
      </p:sp>
    </p:spTree>
    <p:extLst>
      <p:ext uri="{BB962C8B-B14F-4D97-AF65-F5344CB8AC3E}">
        <p14:creationId xmlns:p14="http://schemas.microsoft.com/office/powerpoint/2010/main" val="271328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执行“窗口</a:t>
            </a:r>
            <a:r>
              <a:rPr lang="en-US" altLang="zh-CN" dirty="0"/>
              <a:t>&gt;</a:t>
            </a:r>
            <a:r>
              <a:rPr lang="zh-CN" altLang="en-US" dirty="0"/>
              <a:t>常规编辑器</a:t>
            </a:r>
            <a:r>
              <a:rPr lang="en-US" altLang="zh-CN" dirty="0"/>
              <a:t>&gt;</a:t>
            </a:r>
            <a:r>
              <a:rPr lang="zh-CN" altLang="en-US" dirty="0"/>
              <a:t>内容浏览器”命令，在打开的窗口切换至“示例”选项卡中，双击人头模型图标即可加载一个人头的模型，如下左图所示。</a:t>
            </a:r>
          </a:p>
          <a:p>
            <a:r>
              <a:rPr lang="zh-CN" altLang="en-US" dirty="0"/>
              <a:t>选中头部模型，执行“变形</a:t>
            </a:r>
            <a:r>
              <a:rPr lang="en-US" altLang="zh-CN" dirty="0"/>
              <a:t>&gt;</a:t>
            </a:r>
            <a:r>
              <a:rPr lang="zh-CN" altLang="en-US" dirty="0"/>
              <a:t>晶格”命令创建一个晶格变形器，如下右图所示。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9.4.1 </a:t>
            </a:r>
            <a:r>
              <a:rPr lang="zh-CN" altLang="en-US" dirty="0"/>
              <a:t>创建晶格变形</a:t>
            </a:r>
            <a:endParaRPr lang="zh-CN" altLang="en-US" dirty="0"/>
          </a:p>
        </p:txBody>
      </p:sp>
      <p:pic>
        <p:nvPicPr>
          <p:cNvPr id="5" name="图片 4"/>
          <p:cNvPicPr/>
          <p:nvPr/>
        </p:nvPicPr>
        <p:blipFill>
          <a:blip r:embed="rId2"/>
          <a:stretch>
            <a:fillRect/>
          </a:stretch>
        </p:blipFill>
        <p:spPr>
          <a:xfrm>
            <a:off x="1208866" y="3019136"/>
            <a:ext cx="3181085" cy="3448166"/>
          </a:xfrm>
          <a:prstGeom prst="rect">
            <a:avLst/>
          </a:prstGeom>
          <a:noFill/>
          <a:ln>
            <a:noFill/>
          </a:ln>
        </p:spPr>
      </p:pic>
      <p:pic>
        <p:nvPicPr>
          <p:cNvPr id="7" name="图片 6"/>
          <p:cNvPicPr/>
          <p:nvPr/>
        </p:nvPicPr>
        <p:blipFill>
          <a:blip r:embed="rId3"/>
          <a:stretch>
            <a:fillRect/>
          </a:stretch>
        </p:blipFill>
        <p:spPr>
          <a:xfrm>
            <a:off x="4649786" y="3019136"/>
            <a:ext cx="5274142" cy="3448166"/>
          </a:xfrm>
          <a:prstGeom prst="rect">
            <a:avLst/>
          </a:prstGeom>
          <a:noFill/>
          <a:ln>
            <a:noFill/>
          </a:ln>
        </p:spPr>
      </p:pic>
    </p:spTree>
    <p:extLst>
      <p:ext uri="{BB962C8B-B14F-4D97-AF65-F5344CB8AC3E}">
        <p14:creationId xmlns:p14="http://schemas.microsoft.com/office/powerpoint/2010/main" val="166534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24B65BD-3D0E-4F32-87EF-6C552A096687}"/>
              </a:ext>
            </a:extLst>
          </p:cNvPr>
          <p:cNvSpPr>
            <a:spLocks noGrp="1"/>
          </p:cNvSpPr>
          <p:nvPr>
            <p:ph type="body" sz="quarter" idx="11"/>
          </p:nvPr>
        </p:nvSpPr>
        <p:spPr/>
        <p:txBody>
          <a:bodyPr/>
          <a:lstStyle/>
          <a:p>
            <a:pPr marL="342900" indent="-342900">
              <a:buFont typeface="+mj-lt"/>
              <a:buAutoNum type="arabicPeriod"/>
            </a:pPr>
            <a:r>
              <a:rPr lang="zh-CN" altLang="en-US" dirty="0"/>
              <a:t>了解变形器的基础知识</a:t>
            </a:r>
          </a:p>
          <a:p>
            <a:pPr marL="342900" indent="-342900">
              <a:buFont typeface="+mj-lt"/>
              <a:buAutoNum type="arabicPeriod"/>
            </a:pPr>
            <a:r>
              <a:rPr lang="zh-CN" altLang="en-US" dirty="0" smtClean="0"/>
              <a:t>掌</a:t>
            </a:r>
            <a:r>
              <a:rPr lang="zh-CN" altLang="en-US" dirty="0"/>
              <a:t>握不同变形器的特点</a:t>
            </a:r>
          </a:p>
          <a:p>
            <a:pPr marL="342900" indent="-342900">
              <a:buFont typeface="+mj-lt"/>
              <a:buAutoNum type="arabicPeriod"/>
            </a:pPr>
            <a:r>
              <a:rPr lang="zh-CN" altLang="en-US" dirty="0" smtClean="0"/>
              <a:t>了</a:t>
            </a:r>
            <a:r>
              <a:rPr lang="zh-CN" altLang="en-US" dirty="0"/>
              <a:t>解变形器的权重绘制</a:t>
            </a:r>
          </a:p>
          <a:p>
            <a:pPr marL="342900" indent="-342900">
              <a:buFont typeface="+mj-lt"/>
              <a:buAutoNum type="arabicPeriod"/>
            </a:pPr>
            <a:r>
              <a:rPr lang="zh-CN" altLang="en-US" dirty="0" smtClean="0"/>
              <a:t>了</a:t>
            </a:r>
            <a:r>
              <a:rPr lang="zh-CN" altLang="en-US" dirty="0"/>
              <a:t>解非线性变形器的特点</a:t>
            </a:r>
          </a:p>
          <a:p>
            <a:pPr marL="342900" indent="-342900">
              <a:buFont typeface="+mj-lt"/>
              <a:buAutoNum type="arabicPeriod"/>
            </a:pPr>
            <a:r>
              <a:rPr lang="zh-CN" altLang="en-US" dirty="0" smtClean="0"/>
              <a:t>学</a:t>
            </a:r>
            <a:r>
              <a:rPr lang="zh-CN" altLang="en-US" dirty="0"/>
              <a:t>习如何制作变形器动画</a:t>
            </a:r>
            <a:endParaRPr lang="zh-CN" altLang="en-US" dirty="0"/>
          </a:p>
        </p:txBody>
      </p:sp>
    </p:spTree>
    <p:extLst>
      <p:ext uri="{BB962C8B-B14F-4D97-AF65-F5344CB8AC3E}">
        <p14:creationId xmlns:p14="http://schemas.microsoft.com/office/powerpoint/2010/main" val="274088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可以在</a:t>
            </a:r>
            <a:r>
              <a:rPr lang="en-US" altLang="zh-CN" dirty="0"/>
              <a:t>ffdiLatticeShape</a:t>
            </a:r>
            <a:r>
              <a:rPr lang="zh-CN" altLang="en-US" dirty="0"/>
              <a:t>晶格变形器属性节点中将分段数都改成</a:t>
            </a:r>
            <a:r>
              <a:rPr lang="en-US" altLang="zh-CN" dirty="0"/>
              <a:t>2</a:t>
            </a:r>
            <a:r>
              <a:rPr lang="zh-CN" altLang="en-US" dirty="0"/>
              <a:t>，如下左图所示。然后通过调整网格点的位置来改变模型的外观，如下右图所示。</a:t>
            </a:r>
            <a:endParaRPr lang="zh-CN" altLang="en-US" dirty="0"/>
          </a:p>
        </p:txBody>
      </p:sp>
      <p:pic>
        <p:nvPicPr>
          <p:cNvPr id="7" name="图片 6"/>
          <p:cNvPicPr/>
          <p:nvPr/>
        </p:nvPicPr>
        <p:blipFill>
          <a:blip r:embed="rId2"/>
          <a:stretch>
            <a:fillRect/>
          </a:stretch>
        </p:blipFill>
        <p:spPr>
          <a:xfrm>
            <a:off x="740698" y="1639829"/>
            <a:ext cx="4752720" cy="4228956"/>
          </a:xfrm>
          <a:prstGeom prst="rect">
            <a:avLst/>
          </a:prstGeom>
          <a:noFill/>
          <a:ln>
            <a:noFill/>
          </a:ln>
        </p:spPr>
      </p:pic>
      <p:pic>
        <p:nvPicPr>
          <p:cNvPr id="8" name="图片 7"/>
          <p:cNvPicPr/>
          <p:nvPr/>
        </p:nvPicPr>
        <p:blipFill>
          <a:blip r:embed="rId3"/>
          <a:stretch>
            <a:fillRect/>
          </a:stretch>
        </p:blipFill>
        <p:spPr>
          <a:xfrm>
            <a:off x="5691072" y="1677235"/>
            <a:ext cx="4809263" cy="4191549"/>
          </a:xfrm>
          <a:prstGeom prst="rect">
            <a:avLst/>
          </a:prstGeom>
          <a:noFill/>
          <a:ln>
            <a:noFill/>
          </a:ln>
        </p:spPr>
      </p:pic>
    </p:spTree>
    <p:extLst>
      <p:ext uri="{BB962C8B-B14F-4D97-AF65-F5344CB8AC3E}">
        <p14:creationId xmlns:p14="http://schemas.microsoft.com/office/powerpoint/2010/main" val="359586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如果晶格变形器只能通过移动网格顶点来控制模型的外观，那么晶格变形器的使用效果并不高，其实晶格变形器的用法更加地灵活和多变。对物体创建晶格变形器后，</a:t>
            </a:r>
            <a:r>
              <a:rPr lang="en-US" altLang="zh-CN" dirty="0"/>
              <a:t>Maya</a:t>
            </a:r>
            <a:r>
              <a:rPr lang="zh-CN" altLang="en-US" dirty="0"/>
              <a:t>会产生两个网格，一个是基础网格和一个目标网格，通过这两个网格用户可以对模型的局部进行变形。</a:t>
            </a:r>
          </a:p>
          <a:p>
            <a:r>
              <a:rPr lang="zh-CN" altLang="en-US" dirty="0"/>
              <a:t>下面介绍编辑晶格变形的具体操作。</a:t>
            </a:r>
            <a:endParaRPr lang="zh-CN" altLang="en-US" dirty="0"/>
          </a:p>
        </p:txBody>
      </p:sp>
      <p:sp>
        <p:nvSpPr>
          <p:cNvPr id="3" name="文本占位符 2"/>
          <p:cNvSpPr>
            <a:spLocks noGrp="1"/>
          </p:cNvSpPr>
          <p:nvPr>
            <p:ph type="body" sz="quarter" idx="12"/>
          </p:nvPr>
        </p:nvSpPr>
        <p:spPr/>
        <p:txBody>
          <a:bodyPr/>
          <a:lstStyle/>
          <a:p>
            <a:r>
              <a:rPr lang="en-US" altLang="zh-CN" dirty="0"/>
              <a:t>9.4.2 </a:t>
            </a:r>
            <a:r>
              <a:rPr lang="zh-CN" altLang="en-US" dirty="0"/>
              <a:t>编辑晶格变形</a:t>
            </a:r>
            <a:endParaRPr lang="zh-CN" altLang="en-US" dirty="0"/>
          </a:p>
        </p:txBody>
      </p:sp>
    </p:spTree>
    <p:extLst>
      <p:ext uri="{BB962C8B-B14F-4D97-AF65-F5344CB8AC3E}">
        <p14:creationId xmlns:p14="http://schemas.microsoft.com/office/powerpoint/2010/main" val="926167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zh-CN" altLang="en-US" dirty="0"/>
              <a:t>步骤</a:t>
            </a:r>
            <a:r>
              <a:rPr lang="en-US" altLang="zh-CN" dirty="0"/>
              <a:t>01</a:t>
            </a:r>
            <a:r>
              <a:rPr lang="zh-CN" altLang="en-US" dirty="0"/>
              <a:t>：打开大纲视图，场景中有一个名为</a:t>
            </a:r>
            <a:r>
              <a:rPr lang="en-US" altLang="zh-CN" dirty="0"/>
              <a:t>ffd1Base</a:t>
            </a:r>
            <a:r>
              <a:rPr lang="zh-CN" altLang="en-US" dirty="0"/>
              <a:t>的基础网格和一个名为</a:t>
            </a:r>
            <a:r>
              <a:rPr lang="en-US" altLang="zh-CN" dirty="0"/>
              <a:t>ffd1Lattice</a:t>
            </a:r>
            <a:r>
              <a:rPr lang="zh-CN" altLang="en-US" dirty="0"/>
              <a:t>的目标网格，如下左图所示。上一节介绍移动晶格的顶点实际是移动的</a:t>
            </a:r>
            <a:r>
              <a:rPr lang="en-US" altLang="zh-CN" dirty="0"/>
              <a:t>ffd1Lattice</a:t>
            </a:r>
            <a:r>
              <a:rPr lang="zh-CN" altLang="en-US" dirty="0"/>
              <a:t>目标网格的顶点。</a:t>
            </a:r>
          </a:p>
          <a:p>
            <a:r>
              <a:rPr lang="zh-CN" altLang="en-US" dirty="0"/>
              <a:t>步骤</a:t>
            </a:r>
            <a:r>
              <a:rPr lang="en-US" altLang="zh-CN" dirty="0"/>
              <a:t>02</a:t>
            </a:r>
            <a:r>
              <a:rPr lang="zh-CN" altLang="en-US" dirty="0"/>
              <a:t>：在大纲视图中选中两个网格同时进行缩放和移动，将网格移动到头部模型鼻子的部分，如下右图所示。</a:t>
            </a:r>
          </a:p>
          <a:p>
            <a:endParaRPr lang="zh-CN" altLang="en-US" dirty="0"/>
          </a:p>
        </p:txBody>
      </p:sp>
      <p:pic>
        <p:nvPicPr>
          <p:cNvPr id="4" name="图片 3"/>
          <p:cNvPicPr/>
          <p:nvPr/>
        </p:nvPicPr>
        <p:blipFill>
          <a:blip r:embed="rId2"/>
          <a:stretch>
            <a:fillRect/>
          </a:stretch>
        </p:blipFill>
        <p:spPr>
          <a:xfrm>
            <a:off x="698326" y="3005685"/>
            <a:ext cx="4608661" cy="3012729"/>
          </a:xfrm>
          <a:prstGeom prst="rect">
            <a:avLst/>
          </a:prstGeom>
          <a:noFill/>
          <a:ln>
            <a:noFill/>
          </a:ln>
        </p:spPr>
      </p:pic>
      <p:pic>
        <p:nvPicPr>
          <p:cNvPr id="5" name="图片 4"/>
          <p:cNvPicPr/>
          <p:nvPr/>
        </p:nvPicPr>
        <p:blipFill>
          <a:blip r:embed="rId3"/>
          <a:stretch>
            <a:fillRect/>
          </a:stretch>
        </p:blipFill>
        <p:spPr>
          <a:xfrm>
            <a:off x="5530935" y="3005684"/>
            <a:ext cx="4592969" cy="3012729"/>
          </a:xfrm>
          <a:prstGeom prst="rect">
            <a:avLst/>
          </a:prstGeom>
          <a:noFill/>
          <a:ln>
            <a:noFill/>
          </a:ln>
        </p:spPr>
      </p:pic>
    </p:spTree>
    <p:extLst>
      <p:ext uri="{BB962C8B-B14F-4D97-AF65-F5344CB8AC3E}">
        <p14:creationId xmlns:p14="http://schemas.microsoft.com/office/powerpoint/2010/main" val="4066377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：然后再去移动</a:t>
            </a:r>
            <a:r>
              <a:rPr lang="en-US" altLang="zh-CN" dirty="0"/>
              <a:t>ffd1Lattice</a:t>
            </a:r>
            <a:r>
              <a:rPr lang="zh-CN" altLang="en-US" dirty="0"/>
              <a:t>目标网格的顶点，会发现晶格变形器只对鼻子部分的模型进行影响，如下左图所示。通过这种方式可以用晶格变形器对模型的局部进行控制。</a:t>
            </a:r>
          </a:p>
          <a:p>
            <a:r>
              <a:rPr lang="zh-CN" altLang="en-US" dirty="0"/>
              <a:t>步骤</a:t>
            </a:r>
            <a:r>
              <a:rPr lang="en-US" altLang="zh-CN" dirty="0"/>
              <a:t>04</a:t>
            </a:r>
            <a:r>
              <a:rPr lang="zh-CN" altLang="en-US" dirty="0"/>
              <a:t>：但是这样操作还有个问题，下左图中鼻子下方，晶格变形过渡的地方有明显的模型布线拉扯现象。用户还可以通过绘制晶格变形器的权重来控制晶格变形器的影响范围，选中模型执行“变形</a:t>
            </a:r>
            <a:r>
              <a:rPr lang="en-US" altLang="zh-CN" dirty="0"/>
              <a:t>&gt;</a:t>
            </a:r>
            <a:r>
              <a:rPr lang="zh-CN" altLang="en-US" dirty="0"/>
              <a:t>晶格”命令，如下右图所示。</a:t>
            </a:r>
            <a:endParaRPr lang="zh-CN" altLang="en-US" dirty="0"/>
          </a:p>
        </p:txBody>
      </p:sp>
      <p:pic>
        <p:nvPicPr>
          <p:cNvPr id="5" name="图片 4"/>
          <p:cNvPicPr/>
          <p:nvPr/>
        </p:nvPicPr>
        <p:blipFill>
          <a:blip r:embed="rId2"/>
          <a:stretch>
            <a:fillRect/>
          </a:stretch>
        </p:blipFill>
        <p:spPr>
          <a:xfrm>
            <a:off x="2330075" y="2910494"/>
            <a:ext cx="3121514" cy="3440430"/>
          </a:xfrm>
          <a:prstGeom prst="rect">
            <a:avLst/>
          </a:prstGeom>
          <a:noFill/>
          <a:ln>
            <a:noFill/>
          </a:ln>
        </p:spPr>
      </p:pic>
      <p:pic>
        <p:nvPicPr>
          <p:cNvPr id="6" name="图片 5"/>
          <p:cNvPicPr/>
          <p:nvPr/>
        </p:nvPicPr>
        <p:blipFill>
          <a:blip r:embed="rId3"/>
          <a:stretch>
            <a:fillRect/>
          </a:stretch>
        </p:blipFill>
        <p:spPr>
          <a:xfrm>
            <a:off x="5697739" y="2910494"/>
            <a:ext cx="1900093" cy="3437907"/>
          </a:xfrm>
          <a:prstGeom prst="rect">
            <a:avLst/>
          </a:prstGeom>
          <a:noFill/>
          <a:ln>
            <a:noFill/>
          </a:ln>
        </p:spPr>
      </p:pic>
    </p:spTree>
    <p:extLst>
      <p:ext uri="{BB962C8B-B14F-4D97-AF65-F5344CB8AC3E}">
        <p14:creationId xmlns:p14="http://schemas.microsoft.com/office/powerpoint/2010/main" val="2958906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：绘制方法与之前介绍的“绘制蒙皮权重”命令类似，白色为全影响，黑色为不影响，如下左图所示。</a:t>
            </a:r>
          </a:p>
          <a:p>
            <a:r>
              <a:rPr lang="zh-CN" altLang="en-US" dirty="0"/>
              <a:t>步骤 </a:t>
            </a:r>
            <a:r>
              <a:rPr lang="en-US" altLang="zh-CN" dirty="0"/>
              <a:t>06</a:t>
            </a:r>
            <a:r>
              <a:rPr lang="zh-CN" altLang="en-US" dirty="0"/>
              <a:t>：调整完成后效果如下右图所示。</a:t>
            </a:r>
            <a:endParaRPr lang="zh-CN" altLang="en-US" dirty="0"/>
          </a:p>
        </p:txBody>
      </p:sp>
      <p:pic>
        <p:nvPicPr>
          <p:cNvPr id="5" name="图片 4"/>
          <p:cNvPicPr/>
          <p:nvPr/>
        </p:nvPicPr>
        <p:blipFill>
          <a:blip r:embed="rId2"/>
          <a:stretch>
            <a:fillRect/>
          </a:stretch>
        </p:blipFill>
        <p:spPr>
          <a:xfrm>
            <a:off x="644408" y="2260254"/>
            <a:ext cx="4865483" cy="3226146"/>
          </a:xfrm>
          <a:prstGeom prst="rect">
            <a:avLst/>
          </a:prstGeom>
          <a:noFill/>
          <a:ln>
            <a:noFill/>
          </a:ln>
        </p:spPr>
      </p:pic>
      <p:pic>
        <p:nvPicPr>
          <p:cNvPr id="6" name="图片 5"/>
          <p:cNvPicPr/>
          <p:nvPr/>
        </p:nvPicPr>
        <p:blipFill>
          <a:blip r:embed="rId3"/>
          <a:stretch>
            <a:fillRect/>
          </a:stretch>
        </p:blipFill>
        <p:spPr>
          <a:xfrm>
            <a:off x="5677593" y="2247784"/>
            <a:ext cx="3051204" cy="3238616"/>
          </a:xfrm>
          <a:prstGeom prst="rect">
            <a:avLst/>
          </a:prstGeom>
          <a:noFill/>
          <a:ln>
            <a:noFill/>
          </a:ln>
        </p:spPr>
      </p:pic>
    </p:spTree>
    <p:extLst>
      <p:ext uri="{BB962C8B-B14F-4D97-AF65-F5344CB8AC3E}">
        <p14:creationId xmlns:p14="http://schemas.microsoft.com/office/powerpoint/2010/main" val="232044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包裹变形</a:t>
            </a:r>
            <a:endParaRPr lang="zh-CN" altLang="en-US" dirty="0"/>
          </a:p>
        </p:txBody>
      </p:sp>
      <p:sp>
        <p:nvSpPr>
          <p:cNvPr id="6" name="文本占位符 5"/>
          <p:cNvSpPr>
            <a:spLocks noGrp="1"/>
          </p:cNvSpPr>
          <p:nvPr>
            <p:ph type="body" sz="quarter" idx="14"/>
          </p:nvPr>
        </p:nvSpPr>
        <p:spPr/>
        <p:txBody>
          <a:bodyPr/>
          <a:lstStyle/>
          <a:p>
            <a:r>
              <a:rPr lang="en-US" altLang="zh-CN" dirty="0" smtClean="0"/>
              <a:t>05</a:t>
            </a:r>
            <a:endParaRPr lang="zh-CN" altLang="en-US" dirty="0"/>
          </a:p>
        </p:txBody>
      </p:sp>
      <p:sp>
        <p:nvSpPr>
          <p:cNvPr id="8" name="文本占位符 7"/>
          <p:cNvSpPr>
            <a:spLocks noGrp="1"/>
          </p:cNvSpPr>
          <p:nvPr>
            <p:ph type="body" sz="quarter" idx="11"/>
          </p:nvPr>
        </p:nvSpPr>
        <p:spPr/>
        <p:txBody>
          <a:bodyPr/>
          <a:lstStyle/>
          <a:p>
            <a:r>
              <a:rPr lang="en-US" altLang="zh-CN" dirty="0"/>
              <a:t>9.5.1 </a:t>
            </a:r>
            <a:r>
              <a:rPr lang="zh-CN" altLang="en-US" dirty="0"/>
              <a:t>创建包裹变形</a:t>
            </a:r>
            <a:endParaRPr lang="zh-CN" altLang="en-US" dirty="0"/>
          </a:p>
        </p:txBody>
      </p:sp>
      <p:sp>
        <p:nvSpPr>
          <p:cNvPr id="9" name="文本占位符 8"/>
          <p:cNvSpPr>
            <a:spLocks noGrp="1"/>
          </p:cNvSpPr>
          <p:nvPr>
            <p:ph type="body" sz="quarter" idx="12"/>
          </p:nvPr>
        </p:nvSpPr>
        <p:spPr/>
        <p:txBody>
          <a:bodyPr/>
          <a:lstStyle/>
          <a:p>
            <a:r>
              <a:rPr lang="en-US" altLang="zh-CN" dirty="0"/>
              <a:t>9.5.2 </a:t>
            </a:r>
            <a:r>
              <a:rPr lang="zh-CN" altLang="en-US" dirty="0"/>
              <a:t>创建收缩包裹变形</a:t>
            </a:r>
            <a:endParaRPr lang="zh-CN" altLang="en-US" dirty="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796582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9.5 </a:t>
            </a:r>
            <a:r>
              <a:rPr lang="zh-CN" altLang="en-US" dirty="0"/>
              <a:t>包裹变形</a:t>
            </a:r>
            <a:endParaRPr lang="zh-CN" altLang="en-US" dirty="0"/>
          </a:p>
        </p:txBody>
      </p:sp>
      <p:sp>
        <p:nvSpPr>
          <p:cNvPr id="3" name="文本占位符 2"/>
          <p:cNvSpPr>
            <a:spLocks noGrp="1"/>
          </p:cNvSpPr>
          <p:nvPr>
            <p:ph type="body" sz="quarter" idx="11"/>
          </p:nvPr>
        </p:nvSpPr>
        <p:spPr/>
        <p:txBody>
          <a:bodyPr/>
          <a:lstStyle/>
          <a:p>
            <a:r>
              <a:rPr lang="zh-CN" altLang="en-US" dirty="0"/>
              <a:t>包裹变形器可以使通过改变一个物体的形状从而去影响另一个物体的形状。还有一种叫“收缩包裹”，是指可以让一个物体的外形吸附在另一个物体的表面上，比如做人物的腰带等效果。</a:t>
            </a:r>
            <a:endParaRPr lang="zh-CN" altLang="en-US" dirty="0"/>
          </a:p>
        </p:txBody>
      </p:sp>
    </p:spTree>
    <p:extLst>
      <p:ext uri="{BB962C8B-B14F-4D97-AF65-F5344CB8AC3E}">
        <p14:creationId xmlns:p14="http://schemas.microsoft.com/office/powerpoint/2010/main" val="54271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创建包裹变形的条件是两个模型必须外观尽可能的相似，如果两个模型的外观差别越大则包裹变形的准确度就越差。用户可以用建模模块下的“网格</a:t>
            </a:r>
            <a:r>
              <a:rPr lang="en-US" altLang="zh-CN" dirty="0"/>
              <a:t>&gt;</a:t>
            </a:r>
            <a:r>
              <a:rPr lang="zh-CN" altLang="en-US" dirty="0"/>
              <a:t>重新拓扑”工具将高模的模型重新拓扑出一个外形一样的低面数的模型。然后用低面数的模型对高模进行包裹变形。</a:t>
            </a:r>
            <a:endParaRPr lang="zh-CN" altLang="en-US" dirty="0"/>
          </a:p>
        </p:txBody>
      </p:sp>
      <p:sp>
        <p:nvSpPr>
          <p:cNvPr id="3" name="文本占位符 2"/>
          <p:cNvSpPr>
            <a:spLocks noGrp="1"/>
          </p:cNvSpPr>
          <p:nvPr>
            <p:ph type="body" sz="quarter" idx="12"/>
          </p:nvPr>
        </p:nvSpPr>
        <p:spPr/>
        <p:txBody>
          <a:bodyPr/>
          <a:lstStyle/>
          <a:p>
            <a:r>
              <a:rPr lang="en-US" altLang="zh-CN" dirty="0"/>
              <a:t>9.5.1 </a:t>
            </a:r>
            <a:r>
              <a:rPr lang="zh-CN" altLang="en-US" dirty="0"/>
              <a:t>创建包裹变形</a:t>
            </a:r>
            <a:endParaRPr lang="zh-CN" altLang="en-US" dirty="0"/>
          </a:p>
        </p:txBody>
      </p:sp>
    </p:spTree>
    <p:extLst>
      <p:ext uri="{BB962C8B-B14F-4D97-AF65-F5344CB8AC3E}">
        <p14:creationId xmlns:p14="http://schemas.microsoft.com/office/powerpoint/2010/main" val="235901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打开随书附赠的“包裹变形的运用准备</a:t>
            </a:r>
            <a:r>
              <a:rPr lang="en-US" altLang="zh-CN" dirty="0"/>
              <a:t>.ma”</a:t>
            </a:r>
            <a:r>
              <a:rPr lang="zh-CN" altLang="en-US" dirty="0"/>
              <a:t>文件，场景中有两个模型，一个是名为</a:t>
            </a:r>
            <a:r>
              <a:rPr lang="en-US" altLang="zh-CN" dirty="0"/>
              <a:t>Head</a:t>
            </a:r>
            <a:r>
              <a:rPr lang="zh-CN" altLang="en-US" dirty="0"/>
              <a:t>的头部模型，一个是名为</a:t>
            </a:r>
            <a:r>
              <a:rPr lang="en-US" altLang="zh-CN" dirty="0"/>
              <a:t>Cube</a:t>
            </a:r>
            <a:r>
              <a:rPr lang="zh-CN" altLang="en-US" dirty="0"/>
              <a:t>的简易多边形模型，如下图所示。下面通过两个模型介绍创建包裹变形的方法。</a:t>
            </a:r>
            <a:endParaRPr lang="zh-CN" altLang="en-US" dirty="0"/>
          </a:p>
        </p:txBody>
      </p:sp>
      <p:sp>
        <p:nvSpPr>
          <p:cNvPr id="3" name="文本占位符 2"/>
          <p:cNvSpPr>
            <a:spLocks noGrp="1"/>
          </p:cNvSpPr>
          <p:nvPr>
            <p:ph type="body" sz="quarter" idx="12"/>
          </p:nvPr>
        </p:nvSpPr>
        <p:spPr/>
        <p:txBody>
          <a:bodyPr/>
          <a:lstStyle/>
          <a:p>
            <a:r>
              <a:rPr lang="zh-CN" altLang="en-US" dirty="0"/>
              <a:t>实战练习：包裹变形的运用</a:t>
            </a:r>
            <a:endParaRPr lang="zh-CN" altLang="en-US" dirty="0"/>
          </a:p>
        </p:txBody>
      </p:sp>
      <p:pic>
        <p:nvPicPr>
          <p:cNvPr id="4" name="图片 3"/>
          <p:cNvPicPr/>
          <p:nvPr/>
        </p:nvPicPr>
        <p:blipFill>
          <a:blip r:embed="rId2"/>
          <a:stretch>
            <a:fillRect/>
          </a:stretch>
        </p:blipFill>
        <p:spPr>
          <a:xfrm>
            <a:off x="2569209" y="2760172"/>
            <a:ext cx="7087503" cy="3690504"/>
          </a:xfrm>
          <a:prstGeom prst="rect">
            <a:avLst/>
          </a:prstGeom>
          <a:noFill/>
          <a:ln>
            <a:noFill/>
          </a:ln>
        </p:spPr>
      </p:pic>
    </p:spTree>
    <p:extLst>
      <p:ext uri="{BB962C8B-B14F-4D97-AF65-F5344CB8AC3E}">
        <p14:creationId xmlns:p14="http://schemas.microsoft.com/office/powerpoint/2010/main" val="1022377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：首先将两个模型重叠在一起，如下左图所示。先选中</a:t>
            </a:r>
            <a:r>
              <a:rPr lang="en-US" altLang="zh-CN" dirty="0"/>
              <a:t>Head</a:t>
            </a:r>
            <a:r>
              <a:rPr lang="zh-CN" altLang="en-US" dirty="0"/>
              <a:t>模型再加选</a:t>
            </a:r>
            <a:r>
              <a:rPr lang="en-US" altLang="zh-CN" dirty="0"/>
              <a:t>Cube</a:t>
            </a:r>
            <a:r>
              <a:rPr lang="zh-CN" altLang="en-US" dirty="0"/>
              <a:t>模型，再执行“变形</a:t>
            </a:r>
            <a:r>
              <a:rPr lang="en-US" altLang="zh-CN" dirty="0"/>
              <a:t>&gt;</a:t>
            </a:r>
            <a:r>
              <a:rPr lang="zh-CN" altLang="en-US" dirty="0"/>
              <a:t>包裹”命令。</a:t>
            </a:r>
          </a:p>
          <a:p>
            <a:r>
              <a:rPr lang="zh-CN" altLang="en-US" dirty="0"/>
              <a:t>步骤</a:t>
            </a:r>
            <a:r>
              <a:rPr lang="en-US" altLang="zh-CN" dirty="0"/>
              <a:t>02</a:t>
            </a:r>
            <a:r>
              <a:rPr lang="zh-CN" altLang="en-US" dirty="0"/>
              <a:t>：此时可以通过移动</a:t>
            </a:r>
            <a:r>
              <a:rPr lang="en-US" altLang="zh-CN" dirty="0"/>
              <a:t>Cube</a:t>
            </a:r>
            <a:r>
              <a:rPr lang="zh-CN" altLang="en-US" dirty="0"/>
              <a:t>模型上的顶点改变</a:t>
            </a:r>
            <a:r>
              <a:rPr lang="en-US" altLang="zh-CN" dirty="0"/>
              <a:t>Head</a:t>
            </a:r>
            <a:r>
              <a:rPr lang="zh-CN" altLang="en-US" dirty="0"/>
              <a:t>模型的结构，如下中、下右图所示。</a:t>
            </a:r>
            <a:endParaRPr lang="zh-CN" altLang="en-US" dirty="0"/>
          </a:p>
        </p:txBody>
      </p:sp>
      <p:pic>
        <p:nvPicPr>
          <p:cNvPr id="6" name="图片 5"/>
          <p:cNvPicPr/>
          <p:nvPr/>
        </p:nvPicPr>
        <p:blipFill>
          <a:blip r:embed="rId2"/>
          <a:srcRect t="6984" b="4655"/>
          <a:stretch>
            <a:fillRect/>
          </a:stretch>
        </p:blipFill>
        <p:spPr>
          <a:xfrm>
            <a:off x="622010" y="2258407"/>
            <a:ext cx="2902585" cy="3226160"/>
          </a:xfrm>
          <a:prstGeom prst="rect">
            <a:avLst/>
          </a:prstGeom>
          <a:noFill/>
          <a:ln>
            <a:noFill/>
          </a:ln>
        </p:spPr>
      </p:pic>
      <p:pic>
        <p:nvPicPr>
          <p:cNvPr id="7" name="图片 6"/>
          <p:cNvPicPr/>
          <p:nvPr/>
        </p:nvPicPr>
        <p:blipFill>
          <a:blip r:embed="rId3"/>
          <a:srcRect t="6999" b="4084"/>
          <a:stretch>
            <a:fillRect/>
          </a:stretch>
        </p:blipFill>
        <p:spPr>
          <a:xfrm>
            <a:off x="3726382" y="2258407"/>
            <a:ext cx="3344278" cy="3226160"/>
          </a:xfrm>
          <a:prstGeom prst="rect">
            <a:avLst/>
          </a:prstGeom>
          <a:noFill/>
          <a:ln>
            <a:noFill/>
          </a:ln>
        </p:spPr>
      </p:pic>
      <p:pic>
        <p:nvPicPr>
          <p:cNvPr id="8" name="图片 7"/>
          <p:cNvPicPr/>
          <p:nvPr/>
        </p:nvPicPr>
        <p:blipFill>
          <a:blip r:embed="rId4"/>
          <a:srcRect b="10967"/>
          <a:stretch>
            <a:fillRect/>
          </a:stretch>
        </p:blipFill>
        <p:spPr>
          <a:xfrm>
            <a:off x="7247168" y="2258407"/>
            <a:ext cx="2646893" cy="3226160"/>
          </a:xfrm>
          <a:prstGeom prst="rect">
            <a:avLst/>
          </a:prstGeom>
          <a:noFill/>
          <a:ln>
            <a:noFill/>
          </a:ln>
        </p:spPr>
      </p:pic>
    </p:spTree>
    <p:extLst>
      <p:ext uri="{BB962C8B-B14F-4D97-AF65-F5344CB8AC3E}">
        <p14:creationId xmlns:p14="http://schemas.microsoft.com/office/powerpoint/2010/main" val="11640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7">
            <a:extLst>
              <a:ext uri="{FF2B5EF4-FFF2-40B4-BE49-F238E27FC236}">
                <a16:creationId xmlns:a16="http://schemas.microsoft.com/office/drawing/2014/main" xmlns="" id="{4809F739-2340-439D-88B8-C58E8A945B92}"/>
              </a:ext>
            </a:extLst>
          </p:cNvPr>
          <p:cNvSpPr txBox="1">
            <a:spLocks/>
          </p:cNvSpPr>
          <p:nvPr/>
        </p:nvSpPr>
        <p:spPr>
          <a:xfrm>
            <a:off x="8525215" y="1668371"/>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非线性变形器</a:t>
            </a:r>
            <a:endParaRPr lang="zh-CN" altLang="en-US" dirty="0"/>
          </a:p>
        </p:txBody>
      </p:sp>
      <p:sp>
        <p:nvSpPr>
          <p:cNvPr id="10" name="文本占位符 7">
            <a:extLst>
              <a:ext uri="{FF2B5EF4-FFF2-40B4-BE49-F238E27FC236}">
                <a16:creationId xmlns:a16="http://schemas.microsoft.com/office/drawing/2014/main" xmlns="" id="{0FEB2EA4-E770-4AED-846A-656F68EF0D2F}"/>
              </a:ext>
            </a:extLst>
          </p:cNvPr>
          <p:cNvSpPr txBox="1">
            <a:spLocks/>
          </p:cNvSpPr>
          <p:nvPr/>
        </p:nvSpPr>
        <p:spPr>
          <a:xfrm>
            <a:off x="8525215" y="3084986"/>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上机实训</a:t>
            </a:r>
          </a:p>
        </p:txBody>
      </p:sp>
      <p:sp>
        <p:nvSpPr>
          <p:cNvPr id="11" name="文本占位符 7">
            <a:extLst>
              <a:ext uri="{FF2B5EF4-FFF2-40B4-BE49-F238E27FC236}">
                <a16:creationId xmlns:a16="http://schemas.microsoft.com/office/drawing/2014/main" xmlns="" id="{5431DBE6-DF3C-4744-9D8D-09A761709F96}"/>
              </a:ext>
            </a:extLst>
          </p:cNvPr>
          <p:cNvSpPr txBox="1">
            <a:spLocks/>
          </p:cNvSpPr>
          <p:nvPr/>
        </p:nvSpPr>
        <p:spPr>
          <a:xfrm>
            <a:off x="8525215" y="3781163"/>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课后练习</a:t>
            </a:r>
          </a:p>
        </p:txBody>
      </p:sp>
      <p:sp>
        <p:nvSpPr>
          <p:cNvPr id="12" name="文本占位符 7">
            <a:extLst>
              <a:ext uri="{FF2B5EF4-FFF2-40B4-BE49-F238E27FC236}">
                <a16:creationId xmlns:a16="http://schemas.microsoft.com/office/drawing/2014/main" xmlns="" id="{4809F739-2340-439D-88B8-C58E8A945B92}"/>
              </a:ext>
            </a:extLst>
          </p:cNvPr>
          <p:cNvSpPr txBox="1">
            <a:spLocks/>
          </p:cNvSpPr>
          <p:nvPr/>
        </p:nvSpPr>
        <p:spPr>
          <a:xfrm>
            <a:off x="5299882" y="1668372"/>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变形器基础知识</a:t>
            </a:r>
            <a:endParaRPr lang="zh-CN" altLang="en-US" dirty="0"/>
          </a:p>
        </p:txBody>
      </p:sp>
      <p:sp>
        <p:nvSpPr>
          <p:cNvPr id="14" name="文本占位符 7">
            <a:extLst>
              <a:ext uri="{FF2B5EF4-FFF2-40B4-BE49-F238E27FC236}">
                <a16:creationId xmlns:a16="http://schemas.microsoft.com/office/drawing/2014/main" xmlns="" id="{0FEB2EA4-E770-4AED-846A-656F68EF0D2F}"/>
              </a:ext>
            </a:extLst>
          </p:cNvPr>
          <p:cNvSpPr txBox="1">
            <a:spLocks/>
          </p:cNvSpPr>
          <p:nvPr/>
        </p:nvSpPr>
        <p:spPr>
          <a:xfrm>
            <a:off x="5299882" y="2356873"/>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融</a:t>
            </a:r>
            <a:r>
              <a:rPr lang="zh-CN" altLang="en-US" dirty="0"/>
              <a:t>合变形</a:t>
            </a:r>
            <a:endParaRPr lang="zh-CN" altLang="en-US" dirty="0"/>
          </a:p>
        </p:txBody>
      </p:sp>
      <p:sp>
        <p:nvSpPr>
          <p:cNvPr id="15" name="文本占位符 7">
            <a:extLst>
              <a:ext uri="{FF2B5EF4-FFF2-40B4-BE49-F238E27FC236}">
                <a16:creationId xmlns:a16="http://schemas.microsoft.com/office/drawing/2014/main" xmlns="" id="{4809F739-2340-439D-88B8-C58E8A945B92}"/>
              </a:ext>
            </a:extLst>
          </p:cNvPr>
          <p:cNvSpPr txBox="1">
            <a:spLocks/>
          </p:cNvSpPr>
          <p:nvPr/>
        </p:nvSpPr>
        <p:spPr>
          <a:xfrm>
            <a:off x="5299883" y="3063354"/>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簇变形</a:t>
            </a:r>
            <a:endParaRPr lang="zh-CN" altLang="en-US" dirty="0"/>
          </a:p>
        </p:txBody>
      </p:sp>
      <p:sp>
        <p:nvSpPr>
          <p:cNvPr id="19" name="文本占位符 7">
            <a:extLst>
              <a:ext uri="{FF2B5EF4-FFF2-40B4-BE49-F238E27FC236}">
                <a16:creationId xmlns:a16="http://schemas.microsoft.com/office/drawing/2014/main" xmlns="" id="{0FEB2EA4-E770-4AED-846A-656F68EF0D2F}"/>
              </a:ext>
            </a:extLst>
          </p:cNvPr>
          <p:cNvSpPr txBox="1">
            <a:spLocks/>
          </p:cNvSpPr>
          <p:nvPr/>
        </p:nvSpPr>
        <p:spPr>
          <a:xfrm>
            <a:off x="5299883" y="3785105"/>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晶格变形</a:t>
            </a:r>
            <a:endParaRPr lang="zh-CN" altLang="en-US" dirty="0"/>
          </a:p>
        </p:txBody>
      </p:sp>
      <p:sp>
        <p:nvSpPr>
          <p:cNvPr id="20" name="文本占位符 7">
            <a:extLst>
              <a:ext uri="{FF2B5EF4-FFF2-40B4-BE49-F238E27FC236}">
                <a16:creationId xmlns:a16="http://schemas.microsoft.com/office/drawing/2014/main" xmlns="" id="{5431DBE6-DF3C-4744-9D8D-09A761709F96}"/>
              </a:ext>
            </a:extLst>
          </p:cNvPr>
          <p:cNvSpPr txBox="1">
            <a:spLocks/>
          </p:cNvSpPr>
          <p:nvPr/>
        </p:nvSpPr>
        <p:spPr>
          <a:xfrm>
            <a:off x="5299883" y="4514532"/>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包裹变形</a:t>
            </a:r>
            <a:endParaRPr lang="zh-CN" altLang="en-US" dirty="0"/>
          </a:p>
        </p:txBody>
      </p:sp>
      <p:sp>
        <p:nvSpPr>
          <p:cNvPr id="13" name="文本占位符 7">
            <a:extLst>
              <a:ext uri="{FF2B5EF4-FFF2-40B4-BE49-F238E27FC236}">
                <a16:creationId xmlns:a16="http://schemas.microsoft.com/office/drawing/2014/main" xmlns="" id="{4809F739-2340-439D-88B8-C58E8A945B92}"/>
              </a:ext>
            </a:extLst>
          </p:cNvPr>
          <p:cNvSpPr txBox="1">
            <a:spLocks/>
          </p:cNvSpPr>
          <p:nvPr/>
        </p:nvSpPr>
        <p:spPr>
          <a:xfrm>
            <a:off x="8525215" y="2356872"/>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知识延伸</a:t>
            </a:r>
          </a:p>
        </p:txBody>
      </p:sp>
    </p:spTree>
    <p:extLst>
      <p:ext uri="{BB962C8B-B14F-4D97-AF65-F5344CB8AC3E}">
        <p14:creationId xmlns:p14="http://schemas.microsoft.com/office/powerpoint/2010/main" val="1601853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晶格变形器只能创建出一个方形的控制器，但是通过包裹命令，可以创建出一个具有更多控制点的一个类似晶格变形器效果。</a:t>
            </a:r>
            <a:endParaRPr lang="zh-CN" altLang="en-US" dirty="0"/>
          </a:p>
        </p:txBody>
      </p:sp>
    </p:spTree>
    <p:extLst>
      <p:ext uri="{BB962C8B-B14F-4D97-AF65-F5344CB8AC3E}">
        <p14:creationId xmlns:p14="http://schemas.microsoft.com/office/powerpoint/2010/main" val="3075879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如场景中有一个是名为</a:t>
            </a:r>
            <a:r>
              <a:rPr lang="en-US" altLang="zh-CN" dirty="0"/>
              <a:t>Head</a:t>
            </a:r>
            <a:r>
              <a:rPr lang="zh-CN" altLang="en-US" dirty="0"/>
              <a:t>的头部模型，一个是名为</a:t>
            </a:r>
            <a:r>
              <a:rPr lang="en-US" altLang="zh-CN" dirty="0"/>
              <a:t>Cube</a:t>
            </a:r>
            <a:r>
              <a:rPr lang="zh-CN" altLang="en-US" dirty="0"/>
              <a:t>的环状模型，如下图所示。下面创建收缩包裹变形将</a:t>
            </a:r>
            <a:r>
              <a:rPr lang="en-US" altLang="zh-CN" dirty="0"/>
              <a:t>Cube</a:t>
            </a:r>
            <a:r>
              <a:rPr lang="zh-CN" altLang="en-US" dirty="0"/>
              <a:t>模型吸附在头部模型上的效果，具体操作如下。</a:t>
            </a:r>
            <a:endParaRPr lang="zh-CN" altLang="en-US" dirty="0"/>
          </a:p>
        </p:txBody>
      </p:sp>
      <p:sp>
        <p:nvSpPr>
          <p:cNvPr id="3" name="文本占位符 2"/>
          <p:cNvSpPr>
            <a:spLocks noGrp="1"/>
          </p:cNvSpPr>
          <p:nvPr>
            <p:ph type="body" sz="quarter" idx="12"/>
          </p:nvPr>
        </p:nvSpPr>
        <p:spPr/>
        <p:txBody>
          <a:bodyPr/>
          <a:lstStyle/>
          <a:p>
            <a:r>
              <a:rPr lang="en-US" altLang="zh-CN" dirty="0"/>
              <a:t>9.5.2 </a:t>
            </a:r>
            <a:r>
              <a:rPr lang="zh-CN" altLang="en-US" dirty="0"/>
              <a:t>创建收缩包裹变形</a:t>
            </a:r>
            <a:endParaRPr lang="zh-CN" altLang="en-US" dirty="0"/>
          </a:p>
        </p:txBody>
      </p:sp>
      <p:pic>
        <p:nvPicPr>
          <p:cNvPr id="4" name="图片 3"/>
          <p:cNvPicPr/>
          <p:nvPr/>
        </p:nvPicPr>
        <p:blipFill>
          <a:blip r:embed="rId2"/>
          <a:srcRect b="20148"/>
          <a:stretch>
            <a:fillRect/>
          </a:stretch>
        </p:blipFill>
        <p:spPr>
          <a:xfrm>
            <a:off x="2643447" y="2499445"/>
            <a:ext cx="6217920" cy="3943610"/>
          </a:xfrm>
          <a:prstGeom prst="rect">
            <a:avLst/>
          </a:prstGeom>
          <a:noFill/>
          <a:ln>
            <a:noFill/>
          </a:ln>
        </p:spPr>
      </p:pic>
    </p:spTree>
    <p:extLst>
      <p:ext uri="{BB962C8B-B14F-4D97-AF65-F5344CB8AC3E}">
        <p14:creationId xmlns:p14="http://schemas.microsoft.com/office/powerpoint/2010/main" val="4198434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：首先选中</a:t>
            </a:r>
            <a:r>
              <a:rPr lang="en-US" altLang="zh-CN" dirty="0"/>
              <a:t>Cube</a:t>
            </a:r>
            <a:r>
              <a:rPr lang="zh-CN" altLang="en-US" dirty="0"/>
              <a:t>模型再加选</a:t>
            </a:r>
            <a:r>
              <a:rPr lang="en-US" altLang="zh-CN" dirty="0"/>
              <a:t>Head</a:t>
            </a:r>
            <a:r>
              <a:rPr lang="zh-CN" altLang="en-US" dirty="0"/>
              <a:t>模型，执行“变形</a:t>
            </a:r>
            <a:r>
              <a:rPr lang="en-US" altLang="zh-CN" dirty="0"/>
              <a:t>&gt;</a:t>
            </a:r>
            <a:r>
              <a:rPr lang="zh-CN" altLang="en-US" dirty="0"/>
              <a:t>收缩包裹”命令，可以看到</a:t>
            </a:r>
            <a:r>
              <a:rPr lang="en-US" altLang="zh-CN" dirty="0"/>
              <a:t>Cube</a:t>
            </a:r>
            <a:r>
              <a:rPr lang="zh-CN" altLang="en-US" dirty="0"/>
              <a:t>模型吸附在</a:t>
            </a:r>
            <a:r>
              <a:rPr lang="en-US" altLang="zh-CN" dirty="0"/>
              <a:t>Head</a:t>
            </a:r>
            <a:r>
              <a:rPr lang="zh-CN" altLang="en-US" dirty="0"/>
              <a:t>模型上，如下左图所示。</a:t>
            </a:r>
          </a:p>
          <a:p>
            <a:r>
              <a:rPr lang="zh-CN" altLang="en-US" dirty="0"/>
              <a:t>步骤</a:t>
            </a:r>
            <a:r>
              <a:rPr lang="en-US" altLang="zh-CN" dirty="0"/>
              <a:t>02</a:t>
            </a:r>
            <a:r>
              <a:rPr lang="zh-CN" altLang="en-US" dirty="0"/>
              <a:t>：移动</a:t>
            </a:r>
            <a:r>
              <a:rPr lang="en-US" altLang="zh-CN" dirty="0"/>
              <a:t>Cube</a:t>
            </a:r>
            <a:r>
              <a:rPr lang="zh-CN" altLang="en-US" dirty="0"/>
              <a:t>模型到</a:t>
            </a:r>
            <a:r>
              <a:rPr lang="en-US" altLang="zh-CN" dirty="0"/>
              <a:t>Head</a:t>
            </a:r>
            <a:r>
              <a:rPr lang="zh-CN" altLang="en-US" dirty="0"/>
              <a:t>模型的额头部分，并适当调整角度，可以得到一个头箍的效果，如下右图所示。</a:t>
            </a:r>
            <a:endParaRPr lang="zh-CN" altLang="en-US" dirty="0"/>
          </a:p>
        </p:txBody>
      </p:sp>
      <p:pic>
        <p:nvPicPr>
          <p:cNvPr id="5" name="图片 4"/>
          <p:cNvPicPr/>
          <p:nvPr/>
        </p:nvPicPr>
        <p:blipFill>
          <a:blip r:embed="rId2"/>
          <a:stretch>
            <a:fillRect/>
          </a:stretch>
        </p:blipFill>
        <p:spPr>
          <a:xfrm>
            <a:off x="2210435" y="2510154"/>
            <a:ext cx="3077584" cy="3641263"/>
          </a:xfrm>
          <a:prstGeom prst="rect">
            <a:avLst/>
          </a:prstGeom>
          <a:noFill/>
          <a:ln>
            <a:noFill/>
          </a:ln>
        </p:spPr>
      </p:pic>
      <p:pic>
        <p:nvPicPr>
          <p:cNvPr id="6" name="图片 5"/>
          <p:cNvPicPr/>
          <p:nvPr/>
        </p:nvPicPr>
        <p:blipFill>
          <a:blip r:embed="rId3"/>
          <a:stretch>
            <a:fillRect/>
          </a:stretch>
        </p:blipFill>
        <p:spPr>
          <a:xfrm>
            <a:off x="5482619" y="2505709"/>
            <a:ext cx="3341062" cy="3645707"/>
          </a:xfrm>
          <a:prstGeom prst="rect">
            <a:avLst/>
          </a:prstGeom>
          <a:noFill/>
          <a:ln>
            <a:noFill/>
          </a:ln>
        </p:spPr>
      </p:pic>
    </p:spTree>
    <p:extLst>
      <p:ext uri="{BB962C8B-B14F-4D97-AF65-F5344CB8AC3E}">
        <p14:creationId xmlns:p14="http://schemas.microsoft.com/office/powerpoint/2010/main" val="3940279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：将</a:t>
            </a:r>
            <a:r>
              <a:rPr lang="en-US" altLang="zh-CN" dirty="0"/>
              <a:t>Cube</a:t>
            </a:r>
            <a:r>
              <a:rPr lang="zh-CN" altLang="en-US" dirty="0"/>
              <a:t>模型移动到</a:t>
            </a:r>
            <a:r>
              <a:rPr lang="en-US" altLang="zh-CN" dirty="0"/>
              <a:t>Head</a:t>
            </a:r>
            <a:r>
              <a:rPr lang="zh-CN" altLang="en-US" dirty="0"/>
              <a:t>模型的眼睛部分，可以做成一个眼罩，如下左图所示。又或者移动到</a:t>
            </a:r>
            <a:r>
              <a:rPr lang="en-US" altLang="zh-CN" dirty="0"/>
              <a:t>Head</a:t>
            </a:r>
            <a:r>
              <a:rPr lang="zh-CN" altLang="en-US" dirty="0"/>
              <a:t>模型的颈部，做成一个项圈的效果，如下右图所示。</a:t>
            </a:r>
            <a:endParaRPr lang="zh-CN" altLang="en-US" dirty="0"/>
          </a:p>
        </p:txBody>
      </p:sp>
      <p:pic>
        <p:nvPicPr>
          <p:cNvPr id="5" name="图片 4"/>
          <p:cNvPicPr/>
          <p:nvPr/>
        </p:nvPicPr>
        <p:blipFill>
          <a:blip r:embed="rId2"/>
          <a:stretch>
            <a:fillRect/>
          </a:stretch>
        </p:blipFill>
        <p:spPr>
          <a:xfrm>
            <a:off x="2268899" y="1640462"/>
            <a:ext cx="3089865" cy="3960497"/>
          </a:xfrm>
          <a:prstGeom prst="rect">
            <a:avLst/>
          </a:prstGeom>
          <a:noFill/>
          <a:ln>
            <a:noFill/>
          </a:ln>
        </p:spPr>
      </p:pic>
      <p:pic>
        <p:nvPicPr>
          <p:cNvPr id="6" name="图片 5"/>
          <p:cNvPicPr/>
          <p:nvPr/>
        </p:nvPicPr>
        <p:blipFill>
          <a:blip r:embed="rId3"/>
          <a:stretch>
            <a:fillRect/>
          </a:stretch>
        </p:blipFill>
        <p:spPr>
          <a:xfrm>
            <a:off x="5548039" y="1640461"/>
            <a:ext cx="3136519" cy="3960497"/>
          </a:xfrm>
          <a:prstGeom prst="rect">
            <a:avLst/>
          </a:prstGeom>
          <a:noFill/>
          <a:ln>
            <a:noFill/>
          </a:ln>
        </p:spPr>
      </p:pic>
    </p:spTree>
    <p:extLst>
      <p:ext uri="{BB962C8B-B14F-4D97-AF65-F5344CB8AC3E}">
        <p14:creationId xmlns:p14="http://schemas.microsoft.com/office/powerpoint/2010/main" val="479551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提示：使用收缩包裹的注意事项</a:t>
            </a:r>
          </a:p>
          <a:p>
            <a:r>
              <a:rPr lang="zh-CN" altLang="en-US" dirty="0"/>
              <a:t>使用收缩包裹时需要注意，收缩包裹只能用于片面模型，如果是对立体模型进行收缩包裹命令时不能保持模型原本的立体形态的。</a:t>
            </a:r>
            <a:endParaRPr lang="zh-CN" altLang="en-US" dirty="0"/>
          </a:p>
        </p:txBody>
      </p:sp>
    </p:spTree>
    <p:extLst>
      <p:ext uri="{BB962C8B-B14F-4D97-AF65-F5344CB8AC3E}">
        <p14:creationId xmlns:p14="http://schemas.microsoft.com/office/powerpoint/2010/main" val="2205839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非线性变形器</a:t>
            </a:r>
            <a:endParaRPr lang="zh-CN" altLang="en-US" dirty="0"/>
          </a:p>
        </p:txBody>
      </p:sp>
      <p:sp>
        <p:nvSpPr>
          <p:cNvPr id="3" name="文本占位符 2"/>
          <p:cNvSpPr>
            <a:spLocks noGrp="1"/>
          </p:cNvSpPr>
          <p:nvPr>
            <p:ph type="body" sz="quarter" idx="11"/>
          </p:nvPr>
        </p:nvSpPr>
        <p:spPr/>
        <p:txBody>
          <a:bodyPr/>
          <a:lstStyle/>
          <a:p>
            <a:r>
              <a:rPr lang="en-US" altLang="zh-CN" dirty="0"/>
              <a:t>9.6.1 </a:t>
            </a:r>
            <a:r>
              <a:rPr lang="zh-CN" altLang="en-US" dirty="0"/>
              <a:t>弯曲变形</a:t>
            </a:r>
            <a:endParaRPr lang="zh-CN" altLang="en-US" dirty="0"/>
          </a:p>
        </p:txBody>
      </p:sp>
      <p:sp>
        <p:nvSpPr>
          <p:cNvPr id="4" name="文本占位符 3"/>
          <p:cNvSpPr>
            <a:spLocks noGrp="1"/>
          </p:cNvSpPr>
          <p:nvPr>
            <p:ph type="body" sz="quarter" idx="12"/>
          </p:nvPr>
        </p:nvSpPr>
        <p:spPr>
          <a:xfrm>
            <a:off x="5245844" y="3494273"/>
            <a:ext cx="5441204" cy="398009"/>
          </a:xfrm>
        </p:spPr>
        <p:txBody>
          <a:bodyPr/>
          <a:lstStyle/>
          <a:p>
            <a:r>
              <a:rPr lang="en-US" altLang="zh-CN" dirty="0"/>
              <a:t>9.6.2 </a:t>
            </a:r>
            <a:r>
              <a:rPr lang="zh-CN" altLang="en-US" dirty="0"/>
              <a:t>扩张变形</a:t>
            </a:r>
            <a:endParaRPr lang="zh-CN" altLang="en-US" dirty="0"/>
          </a:p>
        </p:txBody>
      </p:sp>
      <p:sp>
        <p:nvSpPr>
          <p:cNvPr id="5" name="文本占位符 4"/>
          <p:cNvSpPr>
            <a:spLocks noGrp="1"/>
          </p:cNvSpPr>
          <p:nvPr>
            <p:ph type="body" sz="quarter" idx="13"/>
          </p:nvPr>
        </p:nvSpPr>
        <p:spPr>
          <a:xfrm>
            <a:off x="5245844" y="3801982"/>
            <a:ext cx="5441204" cy="398009"/>
          </a:xfrm>
        </p:spPr>
        <p:txBody>
          <a:bodyPr/>
          <a:lstStyle/>
          <a:p>
            <a:r>
              <a:rPr lang="en-US" altLang="zh-CN" dirty="0"/>
              <a:t>9.6.3 </a:t>
            </a:r>
            <a:r>
              <a:rPr lang="zh-CN" altLang="en-US" dirty="0"/>
              <a:t>正弦变形</a:t>
            </a:r>
            <a:endParaRPr lang="zh-CN" altLang="en-US" dirty="0"/>
          </a:p>
        </p:txBody>
      </p:sp>
      <p:sp>
        <p:nvSpPr>
          <p:cNvPr id="6" name="文本占位符 5"/>
          <p:cNvSpPr>
            <a:spLocks noGrp="1"/>
          </p:cNvSpPr>
          <p:nvPr>
            <p:ph type="body" sz="quarter" idx="14"/>
          </p:nvPr>
        </p:nvSpPr>
        <p:spPr/>
        <p:txBody>
          <a:bodyPr/>
          <a:lstStyle/>
          <a:p>
            <a:r>
              <a:rPr lang="en-US" altLang="zh-CN" dirty="0" smtClean="0"/>
              <a:t>06</a:t>
            </a:r>
            <a:endParaRPr lang="zh-CN" altLang="en-US" dirty="0"/>
          </a:p>
        </p:txBody>
      </p:sp>
      <p:sp>
        <p:nvSpPr>
          <p:cNvPr id="7" name="文本占位符 2"/>
          <p:cNvSpPr txBox="1">
            <a:spLocks/>
          </p:cNvSpPr>
          <p:nvPr/>
        </p:nvSpPr>
        <p:spPr>
          <a:xfrm>
            <a:off x="5245844" y="4117587"/>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9.6.4 </a:t>
            </a:r>
            <a:r>
              <a:rPr lang="zh-CN" altLang="en-US" dirty="0"/>
              <a:t>挤压变形</a:t>
            </a:r>
          </a:p>
        </p:txBody>
      </p:sp>
      <p:sp>
        <p:nvSpPr>
          <p:cNvPr id="8" name="文本占位符 3"/>
          <p:cNvSpPr txBox="1">
            <a:spLocks/>
          </p:cNvSpPr>
          <p:nvPr/>
        </p:nvSpPr>
        <p:spPr>
          <a:xfrm>
            <a:off x="5245844" y="4425296"/>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9.6.5 </a:t>
            </a:r>
            <a:r>
              <a:rPr lang="zh-CN" altLang="en-US" dirty="0"/>
              <a:t>扭曲变形</a:t>
            </a:r>
          </a:p>
        </p:txBody>
      </p:sp>
      <p:sp>
        <p:nvSpPr>
          <p:cNvPr id="9" name="文本占位符 4"/>
          <p:cNvSpPr txBox="1">
            <a:spLocks/>
          </p:cNvSpPr>
          <p:nvPr/>
        </p:nvSpPr>
        <p:spPr>
          <a:xfrm>
            <a:off x="5245844" y="4733005"/>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9.6.6 </a:t>
            </a:r>
            <a:r>
              <a:rPr lang="zh-CN" altLang="en-US" dirty="0"/>
              <a:t>波浪变形</a:t>
            </a:r>
          </a:p>
        </p:txBody>
      </p:sp>
    </p:spTree>
    <p:extLst>
      <p:ext uri="{BB962C8B-B14F-4D97-AF65-F5344CB8AC3E}">
        <p14:creationId xmlns:p14="http://schemas.microsoft.com/office/powerpoint/2010/main" val="4210627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9.6 </a:t>
            </a:r>
            <a:r>
              <a:rPr lang="zh-CN" altLang="en-US" dirty="0"/>
              <a:t>非线性变形器</a:t>
            </a:r>
            <a:endParaRPr lang="zh-CN" altLang="en-US" dirty="0"/>
          </a:p>
        </p:txBody>
      </p:sp>
      <p:sp>
        <p:nvSpPr>
          <p:cNvPr id="3" name="文本占位符 2"/>
          <p:cNvSpPr>
            <a:spLocks noGrp="1"/>
          </p:cNvSpPr>
          <p:nvPr>
            <p:ph type="body" sz="quarter" idx="11"/>
          </p:nvPr>
        </p:nvSpPr>
        <p:spPr/>
        <p:txBody>
          <a:bodyPr/>
          <a:lstStyle/>
          <a:p>
            <a:r>
              <a:rPr lang="zh-CN" altLang="en-US" dirty="0"/>
              <a:t>用户可以在动画模式下执行“变形</a:t>
            </a:r>
            <a:r>
              <a:rPr lang="en-US" altLang="zh-CN" dirty="0"/>
              <a:t>&gt;</a:t>
            </a:r>
            <a:r>
              <a:rPr lang="zh-CN" altLang="en-US" dirty="0"/>
              <a:t>非线性”命令，在子菜单中包括弯曲、扩张、挤压、扭曲和波浪</a:t>
            </a:r>
            <a:r>
              <a:rPr lang="en-US" altLang="zh-CN" dirty="0"/>
              <a:t>6</a:t>
            </a:r>
            <a:r>
              <a:rPr lang="zh-CN" altLang="en-US" dirty="0"/>
              <a:t>种非线性变形器工具，如下图所示。</a:t>
            </a:r>
            <a:endParaRPr lang="zh-CN" altLang="en-US" dirty="0"/>
          </a:p>
        </p:txBody>
      </p:sp>
      <p:pic>
        <p:nvPicPr>
          <p:cNvPr id="5" name="图片 4"/>
          <p:cNvPicPr/>
          <p:nvPr/>
        </p:nvPicPr>
        <p:blipFill>
          <a:blip r:embed="rId2"/>
          <a:srcRect b="4925"/>
          <a:stretch>
            <a:fillRect/>
          </a:stretch>
        </p:blipFill>
        <p:spPr>
          <a:xfrm>
            <a:off x="2979420" y="2355849"/>
            <a:ext cx="4934296" cy="4111913"/>
          </a:xfrm>
          <a:prstGeom prst="rect">
            <a:avLst/>
          </a:prstGeom>
          <a:noFill/>
          <a:ln>
            <a:noFill/>
          </a:ln>
        </p:spPr>
      </p:pic>
    </p:spTree>
    <p:extLst>
      <p:ext uri="{BB962C8B-B14F-4D97-AF65-F5344CB8AC3E}">
        <p14:creationId xmlns:p14="http://schemas.microsoft.com/office/powerpoint/2010/main" val="2435871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弯曲变形器可以用来弯曲模型。下面通过对立文体的弯曲介绍弯曲变形的具体操作。</a:t>
            </a:r>
          </a:p>
          <a:p>
            <a:r>
              <a:rPr lang="zh-CN" altLang="en-US" dirty="0"/>
              <a:t>步骤</a:t>
            </a:r>
            <a:r>
              <a:rPr lang="en-US" altLang="zh-CN" dirty="0"/>
              <a:t>01</a:t>
            </a:r>
            <a:r>
              <a:rPr lang="zh-CN" altLang="en-US" dirty="0"/>
              <a:t>：首先在场景上创建一个立方体，设置“缩放</a:t>
            </a:r>
            <a:r>
              <a:rPr lang="en-US" altLang="zh-CN" dirty="0"/>
              <a:t>Y”</a:t>
            </a:r>
            <a:r>
              <a:rPr lang="zh-CN" altLang="en-US" dirty="0"/>
              <a:t>值为</a:t>
            </a:r>
            <a:r>
              <a:rPr lang="en-US" altLang="zh-CN" dirty="0"/>
              <a:t>10</a:t>
            </a:r>
            <a:r>
              <a:rPr lang="zh-CN" altLang="en-US" dirty="0"/>
              <a:t>，将立方体节点中的“高度细分数”值改为</a:t>
            </a:r>
            <a:r>
              <a:rPr lang="en-US" altLang="zh-CN" dirty="0"/>
              <a:t>30</a:t>
            </a:r>
            <a:r>
              <a:rPr lang="zh-CN" altLang="en-US" dirty="0"/>
              <a:t>，如下左图所示。</a:t>
            </a:r>
          </a:p>
          <a:p>
            <a:r>
              <a:rPr lang="zh-CN" altLang="en-US" dirty="0"/>
              <a:t>步骤</a:t>
            </a:r>
            <a:r>
              <a:rPr lang="en-US" altLang="zh-CN" dirty="0"/>
              <a:t>02</a:t>
            </a:r>
            <a:r>
              <a:rPr lang="zh-CN" altLang="en-US" dirty="0"/>
              <a:t>：选中立方体执行“弯曲”变形命令，创建完成后可以在属性窗口中看到</a:t>
            </a:r>
            <a:r>
              <a:rPr lang="en-US" altLang="zh-CN" dirty="0"/>
              <a:t>bend1</a:t>
            </a:r>
            <a:r>
              <a:rPr lang="zh-CN" altLang="en-US" dirty="0"/>
              <a:t>的弯曲属性节点。将“曲率”值改为</a:t>
            </a:r>
            <a:r>
              <a:rPr lang="en-US" altLang="zh-CN" dirty="0"/>
              <a:t>180</a:t>
            </a:r>
            <a:r>
              <a:rPr lang="zh-CN" altLang="en-US" dirty="0"/>
              <a:t>，可以看到创建的立方体弯曲成了一个圆形，如下右图所示。</a:t>
            </a:r>
          </a:p>
          <a:p>
            <a:endParaRPr lang="zh-CN" altLang="en-US" dirty="0"/>
          </a:p>
        </p:txBody>
      </p:sp>
      <p:sp>
        <p:nvSpPr>
          <p:cNvPr id="3" name="文本占位符 2"/>
          <p:cNvSpPr>
            <a:spLocks noGrp="1"/>
          </p:cNvSpPr>
          <p:nvPr>
            <p:ph type="body" sz="quarter" idx="12"/>
          </p:nvPr>
        </p:nvSpPr>
        <p:spPr/>
        <p:txBody>
          <a:bodyPr/>
          <a:lstStyle/>
          <a:p>
            <a:r>
              <a:rPr lang="en-US" altLang="zh-CN" dirty="0"/>
              <a:t>9.6.1 </a:t>
            </a:r>
            <a:r>
              <a:rPr lang="zh-CN" altLang="en-US" dirty="0"/>
              <a:t>弯曲变形</a:t>
            </a:r>
          </a:p>
        </p:txBody>
      </p:sp>
    </p:spTree>
    <p:extLst>
      <p:ext uri="{BB962C8B-B14F-4D97-AF65-F5344CB8AC3E}">
        <p14:creationId xmlns:p14="http://schemas.microsoft.com/office/powerpoint/2010/main" val="1404522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stretch>
            <a:fillRect/>
          </a:stretch>
        </p:blipFill>
        <p:spPr>
          <a:xfrm>
            <a:off x="1569950" y="1342448"/>
            <a:ext cx="4462483" cy="3728316"/>
          </a:xfrm>
          <a:prstGeom prst="rect">
            <a:avLst/>
          </a:prstGeom>
          <a:noFill/>
          <a:ln>
            <a:noFill/>
          </a:ln>
        </p:spPr>
      </p:pic>
      <p:pic>
        <p:nvPicPr>
          <p:cNvPr id="7" name="图片 6"/>
          <p:cNvPicPr/>
          <p:nvPr/>
        </p:nvPicPr>
        <p:blipFill>
          <a:blip r:embed="rId3"/>
          <a:stretch>
            <a:fillRect/>
          </a:stretch>
        </p:blipFill>
        <p:spPr>
          <a:xfrm>
            <a:off x="6095999" y="1342448"/>
            <a:ext cx="4304235" cy="3728316"/>
          </a:xfrm>
          <a:prstGeom prst="rect">
            <a:avLst/>
          </a:prstGeom>
          <a:noFill/>
          <a:ln>
            <a:noFill/>
          </a:ln>
        </p:spPr>
      </p:pic>
    </p:spTree>
    <p:extLst>
      <p:ext uri="{BB962C8B-B14F-4D97-AF65-F5344CB8AC3E}">
        <p14:creationId xmlns:p14="http://schemas.microsoft.com/office/powerpoint/2010/main" val="2963970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7D928367-E2EB-4114-A623-5798AEF3466D}"/>
              </a:ext>
            </a:extLst>
          </p:cNvPr>
          <p:cNvSpPr>
            <a:spLocks noGrp="1"/>
          </p:cNvSpPr>
          <p:nvPr>
            <p:ph type="body" sz="quarter" idx="11"/>
          </p:nvPr>
        </p:nvSpPr>
        <p:spPr/>
        <p:txBody>
          <a:bodyPr/>
          <a:lstStyle/>
          <a:p>
            <a:r>
              <a:rPr lang="zh-CN" altLang="en-US" dirty="0"/>
              <a:t>步骤</a:t>
            </a:r>
            <a:r>
              <a:rPr lang="en-US" altLang="zh-CN" dirty="0"/>
              <a:t>03</a:t>
            </a:r>
            <a:r>
              <a:rPr lang="zh-CN" altLang="en-US" dirty="0"/>
              <a:t>：可以通过“上限”或“下限”属性来控制起始弯曲的位置，将“下限”设置为</a:t>
            </a:r>
            <a:r>
              <a:rPr lang="en-US" altLang="zh-CN" dirty="0"/>
              <a:t>0</a:t>
            </a:r>
            <a:r>
              <a:rPr lang="zh-CN" altLang="en-US" dirty="0"/>
              <a:t>，立方体的上方变形为弯曲，下方不变，如下左图所示。</a:t>
            </a:r>
          </a:p>
          <a:p>
            <a:r>
              <a:rPr lang="zh-CN" altLang="en-US" dirty="0"/>
              <a:t>步骤</a:t>
            </a:r>
            <a:r>
              <a:rPr lang="en-US" altLang="zh-CN" dirty="0"/>
              <a:t>04</a:t>
            </a:r>
            <a:r>
              <a:rPr lang="zh-CN" altLang="en-US" dirty="0"/>
              <a:t>：还可以在大纲视图中选中</a:t>
            </a:r>
            <a:r>
              <a:rPr lang="en-US" altLang="zh-CN" dirty="0"/>
              <a:t>bend1Handle</a:t>
            </a:r>
            <a:r>
              <a:rPr lang="zh-CN" altLang="en-US" dirty="0"/>
              <a:t>弯曲变形器控制柄，通过调整控制柄的位置来控制模型的弯曲状态，如下右图所示。</a:t>
            </a:r>
            <a:endParaRPr lang="zh-CN" altLang="en-US" dirty="0"/>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5"/>
          <p:cNvSpPr>
            <a:spLocks noChangeArrowheads="1"/>
          </p:cNvSpPr>
          <p:nvPr/>
        </p:nvSpPr>
        <p:spPr bwMode="auto">
          <a:xfrm>
            <a:off x="0" y="347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3238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2" name="图片 11"/>
          <p:cNvPicPr/>
          <p:nvPr/>
        </p:nvPicPr>
        <p:blipFill>
          <a:blip r:embed="rId2"/>
          <a:stretch>
            <a:fillRect/>
          </a:stretch>
        </p:blipFill>
        <p:spPr>
          <a:xfrm>
            <a:off x="816004" y="2605606"/>
            <a:ext cx="4252383" cy="3745317"/>
          </a:xfrm>
          <a:prstGeom prst="rect">
            <a:avLst/>
          </a:prstGeom>
          <a:noFill/>
          <a:ln>
            <a:noFill/>
          </a:ln>
        </p:spPr>
      </p:pic>
      <p:pic>
        <p:nvPicPr>
          <p:cNvPr id="13" name="图片 12"/>
          <p:cNvPicPr/>
          <p:nvPr/>
        </p:nvPicPr>
        <p:blipFill>
          <a:blip r:embed="rId3"/>
          <a:srcRect l="4271" r="8398"/>
          <a:stretch>
            <a:fillRect/>
          </a:stretch>
        </p:blipFill>
        <p:spPr>
          <a:xfrm>
            <a:off x="5400039" y="2605606"/>
            <a:ext cx="5405761" cy="3745317"/>
          </a:xfrm>
          <a:prstGeom prst="rect">
            <a:avLst/>
          </a:prstGeom>
          <a:noFill/>
          <a:ln>
            <a:noFill/>
          </a:ln>
        </p:spPr>
      </p:pic>
    </p:spTree>
    <p:extLst>
      <p:ext uri="{BB962C8B-B14F-4D97-AF65-F5344CB8AC3E}">
        <p14:creationId xmlns:p14="http://schemas.microsoft.com/office/powerpoint/2010/main" val="931095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492736CC-3BCF-46FD-BA73-428E4A149057}"/>
              </a:ext>
            </a:extLst>
          </p:cNvPr>
          <p:cNvSpPr>
            <a:spLocks noGrp="1"/>
          </p:cNvSpPr>
          <p:nvPr>
            <p:ph type="body" sz="quarter" idx="10"/>
          </p:nvPr>
        </p:nvSpPr>
        <p:spPr>
          <a:xfrm>
            <a:off x="5245843" y="2333696"/>
            <a:ext cx="6046265" cy="637192"/>
          </a:xfrm>
        </p:spPr>
        <p:txBody>
          <a:bodyPr/>
          <a:lstStyle/>
          <a:p>
            <a:r>
              <a:rPr lang="zh-CN" altLang="en-US" dirty="0"/>
              <a:t>变形器基础知识</a:t>
            </a:r>
            <a:endParaRPr lang="zh-CN" altLang="en-US" dirty="0"/>
          </a:p>
        </p:txBody>
      </p:sp>
      <p:sp>
        <p:nvSpPr>
          <p:cNvPr id="3" name="文本占位符 2">
            <a:extLst>
              <a:ext uri="{FF2B5EF4-FFF2-40B4-BE49-F238E27FC236}">
                <a16:creationId xmlns:a16="http://schemas.microsoft.com/office/drawing/2014/main" xmlns="" id="{8A4C237C-4F0D-467E-B01B-57EE4C07A46C}"/>
              </a:ext>
            </a:extLst>
          </p:cNvPr>
          <p:cNvSpPr>
            <a:spLocks noGrp="1"/>
          </p:cNvSpPr>
          <p:nvPr>
            <p:ph type="body" sz="quarter" idx="11"/>
          </p:nvPr>
        </p:nvSpPr>
        <p:spPr/>
        <p:txBody>
          <a:bodyPr/>
          <a:lstStyle/>
          <a:p>
            <a:r>
              <a:rPr lang="en-US" altLang="zh-CN" dirty="0"/>
              <a:t>9.1.1</a:t>
            </a:r>
            <a:r>
              <a:rPr lang="zh-CN" altLang="en-US" dirty="0"/>
              <a:t>变形器基本原理</a:t>
            </a:r>
            <a:endParaRPr lang="zh-CN" altLang="en-US" dirty="0"/>
          </a:p>
        </p:txBody>
      </p:sp>
      <p:sp>
        <p:nvSpPr>
          <p:cNvPr id="6" name="文本占位符 5">
            <a:extLst>
              <a:ext uri="{FF2B5EF4-FFF2-40B4-BE49-F238E27FC236}">
                <a16:creationId xmlns:a16="http://schemas.microsoft.com/office/drawing/2014/main" xmlns="" id="{F325ECA8-BF56-4346-B3ED-50032AF8B056}"/>
              </a:ext>
            </a:extLst>
          </p:cNvPr>
          <p:cNvSpPr>
            <a:spLocks noGrp="1"/>
          </p:cNvSpPr>
          <p:nvPr>
            <p:ph type="body" sz="quarter" idx="14"/>
          </p:nvPr>
        </p:nvSpPr>
        <p:spPr>
          <a:xfrm>
            <a:off x="1679002" y="2886229"/>
            <a:ext cx="2001158" cy="1406553"/>
          </a:xfrm>
        </p:spPr>
        <p:txBody>
          <a:bodyPr/>
          <a:lstStyle/>
          <a:p>
            <a:r>
              <a:rPr lang="en-US" altLang="zh-CN"/>
              <a:t>01</a:t>
            </a:r>
            <a:endParaRPr lang="zh-CN" altLang="en-US"/>
          </a:p>
        </p:txBody>
      </p:sp>
      <p:sp>
        <p:nvSpPr>
          <p:cNvPr id="8" name="文本占位符 7">
            <a:extLst>
              <a:ext uri="{FF2B5EF4-FFF2-40B4-BE49-F238E27FC236}">
                <a16:creationId xmlns:a16="http://schemas.microsoft.com/office/drawing/2014/main" xmlns="" id="{B613E124-1A27-4902-A7EA-DF5F616D5541}"/>
              </a:ext>
            </a:extLst>
          </p:cNvPr>
          <p:cNvSpPr>
            <a:spLocks noGrp="1"/>
          </p:cNvSpPr>
          <p:nvPr>
            <p:ph type="body" sz="quarter" idx="12"/>
          </p:nvPr>
        </p:nvSpPr>
        <p:spPr>
          <a:xfrm>
            <a:off x="5245843" y="3594032"/>
            <a:ext cx="5441204" cy="398009"/>
          </a:xfrm>
        </p:spPr>
        <p:txBody>
          <a:bodyPr/>
          <a:lstStyle/>
          <a:p>
            <a:r>
              <a:rPr lang="en-US" altLang="zh-CN" dirty="0"/>
              <a:t>9.1.2</a:t>
            </a:r>
            <a:r>
              <a:rPr lang="zh-CN" altLang="en-US" dirty="0"/>
              <a:t>变形器基本分类</a:t>
            </a:r>
            <a:endParaRPr lang="zh-CN" altLang="en-US" dirty="0"/>
          </a:p>
        </p:txBody>
      </p:sp>
    </p:spTree>
    <p:extLst>
      <p:ext uri="{BB962C8B-B14F-4D97-AF65-F5344CB8AC3E}">
        <p14:creationId xmlns:p14="http://schemas.microsoft.com/office/powerpoint/2010/main" val="3247505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：“封套”属性相当于一个开关，当“封套”属性值为</a:t>
            </a:r>
            <a:r>
              <a:rPr lang="en-US" altLang="zh-CN" dirty="0"/>
              <a:t>0</a:t>
            </a:r>
            <a:r>
              <a:rPr lang="zh-CN" altLang="en-US" dirty="0"/>
              <a:t>时，模型将关闭弯曲变形器效果，也可以通过输入其他值来控制模型的弯曲过渡形态，如下图所示。</a:t>
            </a:r>
          </a:p>
        </p:txBody>
      </p:sp>
      <p:pic>
        <p:nvPicPr>
          <p:cNvPr id="3" name="图片 2"/>
          <p:cNvPicPr/>
          <p:nvPr/>
        </p:nvPicPr>
        <p:blipFill>
          <a:blip r:embed="rId2"/>
          <a:srcRect t="8370" b="7493"/>
          <a:stretch>
            <a:fillRect/>
          </a:stretch>
        </p:blipFill>
        <p:spPr>
          <a:xfrm>
            <a:off x="3199764" y="1767580"/>
            <a:ext cx="6446078" cy="4583344"/>
          </a:xfrm>
          <a:prstGeom prst="rect">
            <a:avLst/>
          </a:prstGeom>
          <a:noFill/>
          <a:ln>
            <a:noFill/>
          </a:ln>
        </p:spPr>
      </p:pic>
    </p:spTree>
    <p:extLst>
      <p:ext uri="{BB962C8B-B14F-4D97-AF65-F5344CB8AC3E}">
        <p14:creationId xmlns:p14="http://schemas.microsoft.com/office/powerpoint/2010/main" val="3927787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扩张变形器可用于沿着两个轴扩大或椎化模型对象。下面通过对圆柱体的变形介绍扩张变形的具体操作方法。</a:t>
            </a:r>
          </a:p>
          <a:p>
            <a:endParaRPr lang="zh-CN" altLang="en-US" dirty="0"/>
          </a:p>
        </p:txBody>
      </p:sp>
      <p:sp>
        <p:nvSpPr>
          <p:cNvPr id="3" name="文本占位符 2"/>
          <p:cNvSpPr>
            <a:spLocks noGrp="1"/>
          </p:cNvSpPr>
          <p:nvPr>
            <p:ph type="body" sz="quarter" idx="12"/>
          </p:nvPr>
        </p:nvSpPr>
        <p:spPr/>
        <p:txBody>
          <a:bodyPr/>
          <a:lstStyle/>
          <a:p>
            <a:r>
              <a:rPr lang="en-US" altLang="zh-CN" dirty="0"/>
              <a:t>9.6.2 </a:t>
            </a:r>
            <a:r>
              <a:rPr lang="zh-CN" altLang="en-US" dirty="0"/>
              <a:t>扩张变形</a:t>
            </a:r>
          </a:p>
        </p:txBody>
      </p:sp>
    </p:spTree>
    <p:extLst>
      <p:ext uri="{BB962C8B-B14F-4D97-AF65-F5344CB8AC3E}">
        <p14:creationId xmlns:p14="http://schemas.microsoft.com/office/powerpoint/2010/main" val="996120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：在场景上创建一个圆柱体，并将其属性节点“高度细分数”值设为</a:t>
            </a:r>
            <a:r>
              <a:rPr lang="en-US" altLang="zh-CN" dirty="0"/>
              <a:t>10</a:t>
            </a:r>
            <a:r>
              <a:rPr lang="zh-CN" altLang="en-US" dirty="0"/>
              <a:t>，如下左图所示。</a:t>
            </a:r>
          </a:p>
          <a:p>
            <a:r>
              <a:rPr lang="zh-CN" altLang="en-US" dirty="0"/>
              <a:t>步骤</a:t>
            </a:r>
            <a:r>
              <a:rPr lang="en-US" altLang="zh-CN" dirty="0"/>
              <a:t>02</a:t>
            </a:r>
            <a:r>
              <a:rPr lang="zh-CN" altLang="en-US" dirty="0"/>
              <a:t>：选中圆柱体创建“扩张”变形命令，并将</a:t>
            </a:r>
            <a:r>
              <a:rPr lang="en-US" altLang="zh-CN" dirty="0"/>
              <a:t>flare1</a:t>
            </a:r>
            <a:r>
              <a:rPr lang="zh-CN" altLang="en-US" dirty="0"/>
              <a:t>扩张属性节点中的“结束扩张</a:t>
            </a:r>
            <a:r>
              <a:rPr lang="en-US" altLang="zh-CN" dirty="0"/>
              <a:t>X”</a:t>
            </a:r>
            <a:r>
              <a:rPr lang="zh-CN" altLang="en-US" dirty="0"/>
              <a:t>与“结束扩张”</a:t>
            </a:r>
            <a:r>
              <a:rPr lang="en-US" altLang="zh-CN" dirty="0"/>
              <a:t>Z</a:t>
            </a:r>
            <a:r>
              <a:rPr lang="zh-CN" altLang="en-US" dirty="0"/>
              <a:t>属性值设为</a:t>
            </a:r>
            <a:r>
              <a:rPr lang="en-US" altLang="zh-CN" dirty="0"/>
              <a:t>0</a:t>
            </a:r>
            <a:r>
              <a:rPr lang="zh-CN" altLang="en-US" dirty="0"/>
              <a:t>，圆柱体就变成了一个椎体，如下右图所示。</a:t>
            </a:r>
          </a:p>
          <a:p>
            <a:endParaRPr lang="zh-CN" altLang="en-US" dirty="0"/>
          </a:p>
        </p:txBody>
      </p:sp>
      <p:pic>
        <p:nvPicPr>
          <p:cNvPr id="3" name="图片 2"/>
          <p:cNvPicPr/>
          <p:nvPr/>
        </p:nvPicPr>
        <p:blipFill>
          <a:blip r:embed="rId2"/>
          <a:stretch>
            <a:fillRect/>
          </a:stretch>
        </p:blipFill>
        <p:spPr>
          <a:xfrm>
            <a:off x="696247" y="2743286"/>
            <a:ext cx="4506613" cy="3291754"/>
          </a:xfrm>
          <a:prstGeom prst="rect">
            <a:avLst/>
          </a:prstGeom>
          <a:noFill/>
          <a:ln>
            <a:noFill/>
          </a:ln>
        </p:spPr>
      </p:pic>
      <p:pic>
        <p:nvPicPr>
          <p:cNvPr id="4" name="图片 3"/>
          <p:cNvPicPr/>
          <p:nvPr/>
        </p:nvPicPr>
        <p:blipFill>
          <a:blip r:embed="rId3"/>
          <a:stretch>
            <a:fillRect/>
          </a:stretch>
        </p:blipFill>
        <p:spPr>
          <a:xfrm>
            <a:off x="5546032" y="2743286"/>
            <a:ext cx="4685242" cy="3291754"/>
          </a:xfrm>
          <a:prstGeom prst="rect">
            <a:avLst/>
          </a:prstGeom>
          <a:noFill/>
          <a:ln>
            <a:noFill/>
          </a:ln>
        </p:spPr>
      </p:pic>
    </p:spTree>
    <p:extLst>
      <p:ext uri="{BB962C8B-B14F-4D97-AF65-F5344CB8AC3E}">
        <p14:creationId xmlns:p14="http://schemas.microsoft.com/office/powerpoint/2010/main" val="1257661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：将“曲线”值设为</a:t>
            </a:r>
            <a:r>
              <a:rPr lang="en-US" altLang="zh-CN" dirty="0"/>
              <a:t>1</a:t>
            </a:r>
            <a:r>
              <a:rPr lang="zh-CN" altLang="en-US" dirty="0"/>
              <a:t>，可以让椎体的中间部分膨胀起来，如下左图所示。</a:t>
            </a:r>
          </a:p>
          <a:p>
            <a:r>
              <a:rPr lang="zh-CN" altLang="en-US" dirty="0"/>
              <a:t>步骤</a:t>
            </a:r>
            <a:r>
              <a:rPr lang="en-US" altLang="zh-CN" dirty="0"/>
              <a:t>04</a:t>
            </a:r>
            <a:r>
              <a:rPr lang="zh-CN" altLang="en-US" dirty="0"/>
              <a:t>：还可以通过改变“下限”属性让扩张的部分上下移动，设置“下限”为</a:t>
            </a:r>
            <a:r>
              <a:rPr lang="en-US" altLang="zh-CN" dirty="0"/>
              <a:t>-0.1</a:t>
            </a:r>
            <a:r>
              <a:rPr lang="zh-CN" altLang="en-US" dirty="0"/>
              <a:t>，变形效果如下右图所示。</a:t>
            </a:r>
          </a:p>
          <a:p>
            <a:endParaRPr lang="zh-CN" altLang="en-US" dirty="0"/>
          </a:p>
        </p:txBody>
      </p:sp>
      <p:pic>
        <p:nvPicPr>
          <p:cNvPr id="3" name="图片 2"/>
          <p:cNvPicPr/>
          <p:nvPr/>
        </p:nvPicPr>
        <p:blipFill>
          <a:blip r:embed="rId2"/>
          <a:stretch>
            <a:fillRect/>
          </a:stretch>
        </p:blipFill>
        <p:spPr>
          <a:xfrm>
            <a:off x="667154" y="2268999"/>
            <a:ext cx="4686242" cy="3156191"/>
          </a:xfrm>
          <a:prstGeom prst="rect">
            <a:avLst/>
          </a:prstGeom>
          <a:noFill/>
          <a:ln>
            <a:noFill/>
          </a:ln>
        </p:spPr>
      </p:pic>
      <p:pic>
        <p:nvPicPr>
          <p:cNvPr id="4" name="图片 3"/>
          <p:cNvPicPr/>
          <p:nvPr/>
        </p:nvPicPr>
        <p:blipFill>
          <a:blip r:embed="rId3"/>
          <a:stretch>
            <a:fillRect/>
          </a:stretch>
        </p:blipFill>
        <p:spPr>
          <a:xfrm>
            <a:off x="5536882" y="2268999"/>
            <a:ext cx="4262394" cy="3156191"/>
          </a:xfrm>
          <a:prstGeom prst="rect">
            <a:avLst/>
          </a:prstGeom>
          <a:noFill/>
          <a:ln>
            <a:noFill/>
          </a:ln>
        </p:spPr>
      </p:pic>
    </p:spTree>
    <p:extLst>
      <p:ext uri="{BB962C8B-B14F-4D97-AF65-F5344CB8AC3E}">
        <p14:creationId xmlns:p14="http://schemas.microsoft.com/office/powerpoint/2010/main" val="1678214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：只改变“开始扩张</a:t>
            </a:r>
            <a:r>
              <a:rPr lang="en-US" altLang="zh-CN" dirty="0"/>
              <a:t>Z”</a:t>
            </a:r>
            <a:r>
              <a:rPr lang="zh-CN" altLang="en-US" dirty="0"/>
              <a:t>属性值，可以做出类似牙膏包装底部的效果，如下左图所示。</a:t>
            </a:r>
          </a:p>
          <a:p>
            <a:r>
              <a:rPr lang="zh-CN" altLang="en-US" dirty="0"/>
              <a:t>步骤</a:t>
            </a:r>
            <a:r>
              <a:rPr lang="en-US" altLang="zh-CN" dirty="0"/>
              <a:t>06</a:t>
            </a:r>
            <a:r>
              <a:rPr lang="zh-CN" altLang="en-US" dirty="0"/>
              <a:t>：在大纲视图中选中</a:t>
            </a:r>
            <a:r>
              <a:rPr lang="en-US" altLang="zh-CN" dirty="0"/>
              <a:t>flare1Handle</a:t>
            </a:r>
            <a:r>
              <a:rPr lang="zh-CN" altLang="en-US" dirty="0"/>
              <a:t>扩张变形器控制柄，通过移动或旋转控制柄得到其他的扩张效果，如下右图所示。</a:t>
            </a:r>
          </a:p>
          <a:p>
            <a:endParaRPr lang="zh-CN" altLang="en-US" dirty="0"/>
          </a:p>
        </p:txBody>
      </p:sp>
      <p:pic>
        <p:nvPicPr>
          <p:cNvPr id="3" name="图片 2"/>
          <p:cNvPicPr/>
          <p:nvPr/>
        </p:nvPicPr>
        <p:blipFill>
          <a:blip r:embed="rId2"/>
          <a:stretch>
            <a:fillRect/>
          </a:stretch>
        </p:blipFill>
        <p:spPr>
          <a:xfrm>
            <a:off x="883168" y="2229485"/>
            <a:ext cx="4084295" cy="3240290"/>
          </a:xfrm>
          <a:prstGeom prst="rect">
            <a:avLst/>
          </a:prstGeom>
          <a:noFill/>
          <a:ln>
            <a:noFill/>
          </a:ln>
        </p:spPr>
      </p:pic>
      <p:pic>
        <p:nvPicPr>
          <p:cNvPr id="4" name="图片 3"/>
          <p:cNvPicPr/>
          <p:nvPr/>
        </p:nvPicPr>
        <p:blipFill>
          <a:blip r:embed="rId3"/>
          <a:stretch>
            <a:fillRect/>
          </a:stretch>
        </p:blipFill>
        <p:spPr>
          <a:xfrm>
            <a:off x="5128175" y="2229485"/>
            <a:ext cx="4447751" cy="3240290"/>
          </a:xfrm>
          <a:prstGeom prst="rect">
            <a:avLst/>
          </a:prstGeom>
          <a:noFill/>
          <a:ln>
            <a:noFill/>
          </a:ln>
        </p:spPr>
      </p:pic>
    </p:spTree>
    <p:extLst>
      <p:ext uri="{BB962C8B-B14F-4D97-AF65-F5344CB8AC3E}">
        <p14:creationId xmlns:p14="http://schemas.microsoft.com/office/powerpoint/2010/main" val="417812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正弦变形器用于沿正弦波操作模型对象。下面用正弦变形器制作一个鱼的游动效果，具体操作如下。</a:t>
            </a:r>
          </a:p>
          <a:p>
            <a:r>
              <a:rPr lang="zh-CN" altLang="en-US" dirty="0"/>
              <a:t>步骤</a:t>
            </a:r>
            <a:r>
              <a:rPr lang="en-US" altLang="zh-CN" dirty="0"/>
              <a:t>01</a:t>
            </a:r>
            <a:r>
              <a:rPr lang="zh-CN" altLang="en-US" dirty="0"/>
              <a:t>：执行“窗口</a:t>
            </a:r>
            <a:r>
              <a:rPr lang="en-US" altLang="zh-CN" dirty="0"/>
              <a:t>&gt;</a:t>
            </a:r>
            <a:r>
              <a:rPr lang="zh-CN" altLang="en-US" dirty="0"/>
              <a:t>常规编辑器</a:t>
            </a:r>
            <a:r>
              <a:rPr lang="en-US" altLang="zh-CN" dirty="0"/>
              <a:t>&gt;</a:t>
            </a:r>
            <a:r>
              <a:rPr lang="zh-CN" altLang="en-US" dirty="0"/>
              <a:t>内容浏览器”命令，如下左图所示。这里是</a:t>
            </a:r>
            <a:r>
              <a:rPr lang="en-US" altLang="zh-CN" dirty="0"/>
              <a:t>Maya 2022</a:t>
            </a:r>
            <a:r>
              <a:rPr lang="zh-CN" altLang="en-US" dirty="0"/>
              <a:t>默认项目文件中自带的一些案例文件。</a:t>
            </a:r>
          </a:p>
          <a:p>
            <a:r>
              <a:rPr lang="zh-CN" altLang="en-US" dirty="0"/>
              <a:t>步骤</a:t>
            </a:r>
            <a:r>
              <a:rPr lang="en-US" altLang="zh-CN" dirty="0"/>
              <a:t>02</a:t>
            </a:r>
            <a:r>
              <a:rPr lang="zh-CN" altLang="en-US" dirty="0"/>
              <a:t>：在弹出的“内容浏览器”窗口的“示例”选项卡下展开</a:t>
            </a:r>
            <a:r>
              <a:rPr lang="en-US" altLang="zh-CN" dirty="0"/>
              <a:t>Modeling&gt;Sculoting Base&gt;Animals</a:t>
            </a:r>
            <a:r>
              <a:rPr lang="zh-CN" altLang="en-US" dirty="0"/>
              <a:t>并选中</a:t>
            </a:r>
            <a:r>
              <a:rPr lang="en-US" altLang="zh-CN" dirty="0"/>
              <a:t>Shark.ma</a:t>
            </a:r>
            <a:r>
              <a:rPr lang="zh-CN" altLang="en-US" dirty="0"/>
              <a:t>鲨鱼模型文件，如下右图所示。</a:t>
            </a:r>
          </a:p>
          <a:p>
            <a:endParaRPr lang="zh-CN" altLang="en-US" dirty="0"/>
          </a:p>
        </p:txBody>
      </p:sp>
      <p:sp>
        <p:nvSpPr>
          <p:cNvPr id="3" name="文本占位符 2"/>
          <p:cNvSpPr>
            <a:spLocks noGrp="1"/>
          </p:cNvSpPr>
          <p:nvPr>
            <p:ph type="body" sz="quarter" idx="12"/>
          </p:nvPr>
        </p:nvSpPr>
        <p:spPr/>
        <p:txBody>
          <a:bodyPr/>
          <a:lstStyle/>
          <a:p>
            <a:r>
              <a:rPr lang="en-US" altLang="zh-CN" dirty="0"/>
              <a:t>9.6.3 </a:t>
            </a:r>
            <a:r>
              <a:rPr lang="zh-CN" altLang="en-US" dirty="0"/>
              <a:t>正弦变形</a:t>
            </a:r>
          </a:p>
        </p:txBody>
      </p:sp>
    </p:spTree>
    <p:extLst>
      <p:ext uri="{BB962C8B-B14F-4D97-AF65-F5344CB8AC3E}">
        <p14:creationId xmlns:p14="http://schemas.microsoft.com/office/powerpoint/2010/main" val="3818243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endParaRPr lang="zh-CN" altLang="en-US"/>
          </a:p>
        </p:txBody>
      </p:sp>
      <p:pic>
        <p:nvPicPr>
          <p:cNvPr id="3" name="图片 2"/>
          <p:cNvPicPr/>
          <p:nvPr/>
        </p:nvPicPr>
        <p:blipFill>
          <a:blip r:embed="rId2"/>
          <a:stretch>
            <a:fillRect/>
          </a:stretch>
        </p:blipFill>
        <p:spPr>
          <a:xfrm>
            <a:off x="1147162" y="1221943"/>
            <a:ext cx="5412416" cy="3749069"/>
          </a:xfrm>
          <a:prstGeom prst="rect">
            <a:avLst/>
          </a:prstGeom>
          <a:noFill/>
          <a:ln>
            <a:noFill/>
          </a:ln>
        </p:spPr>
      </p:pic>
      <p:pic>
        <p:nvPicPr>
          <p:cNvPr id="4" name="图片 3"/>
          <p:cNvPicPr/>
          <p:nvPr/>
        </p:nvPicPr>
        <p:blipFill>
          <a:blip r:embed="rId3"/>
          <a:srcRect r="6220"/>
          <a:stretch>
            <a:fillRect/>
          </a:stretch>
        </p:blipFill>
        <p:spPr>
          <a:xfrm>
            <a:off x="6748728" y="1221942"/>
            <a:ext cx="4296350" cy="3749069"/>
          </a:xfrm>
          <a:prstGeom prst="rect">
            <a:avLst/>
          </a:prstGeom>
          <a:noFill/>
          <a:ln>
            <a:noFill/>
          </a:ln>
        </p:spPr>
      </p:pic>
    </p:spTree>
    <p:extLst>
      <p:ext uri="{BB962C8B-B14F-4D97-AF65-F5344CB8AC3E}">
        <p14:creationId xmlns:p14="http://schemas.microsoft.com/office/powerpoint/2010/main" val="2244548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：场景中就会加载一个鲨鱼模型，如下左图所示。选中鲨鱼模型并执行“正弦”变形命令。</a:t>
            </a:r>
          </a:p>
          <a:p>
            <a:r>
              <a:rPr lang="zh-CN" altLang="en-US" dirty="0"/>
              <a:t>步骤</a:t>
            </a:r>
            <a:r>
              <a:rPr lang="en-US" altLang="zh-CN" dirty="0"/>
              <a:t>04</a:t>
            </a:r>
            <a:r>
              <a:rPr lang="zh-CN" altLang="en-US" dirty="0"/>
              <a:t>：大纲视图中选中</a:t>
            </a:r>
            <a:r>
              <a:rPr lang="en-US" altLang="zh-CN" dirty="0"/>
              <a:t>sine1Handle</a:t>
            </a:r>
            <a:r>
              <a:rPr lang="zh-CN" altLang="en-US" dirty="0"/>
              <a:t>正弦变形器控制柄，并改变它的位置及方向，以及正弦节点重点中的属性，如下右图所示。</a:t>
            </a:r>
          </a:p>
          <a:p>
            <a:endParaRPr lang="zh-CN" altLang="en-US" dirty="0"/>
          </a:p>
        </p:txBody>
      </p:sp>
      <p:pic>
        <p:nvPicPr>
          <p:cNvPr id="3" name="图片 2"/>
          <p:cNvPicPr/>
          <p:nvPr/>
        </p:nvPicPr>
        <p:blipFill>
          <a:blip r:embed="rId2"/>
          <a:stretch>
            <a:fillRect/>
          </a:stretch>
        </p:blipFill>
        <p:spPr>
          <a:xfrm>
            <a:off x="1054388" y="2554259"/>
            <a:ext cx="3580710" cy="2204778"/>
          </a:xfrm>
          <a:prstGeom prst="rect">
            <a:avLst/>
          </a:prstGeom>
          <a:noFill/>
          <a:ln>
            <a:noFill/>
          </a:ln>
        </p:spPr>
      </p:pic>
      <p:pic>
        <p:nvPicPr>
          <p:cNvPr id="4" name="图片 3"/>
          <p:cNvPicPr/>
          <p:nvPr/>
        </p:nvPicPr>
        <p:blipFill>
          <a:blip r:embed="rId3"/>
          <a:stretch>
            <a:fillRect/>
          </a:stretch>
        </p:blipFill>
        <p:spPr>
          <a:xfrm>
            <a:off x="4799214" y="2575041"/>
            <a:ext cx="5375990" cy="2183996"/>
          </a:xfrm>
          <a:prstGeom prst="rect">
            <a:avLst/>
          </a:prstGeom>
          <a:noFill/>
          <a:ln>
            <a:noFill/>
          </a:ln>
        </p:spPr>
      </p:pic>
    </p:spTree>
    <p:extLst>
      <p:ext uri="{BB962C8B-B14F-4D97-AF65-F5344CB8AC3E}">
        <p14:creationId xmlns:p14="http://schemas.microsoft.com/office/powerpoint/2010/main" val="4058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：通过逐步改变“偏移”属性值就可以得到一个鲨鱼游动的动画，如下左和下右图所示。</a:t>
            </a:r>
          </a:p>
        </p:txBody>
      </p:sp>
      <p:pic>
        <p:nvPicPr>
          <p:cNvPr id="3" name="图片 2"/>
          <p:cNvPicPr/>
          <p:nvPr/>
        </p:nvPicPr>
        <p:blipFill>
          <a:blip r:embed="rId2"/>
          <a:stretch>
            <a:fillRect/>
          </a:stretch>
        </p:blipFill>
        <p:spPr>
          <a:xfrm>
            <a:off x="961335" y="2035174"/>
            <a:ext cx="4296955" cy="2192771"/>
          </a:xfrm>
          <a:prstGeom prst="rect">
            <a:avLst/>
          </a:prstGeom>
          <a:noFill/>
          <a:ln>
            <a:noFill/>
          </a:ln>
        </p:spPr>
      </p:pic>
      <p:pic>
        <p:nvPicPr>
          <p:cNvPr id="4" name="图片 3"/>
          <p:cNvPicPr/>
          <p:nvPr/>
        </p:nvPicPr>
        <p:blipFill>
          <a:blip r:embed="rId3"/>
          <a:stretch>
            <a:fillRect/>
          </a:stretch>
        </p:blipFill>
        <p:spPr>
          <a:xfrm>
            <a:off x="5534258" y="2040254"/>
            <a:ext cx="4500852" cy="2187691"/>
          </a:xfrm>
          <a:prstGeom prst="rect">
            <a:avLst/>
          </a:prstGeom>
          <a:noFill/>
          <a:ln>
            <a:noFill/>
          </a:ln>
        </p:spPr>
      </p:pic>
    </p:spTree>
    <p:extLst>
      <p:ext uri="{BB962C8B-B14F-4D97-AF65-F5344CB8AC3E}">
        <p14:creationId xmlns:p14="http://schemas.microsoft.com/office/powerpoint/2010/main" val="24790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挤压变形器用于挤压和拉伸模型对象。</a:t>
            </a:r>
          </a:p>
          <a:p>
            <a:r>
              <a:rPr lang="zh-CN" altLang="en-US" dirty="0"/>
              <a:t>在场景上创建一个球体，给球体添加“挤压”变形命令，通过改变</a:t>
            </a:r>
            <a:r>
              <a:rPr lang="en-US" altLang="zh-CN" dirty="0"/>
              <a:t>squash1</a:t>
            </a:r>
            <a:r>
              <a:rPr lang="zh-CN" altLang="en-US" dirty="0"/>
              <a:t>挤压变形器属性节点中的“因子”属性可以实现球的挤压和拉伸效果。下左图为挤压效果，下右图为拉伸效果。</a:t>
            </a:r>
          </a:p>
          <a:p>
            <a:endParaRPr lang="zh-CN" altLang="en-US" dirty="0"/>
          </a:p>
        </p:txBody>
      </p:sp>
      <p:sp>
        <p:nvSpPr>
          <p:cNvPr id="3" name="文本占位符 2"/>
          <p:cNvSpPr>
            <a:spLocks noGrp="1"/>
          </p:cNvSpPr>
          <p:nvPr>
            <p:ph type="body" sz="quarter" idx="12"/>
          </p:nvPr>
        </p:nvSpPr>
        <p:spPr/>
        <p:txBody>
          <a:bodyPr/>
          <a:lstStyle/>
          <a:p>
            <a:r>
              <a:rPr lang="en-US" altLang="zh-CN" dirty="0"/>
              <a:t>9.6.4 </a:t>
            </a:r>
            <a:r>
              <a:rPr lang="zh-CN" altLang="en-US" dirty="0"/>
              <a:t>挤压变形</a:t>
            </a:r>
          </a:p>
        </p:txBody>
      </p:sp>
      <p:pic>
        <p:nvPicPr>
          <p:cNvPr id="4" name="图片 3"/>
          <p:cNvPicPr/>
          <p:nvPr/>
        </p:nvPicPr>
        <p:blipFill>
          <a:blip r:embed="rId2"/>
          <a:stretch>
            <a:fillRect/>
          </a:stretch>
        </p:blipFill>
        <p:spPr>
          <a:xfrm>
            <a:off x="1478395" y="3428999"/>
            <a:ext cx="3608994" cy="3117847"/>
          </a:xfrm>
          <a:prstGeom prst="rect">
            <a:avLst/>
          </a:prstGeom>
          <a:noFill/>
          <a:ln>
            <a:noFill/>
          </a:ln>
        </p:spPr>
      </p:pic>
      <p:pic>
        <p:nvPicPr>
          <p:cNvPr id="5" name="图片 4"/>
          <p:cNvPicPr/>
          <p:nvPr/>
        </p:nvPicPr>
        <p:blipFill>
          <a:blip r:embed="rId3"/>
          <a:stretch>
            <a:fillRect/>
          </a:stretch>
        </p:blipFill>
        <p:spPr>
          <a:xfrm>
            <a:off x="5607395" y="3428998"/>
            <a:ext cx="3399843" cy="3117847"/>
          </a:xfrm>
          <a:prstGeom prst="rect">
            <a:avLst/>
          </a:prstGeom>
          <a:noFill/>
          <a:ln>
            <a:noFill/>
          </a:ln>
        </p:spPr>
      </p:pic>
    </p:spTree>
    <p:extLst>
      <p:ext uri="{BB962C8B-B14F-4D97-AF65-F5344CB8AC3E}">
        <p14:creationId xmlns:p14="http://schemas.microsoft.com/office/powerpoint/2010/main" val="24363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64E59DE6-FC50-436B-B429-0D7D8F79AB92}"/>
              </a:ext>
            </a:extLst>
          </p:cNvPr>
          <p:cNvSpPr>
            <a:spLocks noGrp="1"/>
          </p:cNvSpPr>
          <p:nvPr>
            <p:ph type="body" sz="quarter" idx="10"/>
          </p:nvPr>
        </p:nvSpPr>
        <p:spPr/>
        <p:txBody>
          <a:bodyPr/>
          <a:lstStyle/>
          <a:p>
            <a:r>
              <a:rPr lang="en-US" altLang="zh-CN" dirty="0"/>
              <a:t>9.1 </a:t>
            </a:r>
            <a:r>
              <a:rPr lang="zh-CN" altLang="en-US" dirty="0"/>
              <a:t>变形器基础知识</a:t>
            </a:r>
            <a:endParaRPr lang="zh-CN" altLang="en-US" dirty="0"/>
          </a:p>
        </p:txBody>
      </p:sp>
      <p:sp>
        <p:nvSpPr>
          <p:cNvPr id="3" name="文本占位符 2">
            <a:extLst>
              <a:ext uri="{FF2B5EF4-FFF2-40B4-BE49-F238E27FC236}">
                <a16:creationId xmlns:a16="http://schemas.microsoft.com/office/drawing/2014/main" xmlns="" id="{193ABDF1-28A5-4B27-9379-1B76FD37E6F1}"/>
              </a:ext>
            </a:extLst>
          </p:cNvPr>
          <p:cNvSpPr>
            <a:spLocks noGrp="1"/>
          </p:cNvSpPr>
          <p:nvPr>
            <p:ph type="body" sz="quarter" idx="11"/>
          </p:nvPr>
        </p:nvSpPr>
        <p:spPr/>
        <p:txBody>
          <a:bodyPr/>
          <a:lstStyle/>
          <a:p>
            <a:r>
              <a:rPr lang="zh-CN" altLang="en-US" dirty="0"/>
              <a:t>变形器是指通过一些命令使模型对象的外观发生变化，但不改变模型顶点和面的数量。变形器具有各自的属性，用户可以通过给变形器或变形器的属性，创建关键帧动画的形式来制作动画。例如很多游戏的捏脸系统就是通过</a:t>
            </a:r>
            <a:r>
              <a:rPr lang="en-US" altLang="zh-CN" dirty="0"/>
              <a:t>Maya</a:t>
            </a:r>
            <a:r>
              <a:rPr lang="zh-CN" altLang="en-US" dirty="0"/>
              <a:t>的融合变形器制作的，再比如可以对已经创建过蒙皮绑定的模型添加簇变形器，可以使模型实现更多的动画效果。</a:t>
            </a:r>
            <a:endParaRPr lang="zh-CN" altLang="en-US" dirty="0"/>
          </a:p>
        </p:txBody>
      </p:sp>
      <p:pic>
        <p:nvPicPr>
          <p:cNvPr id="5" name="图片 4"/>
          <p:cNvPicPr/>
          <p:nvPr/>
        </p:nvPicPr>
        <p:blipFill>
          <a:blip r:embed="rId2"/>
          <a:stretch>
            <a:fillRect/>
          </a:stretch>
        </p:blipFill>
        <p:spPr>
          <a:xfrm>
            <a:off x="1431376" y="3062719"/>
            <a:ext cx="3671630" cy="3537585"/>
          </a:xfrm>
          <a:prstGeom prst="rect">
            <a:avLst/>
          </a:prstGeom>
          <a:noFill/>
          <a:ln>
            <a:noFill/>
          </a:ln>
        </p:spPr>
      </p:pic>
      <p:pic>
        <p:nvPicPr>
          <p:cNvPr id="6" name="图片 5"/>
          <p:cNvPicPr/>
          <p:nvPr/>
        </p:nvPicPr>
        <p:blipFill>
          <a:blip r:embed="rId3"/>
          <a:stretch>
            <a:fillRect/>
          </a:stretch>
        </p:blipFill>
        <p:spPr>
          <a:xfrm>
            <a:off x="5435859" y="3062719"/>
            <a:ext cx="2959316" cy="3537585"/>
          </a:xfrm>
          <a:prstGeom prst="rect">
            <a:avLst/>
          </a:prstGeom>
          <a:noFill/>
          <a:ln>
            <a:noFill/>
          </a:ln>
        </p:spPr>
      </p:pic>
    </p:spTree>
    <p:extLst>
      <p:ext uri="{BB962C8B-B14F-4D97-AF65-F5344CB8AC3E}">
        <p14:creationId xmlns:p14="http://schemas.microsoft.com/office/powerpoint/2010/main" val="844198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扭曲变形器可以让模型对象围绕轴进行扭曲效果。下面通过对立方体的扭曲介绍扭曲变形的具体操作。</a:t>
            </a:r>
          </a:p>
        </p:txBody>
      </p:sp>
      <p:sp>
        <p:nvSpPr>
          <p:cNvPr id="3" name="文本占位符 2"/>
          <p:cNvSpPr>
            <a:spLocks noGrp="1"/>
          </p:cNvSpPr>
          <p:nvPr>
            <p:ph type="body" sz="quarter" idx="12"/>
          </p:nvPr>
        </p:nvSpPr>
        <p:spPr/>
        <p:txBody>
          <a:bodyPr/>
          <a:lstStyle/>
          <a:p>
            <a:r>
              <a:rPr lang="en-US" altLang="zh-CN" dirty="0"/>
              <a:t>9.6.5 </a:t>
            </a:r>
            <a:r>
              <a:rPr lang="zh-CN" altLang="en-US" dirty="0"/>
              <a:t>扭曲变形</a:t>
            </a:r>
          </a:p>
        </p:txBody>
      </p:sp>
    </p:spTree>
    <p:extLst>
      <p:ext uri="{BB962C8B-B14F-4D97-AF65-F5344CB8AC3E}">
        <p14:creationId xmlns:p14="http://schemas.microsoft.com/office/powerpoint/2010/main" val="77780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：在场景上创建一个立方体，并将</a:t>
            </a:r>
            <a:r>
              <a:rPr lang="en-US" altLang="zh-CN" dirty="0"/>
              <a:t>polyCube1</a:t>
            </a:r>
            <a:r>
              <a:rPr lang="zh-CN" altLang="en-US" dirty="0"/>
              <a:t>立方体属性节点中的“高度”值设为</a:t>
            </a:r>
            <a:r>
              <a:rPr lang="en-US" altLang="zh-CN" dirty="0"/>
              <a:t>10</a:t>
            </a:r>
            <a:r>
              <a:rPr lang="zh-CN" altLang="en-US" dirty="0"/>
              <a:t>，“高度新分数”值设为</a:t>
            </a:r>
            <a:r>
              <a:rPr lang="en-US" altLang="zh-CN" dirty="0"/>
              <a:t>30</a:t>
            </a:r>
            <a:r>
              <a:rPr lang="zh-CN" altLang="en-US" dirty="0"/>
              <a:t>，如下左图所示。</a:t>
            </a:r>
          </a:p>
          <a:p>
            <a:r>
              <a:rPr lang="zh-CN" altLang="en-US" dirty="0"/>
              <a:t>步骤</a:t>
            </a:r>
            <a:r>
              <a:rPr lang="en-US" altLang="zh-CN" dirty="0"/>
              <a:t>02</a:t>
            </a:r>
            <a:r>
              <a:rPr lang="zh-CN" altLang="en-US" dirty="0"/>
              <a:t>：选中立方体执行“扭曲”变形命令，将“开始角度”值设为</a:t>
            </a:r>
            <a:r>
              <a:rPr lang="en-US" altLang="zh-CN" dirty="0"/>
              <a:t>300</a:t>
            </a:r>
            <a:r>
              <a:rPr lang="zh-CN" altLang="en-US" dirty="0"/>
              <a:t>，“结束角度”值设为</a:t>
            </a:r>
            <a:r>
              <a:rPr lang="en-US" altLang="zh-CN" dirty="0"/>
              <a:t>-300</a:t>
            </a:r>
            <a:r>
              <a:rPr lang="zh-CN" altLang="en-US" dirty="0"/>
              <a:t>，就可以将立方体进行扭曲，如下右图所示。</a:t>
            </a:r>
          </a:p>
          <a:p>
            <a:endParaRPr lang="zh-CN" altLang="en-US" dirty="0"/>
          </a:p>
        </p:txBody>
      </p:sp>
      <p:pic>
        <p:nvPicPr>
          <p:cNvPr id="3" name="图片 2"/>
          <p:cNvPicPr/>
          <p:nvPr/>
        </p:nvPicPr>
        <p:blipFill>
          <a:blip r:embed="rId2"/>
          <a:stretch>
            <a:fillRect/>
          </a:stretch>
        </p:blipFill>
        <p:spPr>
          <a:xfrm>
            <a:off x="1003659" y="2632620"/>
            <a:ext cx="4374300" cy="3831071"/>
          </a:xfrm>
          <a:prstGeom prst="rect">
            <a:avLst/>
          </a:prstGeom>
          <a:noFill/>
          <a:ln>
            <a:noFill/>
          </a:ln>
        </p:spPr>
      </p:pic>
      <p:pic>
        <p:nvPicPr>
          <p:cNvPr id="4" name="图片 3"/>
          <p:cNvPicPr/>
          <p:nvPr/>
        </p:nvPicPr>
        <p:blipFill>
          <a:blip r:embed="rId3"/>
          <a:stretch>
            <a:fillRect/>
          </a:stretch>
        </p:blipFill>
        <p:spPr>
          <a:xfrm>
            <a:off x="5662798" y="2632620"/>
            <a:ext cx="4291889" cy="3831071"/>
          </a:xfrm>
          <a:prstGeom prst="rect">
            <a:avLst/>
          </a:prstGeom>
          <a:noFill/>
          <a:ln>
            <a:noFill/>
          </a:ln>
        </p:spPr>
      </p:pic>
    </p:spTree>
    <p:extLst>
      <p:ext uri="{BB962C8B-B14F-4D97-AF65-F5344CB8AC3E}">
        <p14:creationId xmlns:p14="http://schemas.microsoft.com/office/powerpoint/2010/main" val="2854169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波浪变形器类似于圆形的正弦变形效果，可以让模型产生涟漪效果。下面通过设置平面的波浪变形介绍波浪变形的具体操作。</a:t>
            </a:r>
          </a:p>
        </p:txBody>
      </p:sp>
      <p:sp>
        <p:nvSpPr>
          <p:cNvPr id="3" name="文本占位符 2"/>
          <p:cNvSpPr>
            <a:spLocks noGrp="1"/>
          </p:cNvSpPr>
          <p:nvPr>
            <p:ph type="body" sz="quarter" idx="12"/>
          </p:nvPr>
        </p:nvSpPr>
        <p:spPr/>
        <p:txBody>
          <a:bodyPr/>
          <a:lstStyle/>
          <a:p>
            <a:r>
              <a:rPr lang="en-US" altLang="zh-CN" dirty="0"/>
              <a:t>9.6.6 </a:t>
            </a:r>
            <a:r>
              <a:rPr lang="zh-CN" altLang="en-US" dirty="0"/>
              <a:t>波浪变形</a:t>
            </a:r>
          </a:p>
        </p:txBody>
      </p:sp>
    </p:spTree>
    <p:extLst>
      <p:ext uri="{BB962C8B-B14F-4D97-AF65-F5344CB8AC3E}">
        <p14:creationId xmlns:p14="http://schemas.microsoft.com/office/powerpoint/2010/main" val="3192159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：在场景上创建一个平面，并将</a:t>
            </a:r>
            <a:r>
              <a:rPr lang="en-US" altLang="zh-CN" dirty="0"/>
              <a:t>polyPlane1</a:t>
            </a:r>
            <a:r>
              <a:rPr lang="zh-CN" altLang="en-US" dirty="0"/>
              <a:t>平面属性节点中的“细分宽度”和“高度细分数”都设置成</a:t>
            </a:r>
            <a:r>
              <a:rPr lang="en-US" altLang="zh-CN" dirty="0"/>
              <a:t>30</a:t>
            </a:r>
            <a:r>
              <a:rPr lang="zh-CN" altLang="en-US" dirty="0"/>
              <a:t>，面数越多变形效果越好，如下左图所示。</a:t>
            </a:r>
          </a:p>
          <a:p>
            <a:r>
              <a:rPr lang="zh-CN" altLang="en-US" dirty="0"/>
              <a:t>步骤</a:t>
            </a:r>
            <a:r>
              <a:rPr lang="en-US" altLang="zh-CN" dirty="0"/>
              <a:t>02</a:t>
            </a:r>
            <a:r>
              <a:rPr lang="zh-CN" altLang="en-US" dirty="0"/>
              <a:t>：选中平面执行“波浪”变形命令，将“振幅”属性值设为</a:t>
            </a:r>
            <a:r>
              <a:rPr lang="en-US" altLang="zh-CN" dirty="0"/>
              <a:t>0.1</a:t>
            </a:r>
            <a:r>
              <a:rPr lang="zh-CN" altLang="en-US" dirty="0"/>
              <a:t>，“波长”属性值设为</a:t>
            </a:r>
            <a:r>
              <a:rPr lang="en-US" altLang="zh-CN" dirty="0"/>
              <a:t>0.5</a:t>
            </a:r>
            <a:r>
              <a:rPr lang="zh-CN" altLang="en-US" dirty="0"/>
              <a:t>，给“偏移”属性创建关键帧动画，就可以形成涟漪效果，如下右图所示。</a:t>
            </a:r>
          </a:p>
          <a:p>
            <a:endParaRPr lang="zh-CN" altLang="en-US" dirty="0"/>
          </a:p>
        </p:txBody>
      </p:sp>
      <p:pic>
        <p:nvPicPr>
          <p:cNvPr id="3" name="图片 2"/>
          <p:cNvPicPr/>
          <p:nvPr/>
        </p:nvPicPr>
        <p:blipFill>
          <a:blip r:embed="rId2"/>
          <a:srcRect l="2310" r="10551"/>
          <a:stretch>
            <a:fillRect/>
          </a:stretch>
        </p:blipFill>
        <p:spPr>
          <a:xfrm>
            <a:off x="679825" y="2643418"/>
            <a:ext cx="4586529" cy="3508000"/>
          </a:xfrm>
          <a:prstGeom prst="rect">
            <a:avLst/>
          </a:prstGeom>
          <a:noFill/>
          <a:ln>
            <a:noFill/>
          </a:ln>
        </p:spPr>
      </p:pic>
      <p:pic>
        <p:nvPicPr>
          <p:cNvPr id="4" name="图片 3"/>
          <p:cNvPicPr/>
          <p:nvPr/>
        </p:nvPicPr>
        <p:blipFill>
          <a:blip r:embed="rId3"/>
          <a:srcRect l="9147" r="7975"/>
          <a:stretch>
            <a:fillRect/>
          </a:stretch>
        </p:blipFill>
        <p:spPr>
          <a:xfrm>
            <a:off x="5549582" y="2643418"/>
            <a:ext cx="4489571" cy="3508000"/>
          </a:xfrm>
          <a:prstGeom prst="rect">
            <a:avLst/>
          </a:prstGeom>
          <a:noFill/>
          <a:ln>
            <a:noFill/>
          </a:ln>
        </p:spPr>
      </p:pic>
    </p:spTree>
    <p:extLst>
      <p:ext uri="{BB962C8B-B14F-4D97-AF65-F5344CB8AC3E}">
        <p14:creationId xmlns:p14="http://schemas.microsoft.com/office/powerpoint/2010/main" val="2141135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184500" y="2349469"/>
            <a:ext cx="6046265" cy="637192"/>
          </a:xfrm>
        </p:spPr>
        <p:txBody>
          <a:bodyPr/>
          <a:lstStyle/>
          <a:p>
            <a:r>
              <a:rPr lang="zh-CN" altLang="en-US" dirty="0"/>
              <a:t>知识延伸</a:t>
            </a:r>
            <a:endParaRPr lang="zh-CN" altLang="en-US" dirty="0"/>
          </a:p>
        </p:txBody>
      </p:sp>
      <p:sp>
        <p:nvSpPr>
          <p:cNvPr id="6" name="文本占位符 5"/>
          <p:cNvSpPr>
            <a:spLocks noGrp="1"/>
          </p:cNvSpPr>
          <p:nvPr>
            <p:ph type="body" sz="quarter" idx="14"/>
          </p:nvPr>
        </p:nvSpPr>
        <p:spPr/>
        <p:txBody>
          <a:bodyPr/>
          <a:lstStyle/>
          <a:p>
            <a:r>
              <a:rPr lang="en-US" altLang="zh-CN" dirty="0" smtClean="0"/>
              <a:t>07</a:t>
            </a:r>
            <a:endParaRPr lang="zh-CN" altLang="en-US" dirty="0"/>
          </a:p>
        </p:txBody>
      </p:sp>
      <p:sp>
        <p:nvSpPr>
          <p:cNvPr id="9" name="文本占位符 8"/>
          <p:cNvSpPr>
            <a:spLocks noGrp="1"/>
          </p:cNvSpPr>
          <p:nvPr>
            <p:ph type="body" sz="quarter" idx="11"/>
          </p:nvPr>
        </p:nvSpPr>
        <p:spPr/>
        <p:txBody>
          <a:bodyPr/>
          <a:lstStyle/>
          <a:p>
            <a:endParaRPr lang="zh-CN" altLang="en-US"/>
          </a:p>
        </p:txBody>
      </p:sp>
      <p:sp>
        <p:nvSpPr>
          <p:cNvPr id="10" name="文本占位符 9"/>
          <p:cNvSpPr>
            <a:spLocks noGrp="1"/>
          </p:cNvSpPr>
          <p:nvPr>
            <p:ph type="body" sz="quarter" idx="12"/>
          </p:nvPr>
        </p:nvSpPr>
        <p:spPr/>
        <p:txBody>
          <a:bodyPr/>
          <a:lstStyle/>
          <a:p>
            <a:endParaRPr lang="zh-CN" altLang="en-US"/>
          </a:p>
        </p:txBody>
      </p:sp>
      <p:sp>
        <p:nvSpPr>
          <p:cNvPr id="11" name="文本占位符 10"/>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961216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知识延伸：改变模型输入节点的顺序</a:t>
            </a:r>
            <a:endParaRPr lang="zh-CN" altLang="en-US" dirty="0"/>
          </a:p>
        </p:txBody>
      </p:sp>
      <p:sp>
        <p:nvSpPr>
          <p:cNvPr id="3" name="文本占位符 2"/>
          <p:cNvSpPr>
            <a:spLocks noGrp="1"/>
          </p:cNvSpPr>
          <p:nvPr>
            <p:ph type="body" sz="quarter" idx="11"/>
          </p:nvPr>
        </p:nvSpPr>
        <p:spPr/>
        <p:txBody>
          <a:bodyPr/>
          <a:lstStyle/>
          <a:p>
            <a:r>
              <a:rPr lang="zh-CN" altLang="en-US" dirty="0"/>
              <a:t>在</a:t>
            </a:r>
            <a:r>
              <a:rPr lang="en-US" altLang="zh-CN" dirty="0"/>
              <a:t>Maya</a:t>
            </a:r>
            <a:r>
              <a:rPr lang="zh-CN" altLang="en-US" dirty="0"/>
              <a:t>中用户可以对一个物体创建多个变形器效果，但是变形器相互之间会有影响。如用户先给一个球体创建了融合变形器，然后有给这个球体制作了骨骼绑定蒙皮，这时开启融合变形器效果后会发现绑定蒙皮不起作用了，如下左图所示。选中右边的球体可以看到它的输入属性中</a:t>
            </a:r>
            <a:r>
              <a:rPr lang="en-US" altLang="zh-CN" dirty="0"/>
              <a:t>blendShape1</a:t>
            </a:r>
            <a:r>
              <a:rPr lang="zh-CN" altLang="en-US" dirty="0"/>
              <a:t>融合变形节点位于</a:t>
            </a:r>
            <a:r>
              <a:rPr lang="en-US" altLang="zh-CN" dirty="0"/>
              <a:t>SkinCluster1</a:t>
            </a:r>
            <a:r>
              <a:rPr lang="zh-CN" altLang="en-US" dirty="0"/>
              <a:t>蒙皮节点之上，如下右图所示。</a:t>
            </a:r>
            <a:endParaRPr lang="zh-CN" altLang="en-US" dirty="0"/>
          </a:p>
        </p:txBody>
      </p:sp>
      <p:pic>
        <p:nvPicPr>
          <p:cNvPr id="4" name="图片 3"/>
          <p:cNvPicPr/>
          <p:nvPr/>
        </p:nvPicPr>
        <p:blipFill>
          <a:blip r:embed="rId2"/>
          <a:stretch>
            <a:fillRect/>
          </a:stretch>
        </p:blipFill>
        <p:spPr>
          <a:xfrm>
            <a:off x="553749" y="3109305"/>
            <a:ext cx="4650535" cy="2842607"/>
          </a:xfrm>
          <a:prstGeom prst="rect">
            <a:avLst/>
          </a:prstGeom>
          <a:noFill/>
          <a:ln>
            <a:noFill/>
          </a:ln>
        </p:spPr>
      </p:pic>
      <p:pic>
        <p:nvPicPr>
          <p:cNvPr id="5" name="图片 4"/>
          <p:cNvPicPr/>
          <p:nvPr/>
        </p:nvPicPr>
        <p:blipFill>
          <a:blip r:embed="rId3"/>
          <a:srcRect r="3387"/>
          <a:stretch>
            <a:fillRect/>
          </a:stretch>
        </p:blipFill>
        <p:spPr>
          <a:xfrm>
            <a:off x="5429798" y="3109305"/>
            <a:ext cx="5616672" cy="2842607"/>
          </a:xfrm>
          <a:prstGeom prst="rect">
            <a:avLst/>
          </a:prstGeom>
          <a:noFill/>
          <a:ln>
            <a:noFill/>
          </a:ln>
        </p:spPr>
      </p:pic>
    </p:spTree>
    <p:extLst>
      <p:ext uri="{BB962C8B-B14F-4D97-AF65-F5344CB8AC3E}">
        <p14:creationId xmlns:p14="http://schemas.microsoft.com/office/powerpoint/2010/main" val="2405796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用户需要改变两个输入节点的排列顺序，选中右边的球体，按住鼠标右键不放，在弹出的菜单中选择“输入</a:t>
            </a:r>
            <a:r>
              <a:rPr lang="en-US" altLang="zh-CN" dirty="0"/>
              <a:t>&gt;</a:t>
            </a:r>
            <a:r>
              <a:rPr lang="zh-CN" altLang="en-US" dirty="0"/>
              <a:t>所有输入”命令，如下左图所示。</a:t>
            </a:r>
          </a:p>
          <a:p>
            <a:r>
              <a:rPr lang="zh-CN" altLang="en-US" dirty="0"/>
              <a:t>在弹出的“</a:t>
            </a:r>
            <a:r>
              <a:rPr lang="en-US" altLang="zh-CN" dirty="0"/>
              <a:t>pSphere3</a:t>
            </a:r>
            <a:r>
              <a:rPr lang="zh-CN" altLang="en-US" dirty="0"/>
              <a:t>的输入操作列表”窗口中，通过按住鼠标中键，将“融合变形（</a:t>
            </a:r>
            <a:r>
              <a:rPr lang="en-US" altLang="zh-CN" dirty="0"/>
              <a:t>blendShape1</a:t>
            </a:r>
            <a:r>
              <a:rPr lang="zh-CN" altLang="en-US" dirty="0"/>
              <a:t>）”点拖拽至“蒙皮簇（</a:t>
            </a:r>
            <a:r>
              <a:rPr lang="en-US" altLang="zh-CN" dirty="0"/>
              <a:t>skinCluster1</a:t>
            </a:r>
            <a:r>
              <a:rPr lang="zh-CN" altLang="en-US" dirty="0"/>
              <a:t>）”节点下方，如下右图所示。</a:t>
            </a:r>
            <a:endParaRPr lang="zh-CN" altLang="en-US"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77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8" name="图片 7"/>
          <p:cNvPicPr/>
          <p:nvPr/>
        </p:nvPicPr>
        <p:blipFill>
          <a:blip r:embed="rId2"/>
          <a:stretch>
            <a:fillRect/>
          </a:stretch>
        </p:blipFill>
        <p:spPr>
          <a:xfrm>
            <a:off x="1142999" y="2691476"/>
            <a:ext cx="3442455" cy="3592945"/>
          </a:xfrm>
          <a:prstGeom prst="rect">
            <a:avLst/>
          </a:prstGeom>
          <a:noFill/>
          <a:ln>
            <a:noFill/>
          </a:ln>
        </p:spPr>
      </p:pic>
      <p:pic>
        <p:nvPicPr>
          <p:cNvPr id="11" name="图片 10"/>
          <p:cNvPicPr/>
          <p:nvPr/>
        </p:nvPicPr>
        <p:blipFill>
          <a:blip r:embed="rId3"/>
          <a:stretch>
            <a:fillRect/>
          </a:stretch>
        </p:blipFill>
        <p:spPr>
          <a:xfrm>
            <a:off x="4795346" y="3514284"/>
            <a:ext cx="5811693" cy="2770137"/>
          </a:xfrm>
          <a:prstGeom prst="rect">
            <a:avLst/>
          </a:prstGeom>
          <a:noFill/>
          <a:ln>
            <a:noFill/>
          </a:ln>
        </p:spPr>
      </p:pic>
    </p:spTree>
    <p:extLst>
      <p:ext uri="{BB962C8B-B14F-4D97-AF65-F5344CB8AC3E}">
        <p14:creationId xmlns:p14="http://schemas.microsoft.com/office/powerpoint/2010/main" val="3234060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这时球体就会优先计算绑定蒙皮效果，再计算融合变形效果了，如右图所示。这种现象经常出现在角色面部表情绑定中，有时会因为用户先对角色进行了面部表情的融合变形效果，再对角色制作了蒙皮绑定效果，就会出现上述中的错用，用改变输入节点顺序的方式就可以解决这种问题。</a:t>
            </a:r>
            <a:endParaRPr lang="zh-CN" altLang="en-US" dirty="0"/>
          </a:p>
        </p:txBody>
      </p:sp>
      <p:pic>
        <p:nvPicPr>
          <p:cNvPr id="6" name="图片 5"/>
          <p:cNvPicPr/>
          <p:nvPr/>
        </p:nvPicPr>
        <p:blipFill>
          <a:blip r:embed="rId2"/>
          <a:stretch>
            <a:fillRect/>
          </a:stretch>
        </p:blipFill>
        <p:spPr>
          <a:xfrm>
            <a:off x="2868005" y="2435224"/>
            <a:ext cx="5694103" cy="3905027"/>
          </a:xfrm>
          <a:prstGeom prst="rect">
            <a:avLst/>
          </a:prstGeom>
          <a:noFill/>
          <a:ln>
            <a:noFill/>
          </a:ln>
        </p:spPr>
      </p:pic>
    </p:spTree>
    <p:extLst>
      <p:ext uri="{BB962C8B-B14F-4D97-AF65-F5344CB8AC3E}">
        <p14:creationId xmlns:p14="http://schemas.microsoft.com/office/powerpoint/2010/main" val="3670266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上机实训</a:t>
            </a:r>
            <a:endParaRPr lang="zh-CN" altLang="en-US" dirty="0"/>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08</a:t>
            </a:r>
            <a:endParaRPr lang="zh-CN" altLang="en-US" dirty="0"/>
          </a:p>
        </p:txBody>
      </p:sp>
    </p:spTree>
    <p:extLst>
      <p:ext uri="{BB962C8B-B14F-4D97-AF65-F5344CB8AC3E}">
        <p14:creationId xmlns:p14="http://schemas.microsoft.com/office/powerpoint/2010/main" val="374894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上机实训：蠕动变形的球体</a:t>
            </a:r>
          </a:p>
        </p:txBody>
      </p:sp>
      <p:sp>
        <p:nvSpPr>
          <p:cNvPr id="3" name="文本占位符 2"/>
          <p:cNvSpPr>
            <a:spLocks noGrp="1"/>
          </p:cNvSpPr>
          <p:nvPr>
            <p:ph type="body" sz="quarter" idx="11"/>
          </p:nvPr>
        </p:nvSpPr>
        <p:spPr/>
        <p:txBody>
          <a:bodyPr/>
          <a:lstStyle/>
          <a:p>
            <a:r>
              <a:rPr lang="zh-CN" altLang="en-US" dirty="0"/>
              <a:t>运用融合变形器命令可以做出用骨骼绑定无法实现的动画效果，下面通过一个实例来练习如何运用融合变形去制作特殊动画效果，并且学习如何创建控制器去控制融合变形器。</a:t>
            </a:r>
          </a:p>
        </p:txBody>
      </p:sp>
    </p:spTree>
    <p:extLst>
      <p:ext uri="{BB962C8B-B14F-4D97-AF65-F5344CB8AC3E}">
        <p14:creationId xmlns:p14="http://schemas.microsoft.com/office/powerpoint/2010/main" val="130452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a16="http://schemas.microsoft.com/office/drawing/2014/main" xmlns="" id="{B8677EBF-EB27-470C-96DA-06E5BD5C3804}"/>
              </a:ext>
            </a:extLst>
          </p:cNvPr>
          <p:cNvSpPr>
            <a:spLocks noGrp="1"/>
          </p:cNvSpPr>
          <p:nvPr>
            <p:ph type="body" sz="quarter" idx="11"/>
          </p:nvPr>
        </p:nvSpPr>
        <p:spPr>
          <a:xfrm>
            <a:off x="896130" y="1122292"/>
            <a:ext cx="10791371" cy="5227694"/>
          </a:xfrm>
        </p:spPr>
        <p:txBody>
          <a:bodyPr/>
          <a:lstStyle/>
          <a:p>
            <a:r>
              <a:rPr lang="zh-CN" altLang="en-US" dirty="0"/>
              <a:t>在</a:t>
            </a:r>
            <a:r>
              <a:rPr lang="en-US" altLang="zh-CN" dirty="0"/>
              <a:t>Maya 2022</a:t>
            </a:r>
            <a:r>
              <a:rPr lang="zh-CN" altLang="en-US" dirty="0"/>
              <a:t>中，用于使模型外观发生变化的工具统称为变形器，例如簇变形器。虽然蔟变形器的效果很像</a:t>
            </a:r>
            <a:r>
              <a:rPr lang="en-US" altLang="zh-CN" dirty="0"/>
              <a:t>Maya</a:t>
            </a:r>
            <a:r>
              <a:rPr lang="zh-CN" altLang="en-US" dirty="0"/>
              <a:t>中的软选择命令，但是使用簇变形器可以记录模型的变化数据，在动画的制作过程中可以随时通过改变簇变形器来改变模型外观。使用软选择命令只是单纯地更改模型的外观，信息不会被记录下来，也不能精确地反复进行同样的软选择操作。用户还可以同时使用多个变形器对一个模型进行编辑，通过编辑变形器更简化地操控模型。</a:t>
            </a:r>
            <a:endParaRPr lang="zh-CN" altLang="en-US" dirty="0"/>
          </a:p>
        </p:txBody>
      </p:sp>
      <p:sp>
        <p:nvSpPr>
          <p:cNvPr id="4" name="文本占位符 3">
            <a:extLst>
              <a:ext uri="{FF2B5EF4-FFF2-40B4-BE49-F238E27FC236}">
                <a16:creationId xmlns:a16="http://schemas.microsoft.com/office/drawing/2014/main" xmlns="" id="{9754D981-5128-4A86-AACB-69FF3A5BE0D9}"/>
              </a:ext>
            </a:extLst>
          </p:cNvPr>
          <p:cNvSpPr>
            <a:spLocks noGrp="1"/>
          </p:cNvSpPr>
          <p:nvPr>
            <p:ph type="body" sz="quarter" idx="12"/>
          </p:nvPr>
        </p:nvSpPr>
        <p:spPr>
          <a:xfrm>
            <a:off x="1090667" y="463640"/>
            <a:ext cx="8972550" cy="475941"/>
          </a:xfrm>
        </p:spPr>
        <p:txBody>
          <a:bodyPr/>
          <a:lstStyle/>
          <a:p>
            <a:r>
              <a:rPr lang="en-US" altLang="zh-CN" dirty="0"/>
              <a:t>9.1.1</a:t>
            </a:r>
            <a:r>
              <a:rPr lang="zh-CN" altLang="en-US" dirty="0"/>
              <a:t>变形器基本原理</a:t>
            </a:r>
            <a:endParaRPr lang="zh-CN" altLang="en-US" dirty="0"/>
          </a:p>
        </p:txBody>
      </p:sp>
    </p:spTree>
    <p:extLst>
      <p:ext uri="{BB962C8B-B14F-4D97-AF65-F5344CB8AC3E}">
        <p14:creationId xmlns:p14="http://schemas.microsoft.com/office/powerpoint/2010/main" val="9732505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：首先打开本章节的附赠文件“融合变形球体</a:t>
            </a:r>
            <a:r>
              <a:rPr lang="en-US" altLang="zh-CN" dirty="0"/>
              <a:t>_</a:t>
            </a:r>
            <a:r>
              <a:rPr lang="zh-CN" altLang="en-US" dirty="0"/>
              <a:t>准备</a:t>
            </a:r>
            <a:r>
              <a:rPr lang="en-US" altLang="zh-CN" dirty="0"/>
              <a:t>.ma”</a:t>
            </a:r>
            <a:r>
              <a:rPr lang="zh-CN" altLang="en-US" dirty="0"/>
              <a:t>，如下左图所示。在场景上有三个面数相同但造型不同的模型，分别为</a:t>
            </a:r>
            <a:r>
              <a:rPr lang="en-US" altLang="zh-CN" dirty="0"/>
              <a:t>pCube1</a:t>
            </a:r>
            <a:r>
              <a:rPr lang="zh-CN" altLang="en-US" dirty="0"/>
              <a:t>球形、</a:t>
            </a:r>
            <a:r>
              <a:rPr lang="en-US" altLang="zh-CN" dirty="0"/>
              <a:t>pCube2</a:t>
            </a:r>
            <a:r>
              <a:rPr lang="zh-CN" altLang="en-US" dirty="0"/>
              <a:t>方形和</a:t>
            </a:r>
            <a:r>
              <a:rPr lang="en-US" altLang="zh-CN" dirty="0"/>
              <a:t>pCube3</a:t>
            </a:r>
            <a:r>
              <a:rPr lang="zh-CN" altLang="en-US" dirty="0"/>
              <a:t>异形。</a:t>
            </a:r>
          </a:p>
          <a:p>
            <a:r>
              <a:rPr lang="zh-CN" altLang="en-US" dirty="0"/>
              <a:t>步骤</a:t>
            </a:r>
            <a:r>
              <a:rPr lang="en-US" altLang="zh-CN" dirty="0"/>
              <a:t>02</a:t>
            </a:r>
            <a:r>
              <a:rPr lang="zh-CN" altLang="en-US" dirty="0"/>
              <a:t>：先选中</a:t>
            </a:r>
            <a:r>
              <a:rPr lang="en-US" altLang="zh-CN" dirty="0"/>
              <a:t>pCube2</a:t>
            </a:r>
            <a:r>
              <a:rPr lang="zh-CN" altLang="en-US" dirty="0"/>
              <a:t>方形和</a:t>
            </a:r>
            <a:r>
              <a:rPr lang="en-US" altLang="zh-CN" dirty="0"/>
              <a:t>pCube3</a:t>
            </a:r>
            <a:r>
              <a:rPr lang="zh-CN" altLang="en-US" dirty="0"/>
              <a:t>异形最后加选</a:t>
            </a:r>
            <a:r>
              <a:rPr lang="en-US" altLang="zh-CN" dirty="0"/>
              <a:t>pCube1</a:t>
            </a:r>
            <a:r>
              <a:rPr lang="zh-CN" altLang="en-US" dirty="0"/>
              <a:t>球形，并执行“变形</a:t>
            </a:r>
            <a:r>
              <a:rPr lang="en-US" altLang="zh-CN" dirty="0"/>
              <a:t>&gt;</a:t>
            </a:r>
            <a:r>
              <a:rPr lang="zh-CN" altLang="en-US" dirty="0"/>
              <a:t>融合变形”命令，如下右图所示。最后一个选中的模型才是被融合基础模型，前面选中的模型都是融合变形的目标模型。</a:t>
            </a:r>
          </a:p>
          <a:p>
            <a:endParaRPr lang="zh-CN" altLang="en-US" dirty="0"/>
          </a:p>
        </p:txBody>
      </p:sp>
      <p:pic>
        <p:nvPicPr>
          <p:cNvPr id="3" name="图片 2"/>
          <p:cNvPicPr/>
          <p:nvPr/>
        </p:nvPicPr>
        <p:blipFill>
          <a:blip r:embed="rId2"/>
          <a:stretch>
            <a:fillRect/>
          </a:stretch>
        </p:blipFill>
        <p:spPr>
          <a:xfrm>
            <a:off x="787717" y="2878686"/>
            <a:ext cx="4515803" cy="3140636"/>
          </a:xfrm>
          <a:prstGeom prst="rect">
            <a:avLst/>
          </a:prstGeom>
          <a:noFill/>
          <a:ln>
            <a:noFill/>
          </a:ln>
        </p:spPr>
      </p:pic>
      <p:pic>
        <p:nvPicPr>
          <p:cNvPr id="4" name="图片 3"/>
          <p:cNvPicPr/>
          <p:nvPr/>
        </p:nvPicPr>
        <p:blipFill>
          <a:blip r:embed="rId3"/>
          <a:stretch>
            <a:fillRect/>
          </a:stretch>
        </p:blipFill>
        <p:spPr>
          <a:xfrm>
            <a:off x="5708014" y="2878686"/>
            <a:ext cx="4656805" cy="3140636"/>
          </a:xfrm>
          <a:prstGeom prst="rect">
            <a:avLst/>
          </a:prstGeom>
          <a:noFill/>
          <a:ln>
            <a:noFill/>
          </a:ln>
        </p:spPr>
      </p:pic>
    </p:spTree>
    <p:extLst>
      <p:ext uri="{BB962C8B-B14F-4D97-AF65-F5344CB8AC3E}">
        <p14:creationId xmlns:p14="http://schemas.microsoft.com/office/powerpoint/2010/main" val="1852680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a:t>
            </a:r>
            <a:r>
              <a:rPr lang="en-US" altLang="zh-CN" dirty="0"/>
              <a:t>pCube1</a:t>
            </a:r>
            <a:r>
              <a:rPr lang="zh-CN" altLang="en-US" dirty="0"/>
              <a:t>球形可以在属性面板中找到</a:t>
            </a:r>
            <a:r>
              <a:rPr lang="en-US" altLang="zh-CN" dirty="0"/>
              <a:t>blendShape1</a:t>
            </a:r>
            <a:r>
              <a:rPr lang="zh-CN" altLang="en-US" dirty="0"/>
              <a:t>融合变形属性节点，因为是受到两个目标模型的影响，所以会有分别有名为</a:t>
            </a:r>
            <a:r>
              <a:rPr lang="en-US" altLang="zh-CN" dirty="0"/>
              <a:t>pCube2</a:t>
            </a:r>
            <a:r>
              <a:rPr lang="zh-CN" altLang="en-US" dirty="0"/>
              <a:t>和</a:t>
            </a:r>
            <a:r>
              <a:rPr lang="en-US" altLang="zh-CN" dirty="0"/>
              <a:t>pCube3</a:t>
            </a:r>
            <a:r>
              <a:rPr lang="zh-CN" altLang="en-US" dirty="0"/>
              <a:t>的属性，如下左图所示。</a:t>
            </a:r>
          </a:p>
          <a:p>
            <a:r>
              <a:rPr lang="zh-CN" altLang="en-US" dirty="0"/>
              <a:t>步骤</a:t>
            </a:r>
            <a:r>
              <a:rPr lang="en-US" altLang="zh-CN" dirty="0"/>
              <a:t>04</a:t>
            </a:r>
            <a:r>
              <a:rPr lang="zh-CN" altLang="en-US" dirty="0"/>
              <a:t>：将</a:t>
            </a:r>
            <a:r>
              <a:rPr lang="en-US" altLang="zh-CN" dirty="0"/>
              <a:t>pCube2</a:t>
            </a:r>
            <a:r>
              <a:rPr lang="zh-CN" altLang="en-US" dirty="0"/>
              <a:t>属性值设为</a:t>
            </a:r>
            <a:r>
              <a:rPr lang="en-US" altLang="zh-CN" dirty="0"/>
              <a:t>1</a:t>
            </a:r>
            <a:r>
              <a:rPr lang="zh-CN" altLang="en-US" dirty="0"/>
              <a:t>，可以看到</a:t>
            </a:r>
            <a:r>
              <a:rPr lang="en-US" altLang="zh-CN" dirty="0"/>
              <a:t>pCube1</a:t>
            </a:r>
            <a:r>
              <a:rPr lang="zh-CN" altLang="en-US" dirty="0"/>
              <a:t>球形变成了</a:t>
            </a:r>
            <a:r>
              <a:rPr lang="en-US" altLang="zh-CN" dirty="0"/>
              <a:t>pCube2</a:t>
            </a:r>
            <a:r>
              <a:rPr lang="zh-CN" altLang="en-US" dirty="0"/>
              <a:t>方形的样子，如下右图所示。</a:t>
            </a:r>
          </a:p>
          <a:p>
            <a:endParaRPr lang="zh-CN" altLang="en-US" dirty="0"/>
          </a:p>
        </p:txBody>
      </p:sp>
      <p:pic>
        <p:nvPicPr>
          <p:cNvPr id="3" name="图片 2"/>
          <p:cNvPicPr/>
          <p:nvPr/>
        </p:nvPicPr>
        <p:blipFill>
          <a:blip r:embed="rId2"/>
          <a:srcRect l="14153" r="2339"/>
          <a:stretch>
            <a:fillRect/>
          </a:stretch>
        </p:blipFill>
        <p:spPr>
          <a:xfrm>
            <a:off x="1286250" y="2562224"/>
            <a:ext cx="4426671" cy="3589193"/>
          </a:xfrm>
          <a:prstGeom prst="rect">
            <a:avLst/>
          </a:prstGeom>
          <a:noFill/>
          <a:ln>
            <a:noFill/>
          </a:ln>
        </p:spPr>
      </p:pic>
      <p:pic>
        <p:nvPicPr>
          <p:cNvPr id="4" name="图片 3"/>
          <p:cNvPicPr/>
          <p:nvPr/>
        </p:nvPicPr>
        <p:blipFill>
          <a:blip r:embed="rId3"/>
          <a:srcRect l="14178" r="3043"/>
          <a:stretch>
            <a:fillRect/>
          </a:stretch>
        </p:blipFill>
        <p:spPr>
          <a:xfrm>
            <a:off x="6095999" y="2560319"/>
            <a:ext cx="4444245" cy="3591097"/>
          </a:xfrm>
          <a:prstGeom prst="rect">
            <a:avLst/>
          </a:prstGeom>
          <a:noFill/>
          <a:ln>
            <a:noFill/>
          </a:ln>
        </p:spPr>
      </p:pic>
    </p:spTree>
    <p:extLst>
      <p:ext uri="{BB962C8B-B14F-4D97-AF65-F5344CB8AC3E}">
        <p14:creationId xmlns:p14="http://schemas.microsoft.com/office/powerpoint/2010/main" val="4028742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：将</a:t>
            </a:r>
            <a:r>
              <a:rPr lang="en-US" altLang="zh-CN" dirty="0"/>
              <a:t>pCube3</a:t>
            </a:r>
            <a:r>
              <a:rPr lang="zh-CN" altLang="en-US" dirty="0"/>
              <a:t>属性值设为</a:t>
            </a:r>
            <a:r>
              <a:rPr lang="en-US" altLang="zh-CN" dirty="0"/>
              <a:t>1</a:t>
            </a:r>
            <a:r>
              <a:rPr lang="zh-CN" altLang="en-US" dirty="0"/>
              <a:t>，可以看到</a:t>
            </a:r>
            <a:r>
              <a:rPr lang="en-US" altLang="zh-CN" dirty="0"/>
              <a:t>pCube1</a:t>
            </a:r>
            <a:r>
              <a:rPr lang="zh-CN" altLang="en-US" dirty="0"/>
              <a:t>球形变成了</a:t>
            </a:r>
            <a:r>
              <a:rPr lang="en-US" altLang="zh-CN" dirty="0"/>
              <a:t>pCube4</a:t>
            </a:r>
            <a:r>
              <a:rPr lang="zh-CN" altLang="en-US" dirty="0"/>
              <a:t>异形的样子，如下左图所示。</a:t>
            </a:r>
          </a:p>
          <a:p>
            <a:r>
              <a:rPr lang="zh-CN" altLang="en-US" dirty="0"/>
              <a:t>步骤</a:t>
            </a:r>
            <a:r>
              <a:rPr lang="en-US" altLang="zh-CN" dirty="0"/>
              <a:t>06</a:t>
            </a:r>
            <a:r>
              <a:rPr lang="zh-CN" altLang="en-US" dirty="0"/>
              <a:t>：也可以将</a:t>
            </a:r>
            <a:r>
              <a:rPr lang="en-US" altLang="zh-CN" dirty="0"/>
              <a:t>pCube2</a:t>
            </a:r>
            <a:r>
              <a:rPr lang="zh-CN" altLang="en-US" dirty="0"/>
              <a:t>属性和</a:t>
            </a:r>
            <a:r>
              <a:rPr lang="en-US" altLang="zh-CN" dirty="0"/>
              <a:t>pCube3</a:t>
            </a:r>
            <a:r>
              <a:rPr lang="zh-CN" altLang="en-US" dirty="0"/>
              <a:t>属性都设置为</a:t>
            </a:r>
            <a:r>
              <a:rPr lang="en-US" altLang="zh-CN" dirty="0"/>
              <a:t>1</a:t>
            </a:r>
            <a:r>
              <a:rPr lang="zh-CN" altLang="en-US" dirty="0"/>
              <a:t>，这样</a:t>
            </a:r>
            <a:r>
              <a:rPr lang="en-US" altLang="zh-CN" dirty="0"/>
              <a:t>pCube1</a:t>
            </a:r>
            <a:r>
              <a:rPr lang="zh-CN" altLang="en-US" dirty="0"/>
              <a:t>球形就会变成两个目标模型融合在一起的样子，如下右图所示。</a:t>
            </a:r>
          </a:p>
          <a:p>
            <a:endParaRPr lang="zh-CN" altLang="en-US" dirty="0"/>
          </a:p>
        </p:txBody>
      </p:sp>
      <p:pic>
        <p:nvPicPr>
          <p:cNvPr id="3" name="图片 2"/>
          <p:cNvPicPr/>
          <p:nvPr/>
        </p:nvPicPr>
        <p:blipFill>
          <a:blip r:embed="rId2"/>
          <a:stretch>
            <a:fillRect/>
          </a:stretch>
        </p:blipFill>
        <p:spPr>
          <a:xfrm>
            <a:off x="1108161" y="2514397"/>
            <a:ext cx="4463766" cy="3587145"/>
          </a:xfrm>
          <a:prstGeom prst="rect">
            <a:avLst/>
          </a:prstGeom>
          <a:noFill/>
          <a:ln>
            <a:noFill/>
          </a:ln>
        </p:spPr>
      </p:pic>
      <p:pic>
        <p:nvPicPr>
          <p:cNvPr id="4" name="图片 3"/>
          <p:cNvPicPr/>
          <p:nvPr/>
        </p:nvPicPr>
        <p:blipFill>
          <a:blip r:embed="rId3"/>
          <a:stretch>
            <a:fillRect/>
          </a:stretch>
        </p:blipFill>
        <p:spPr>
          <a:xfrm>
            <a:off x="5819284" y="2514397"/>
            <a:ext cx="4363920" cy="3587145"/>
          </a:xfrm>
          <a:prstGeom prst="rect">
            <a:avLst/>
          </a:prstGeom>
          <a:noFill/>
          <a:ln>
            <a:noFill/>
          </a:ln>
        </p:spPr>
      </p:pic>
    </p:spTree>
    <p:extLst>
      <p:ext uri="{BB962C8B-B14F-4D97-AF65-F5344CB8AC3E}">
        <p14:creationId xmlns:p14="http://schemas.microsoft.com/office/powerpoint/2010/main" val="21997230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：然后创建一个控制器来控制融合变形器效果。在“曲线</a:t>
            </a:r>
            <a:r>
              <a:rPr lang="en-US" altLang="zh-CN" dirty="0"/>
              <a:t>/</a:t>
            </a:r>
            <a:r>
              <a:rPr lang="zh-CN" altLang="en-US" dirty="0"/>
              <a:t>曲面”选项卡中双击执行“曲线工具”命令，在弹出的“工具设置”对话框中将“曲线次数”属性设置为“</a:t>
            </a:r>
            <a:r>
              <a:rPr lang="en-US" altLang="zh-CN" dirty="0"/>
              <a:t>1</a:t>
            </a:r>
            <a:r>
              <a:rPr lang="zh-CN" altLang="en-US" dirty="0"/>
              <a:t>线性”，然后在场景上绘制一个正方形，如下左图所示。</a:t>
            </a:r>
          </a:p>
          <a:p>
            <a:r>
              <a:rPr lang="zh-CN" altLang="en-US" dirty="0"/>
              <a:t>步骤</a:t>
            </a:r>
            <a:r>
              <a:rPr lang="en-US" altLang="zh-CN" dirty="0"/>
              <a:t>08</a:t>
            </a:r>
            <a:r>
              <a:rPr lang="zh-CN" altLang="en-US" dirty="0"/>
              <a:t>：再执行“曲线</a:t>
            </a:r>
            <a:r>
              <a:rPr lang="en-US" altLang="zh-CN" dirty="0"/>
              <a:t>/</a:t>
            </a:r>
            <a:r>
              <a:rPr lang="zh-CN" altLang="en-US" dirty="0"/>
              <a:t>曲面”选项卡中单击“</a:t>
            </a:r>
            <a:r>
              <a:rPr lang="en-US" altLang="zh-CN" dirty="0"/>
              <a:t>NURBS</a:t>
            </a:r>
            <a:r>
              <a:rPr lang="zh-CN" altLang="en-US" dirty="0"/>
              <a:t>圆形”按钮，绘制一个圆形曲线，并添加分组，将分组移动到方形曲线的角上，如下右图所示。</a:t>
            </a:r>
          </a:p>
          <a:p>
            <a:endParaRPr lang="zh-CN" altLang="en-US" dirty="0"/>
          </a:p>
        </p:txBody>
      </p:sp>
      <p:pic>
        <p:nvPicPr>
          <p:cNvPr id="3" name="图片 2"/>
          <p:cNvPicPr/>
          <p:nvPr/>
        </p:nvPicPr>
        <p:blipFill>
          <a:blip r:embed="rId2"/>
          <a:stretch>
            <a:fillRect/>
          </a:stretch>
        </p:blipFill>
        <p:spPr>
          <a:xfrm>
            <a:off x="643341" y="3004243"/>
            <a:ext cx="5587608" cy="2831292"/>
          </a:xfrm>
          <a:prstGeom prst="rect">
            <a:avLst/>
          </a:prstGeom>
          <a:noFill/>
          <a:ln>
            <a:noFill/>
          </a:ln>
        </p:spPr>
      </p:pic>
      <p:pic>
        <p:nvPicPr>
          <p:cNvPr id="4" name="图片 3"/>
          <p:cNvPicPr/>
          <p:nvPr/>
        </p:nvPicPr>
        <p:blipFill>
          <a:blip r:embed="rId3"/>
          <a:stretch>
            <a:fillRect/>
          </a:stretch>
        </p:blipFill>
        <p:spPr>
          <a:xfrm>
            <a:off x="6473998" y="2984789"/>
            <a:ext cx="3319984" cy="2850746"/>
          </a:xfrm>
          <a:prstGeom prst="rect">
            <a:avLst/>
          </a:prstGeom>
          <a:noFill/>
          <a:ln>
            <a:noFill/>
          </a:ln>
        </p:spPr>
      </p:pic>
    </p:spTree>
    <p:extLst>
      <p:ext uri="{BB962C8B-B14F-4D97-AF65-F5344CB8AC3E}">
        <p14:creationId xmlns:p14="http://schemas.microsoft.com/office/powerpoint/2010/main" val="1758265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：选中圆形曲线，并在</a:t>
            </a:r>
            <a:r>
              <a:rPr lang="en-US" altLang="zh-CN" dirty="0"/>
              <a:t>NURBSCircle1</a:t>
            </a:r>
            <a:r>
              <a:rPr lang="zh-CN" altLang="en-US" dirty="0"/>
              <a:t>属性节点中展开“限制信息</a:t>
            </a:r>
            <a:r>
              <a:rPr lang="en-US" altLang="zh-CN" dirty="0"/>
              <a:t>&gt;</a:t>
            </a:r>
            <a:r>
              <a:rPr lang="zh-CN" altLang="en-US" dirty="0"/>
              <a:t>平移”属性，将“平移限制</a:t>
            </a:r>
            <a:r>
              <a:rPr lang="en-US" altLang="zh-CN" dirty="0"/>
              <a:t>X”</a:t>
            </a:r>
            <a:r>
              <a:rPr lang="zh-CN" altLang="en-US" dirty="0"/>
              <a:t>与“平移限制</a:t>
            </a:r>
            <a:r>
              <a:rPr lang="en-US" altLang="zh-CN" dirty="0"/>
              <a:t>Z”</a:t>
            </a:r>
            <a:r>
              <a:rPr lang="zh-CN" altLang="en-US" dirty="0"/>
              <a:t>的最小值设置为</a:t>
            </a:r>
            <a:r>
              <a:rPr lang="en-US" altLang="zh-CN" dirty="0"/>
              <a:t>0</a:t>
            </a:r>
            <a:r>
              <a:rPr lang="zh-CN" altLang="en-US" dirty="0"/>
              <a:t>，最大值设置为</a:t>
            </a:r>
            <a:r>
              <a:rPr lang="en-US" altLang="zh-CN" dirty="0"/>
              <a:t>3</a:t>
            </a:r>
            <a:r>
              <a:rPr lang="zh-CN" altLang="en-US" dirty="0"/>
              <a:t>，这样圆形曲线就只会在方形曲线的范围内移动了，如</a:t>
            </a:r>
            <a:r>
              <a:rPr lang="zh-CN" altLang="en-US" dirty="0" smtClean="0"/>
              <a:t>下图</a:t>
            </a:r>
            <a:r>
              <a:rPr lang="zh-CN" altLang="en-US" dirty="0"/>
              <a:t>所示。</a:t>
            </a:r>
          </a:p>
        </p:txBody>
      </p:sp>
      <p:pic>
        <p:nvPicPr>
          <p:cNvPr id="3" name="图片 2"/>
          <p:cNvPicPr/>
          <p:nvPr/>
        </p:nvPicPr>
        <p:blipFill>
          <a:blip r:embed="rId2"/>
          <a:stretch>
            <a:fillRect/>
          </a:stretch>
        </p:blipFill>
        <p:spPr>
          <a:xfrm>
            <a:off x="2365778" y="2054224"/>
            <a:ext cx="7099145" cy="3698183"/>
          </a:xfrm>
          <a:prstGeom prst="rect">
            <a:avLst/>
          </a:prstGeom>
          <a:noFill/>
          <a:ln>
            <a:noFill/>
          </a:ln>
        </p:spPr>
      </p:pic>
    </p:spTree>
    <p:extLst>
      <p:ext uri="{BB962C8B-B14F-4D97-AF65-F5344CB8AC3E}">
        <p14:creationId xmlns:p14="http://schemas.microsoft.com/office/powerpoint/2010/main" val="2005822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10</a:t>
            </a:r>
            <a:r>
              <a:rPr lang="zh-CN" altLang="en-US" dirty="0"/>
              <a:t>：创建好控制器后，需要让控制器与融合变形属性节点设置驱动关键帧，执行动画模块下的“关键帧</a:t>
            </a:r>
            <a:r>
              <a:rPr lang="en-US" altLang="zh-CN" dirty="0"/>
              <a:t>&gt;</a:t>
            </a:r>
            <a:r>
              <a:rPr lang="zh-CN" altLang="en-US" dirty="0"/>
              <a:t>设置受驱动关键帧</a:t>
            </a:r>
            <a:r>
              <a:rPr lang="en-US" altLang="zh-CN" dirty="0"/>
              <a:t>&gt;</a:t>
            </a:r>
            <a:r>
              <a:rPr lang="zh-CN" altLang="en-US" dirty="0"/>
              <a:t>设置”命令，在弹出的“设置驱动关键帧”窗口中，将圆形曲线加载到“加载驱动者”，选中融合变形属性节点加载到“加载受驱动项”，如</a:t>
            </a:r>
            <a:r>
              <a:rPr lang="zh-CN" altLang="en-US" dirty="0" smtClean="0"/>
              <a:t>下图</a:t>
            </a:r>
            <a:r>
              <a:rPr lang="zh-CN" altLang="en-US" dirty="0"/>
              <a:t>所示。</a:t>
            </a:r>
          </a:p>
        </p:txBody>
      </p:sp>
      <p:pic>
        <p:nvPicPr>
          <p:cNvPr id="3" name="图片 2"/>
          <p:cNvPicPr/>
          <p:nvPr/>
        </p:nvPicPr>
        <p:blipFill rotWithShape="1">
          <a:blip r:embed="rId2"/>
          <a:srcRect b="15839"/>
          <a:stretch/>
        </p:blipFill>
        <p:spPr bwMode="auto">
          <a:xfrm>
            <a:off x="3571903" y="2186189"/>
            <a:ext cx="5334340" cy="41314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2563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11</a:t>
            </a:r>
            <a:r>
              <a:rPr lang="zh-CN" altLang="en-US" dirty="0"/>
              <a:t>：在“驱动者”窗口中选中</a:t>
            </a:r>
            <a:r>
              <a:rPr lang="en-US" altLang="zh-CN" dirty="0"/>
              <a:t>nurbsCircle1</a:t>
            </a:r>
            <a:r>
              <a:rPr lang="zh-CN" altLang="en-US" dirty="0"/>
              <a:t>的“平移</a:t>
            </a:r>
            <a:r>
              <a:rPr lang="en-US" altLang="zh-CN" dirty="0"/>
              <a:t>X”</a:t>
            </a:r>
            <a:r>
              <a:rPr lang="zh-CN" altLang="en-US" dirty="0"/>
              <a:t>属性，在“受驱动”窗口中选中</a:t>
            </a:r>
            <a:r>
              <a:rPr lang="en-US" altLang="zh-CN" dirty="0"/>
              <a:t>blendShape1</a:t>
            </a:r>
            <a:r>
              <a:rPr lang="zh-CN" altLang="en-US" dirty="0"/>
              <a:t>的</a:t>
            </a:r>
            <a:r>
              <a:rPr lang="en-US" altLang="zh-CN" dirty="0"/>
              <a:t>pCube3</a:t>
            </a:r>
            <a:r>
              <a:rPr lang="zh-CN" altLang="en-US" dirty="0"/>
              <a:t>属性，执行“关键帧”命令，如下左图所示。</a:t>
            </a:r>
          </a:p>
          <a:p>
            <a:r>
              <a:rPr lang="zh-CN" altLang="en-US" dirty="0"/>
              <a:t>步骤</a:t>
            </a:r>
            <a:r>
              <a:rPr lang="en-US" altLang="zh-CN" dirty="0"/>
              <a:t>12</a:t>
            </a:r>
            <a:r>
              <a:rPr lang="zh-CN" altLang="en-US" dirty="0"/>
              <a:t>：将圆形曲线的“平移</a:t>
            </a:r>
            <a:r>
              <a:rPr lang="en-US" altLang="zh-CN" dirty="0"/>
              <a:t>X”</a:t>
            </a:r>
            <a:r>
              <a:rPr lang="zh-CN" altLang="en-US" dirty="0"/>
              <a:t>设为</a:t>
            </a:r>
            <a:r>
              <a:rPr lang="en-US" altLang="zh-CN" dirty="0"/>
              <a:t>3</a:t>
            </a:r>
            <a:r>
              <a:rPr lang="zh-CN" altLang="en-US" dirty="0"/>
              <a:t>，并将</a:t>
            </a:r>
            <a:r>
              <a:rPr lang="en-US" altLang="zh-CN" dirty="0"/>
              <a:t>blendShape1</a:t>
            </a:r>
            <a:r>
              <a:rPr lang="zh-CN" altLang="en-US" dirty="0"/>
              <a:t>属性节点中的</a:t>
            </a:r>
            <a:r>
              <a:rPr lang="en-US" altLang="zh-CN" dirty="0"/>
              <a:t>pCube3</a:t>
            </a:r>
            <a:r>
              <a:rPr lang="zh-CN" altLang="en-US" dirty="0"/>
              <a:t>属性设置为</a:t>
            </a:r>
            <a:r>
              <a:rPr lang="en-US" altLang="zh-CN" dirty="0"/>
              <a:t>1</a:t>
            </a:r>
            <a:r>
              <a:rPr lang="zh-CN" altLang="en-US" dirty="0"/>
              <a:t>，再执行一次“关键帧”命令，如下右图所示。</a:t>
            </a:r>
          </a:p>
          <a:p>
            <a:endParaRPr lang="zh-CN" altLang="en-US" dirty="0"/>
          </a:p>
        </p:txBody>
      </p:sp>
      <p:pic>
        <p:nvPicPr>
          <p:cNvPr id="3" name="图片 2"/>
          <p:cNvPicPr/>
          <p:nvPr/>
        </p:nvPicPr>
        <p:blipFill>
          <a:blip r:embed="rId2"/>
          <a:stretch>
            <a:fillRect/>
          </a:stretch>
        </p:blipFill>
        <p:spPr>
          <a:xfrm>
            <a:off x="640685" y="2689225"/>
            <a:ext cx="5181114" cy="3196186"/>
          </a:xfrm>
          <a:prstGeom prst="rect">
            <a:avLst/>
          </a:prstGeom>
          <a:noFill/>
          <a:ln>
            <a:noFill/>
          </a:ln>
        </p:spPr>
      </p:pic>
      <p:pic>
        <p:nvPicPr>
          <p:cNvPr id="4" name="图片 3"/>
          <p:cNvPicPr/>
          <p:nvPr/>
        </p:nvPicPr>
        <p:blipFill>
          <a:blip r:embed="rId3"/>
          <a:stretch>
            <a:fillRect/>
          </a:stretch>
        </p:blipFill>
        <p:spPr>
          <a:xfrm>
            <a:off x="6095999" y="2689225"/>
            <a:ext cx="4964551" cy="3196186"/>
          </a:xfrm>
          <a:prstGeom prst="rect">
            <a:avLst/>
          </a:prstGeom>
          <a:noFill/>
          <a:ln>
            <a:noFill/>
          </a:ln>
        </p:spPr>
      </p:pic>
    </p:spTree>
    <p:extLst>
      <p:ext uri="{BB962C8B-B14F-4D97-AF65-F5344CB8AC3E}">
        <p14:creationId xmlns:p14="http://schemas.microsoft.com/office/powerpoint/2010/main" val="28110744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13</a:t>
            </a:r>
            <a:r>
              <a:rPr lang="zh-CN" altLang="en-US" dirty="0"/>
              <a:t>：用同样的方法将</a:t>
            </a:r>
            <a:r>
              <a:rPr lang="en-US" altLang="zh-CN" dirty="0"/>
              <a:t>nurbsCircle1</a:t>
            </a:r>
            <a:r>
              <a:rPr lang="zh-CN" altLang="en-US" dirty="0"/>
              <a:t>的“平移</a:t>
            </a:r>
            <a:r>
              <a:rPr lang="en-US" altLang="zh-CN" dirty="0"/>
              <a:t>Z”</a:t>
            </a:r>
            <a:r>
              <a:rPr lang="zh-CN" altLang="en-US" dirty="0"/>
              <a:t>属性和</a:t>
            </a:r>
            <a:r>
              <a:rPr lang="en-US" altLang="zh-CN" dirty="0"/>
              <a:t>blendShape1</a:t>
            </a:r>
            <a:r>
              <a:rPr lang="zh-CN" altLang="en-US" dirty="0"/>
              <a:t>的</a:t>
            </a:r>
            <a:r>
              <a:rPr lang="en-US" altLang="zh-CN" dirty="0"/>
              <a:t>pCube2</a:t>
            </a:r>
            <a:r>
              <a:rPr lang="zh-CN" altLang="en-US" dirty="0"/>
              <a:t>属性也创建关键帧动画，如下左图所示。</a:t>
            </a:r>
          </a:p>
          <a:p>
            <a:r>
              <a:rPr lang="zh-CN" altLang="en-US" dirty="0"/>
              <a:t>步骤</a:t>
            </a:r>
            <a:r>
              <a:rPr lang="en-US" altLang="zh-CN" dirty="0"/>
              <a:t>14</a:t>
            </a:r>
            <a:r>
              <a:rPr lang="zh-CN" altLang="en-US" dirty="0"/>
              <a:t>：这样就可以通过控制器去控制融合变形的效果，如下右图所示。用户可以用这种方式去制作角色的表情绑定。</a:t>
            </a:r>
          </a:p>
          <a:p>
            <a:endParaRPr lang="zh-CN" altLang="en-US" dirty="0"/>
          </a:p>
        </p:txBody>
      </p:sp>
      <p:pic>
        <p:nvPicPr>
          <p:cNvPr id="3" name="图片 2"/>
          <p:cNvPicPr/>
          <p:nvPr/>
        </p:nvPicPr>
        <p:blipFill>
          <a:blip r:embed="rId2"/>
          <a:stretch>
            <a:fillRect/>
          </a:stretch>
        </p:blipFill>
        <p:spPr>
          <a:xfrm>
            <a:off x="621693" y="2554922"/>
            <a:ext cx="4648761" cy="3579871"/>
          </a:xfrm>
          <a:prstGeom prst="rect">
            <a:avLst/>
          </a:prstGeom>
          <a:noFill/>
          <a:ln>
            <a:noFill/>
          </a:ln>
        </p:spPr>
      </p:pic>
      <p:pic>
        <p:nvPicPr>
          <p:cNvPr id="4" name="图片 3"/>
          <p:cNvPicPr/>
          <p:nvPr/>
        </p:nvPicPr>
        <p:blipFill>
          <a:blip r:embed="rId3"/>
          <a:stretch>
            <a:fillRect/>
          </a:stretch>
        </p:blipFill>
        <p:spPr>
          <a:xfrm>
            <a:off x="5497714" y="2704017"/>
            <a:ext cx="5491366" cy="3430776"/>
          </a:xfrm>
          <a:prstGeom prst="rect">
            <a:avLst/>
          </a:prstGeom>
          <a:noFill/>
          <a:ln>
            <a:noFill/>
          </a:ln>
        </p:spPr>
      </p:pic>
    </p:spTree>
    <p:extLst>
      <p:ext uri="{BB962C8B-B14F-4D97-AF65-F5344CB8AC3E}">
        <p14:creationId xmlns:p14="http://schemas.microsoft.com/office/powerpoint/2010/main" val="19522072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课后练习</a:t>
            </a:r>
            <a:endParaRPr lang="zh-CN" altLang="en-US" dirty="0"/>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09</a:t>
            </a:r>
            <a:endParaRPr lang="zh-CN" altLang="en-US" dirty="0"/>
          </a:p>
        </p:txBody>
      </p:sp>
    </p:spTree>
    <p:extLst>
      <p:ext uri="{BB962C8B-B14F-4D97-AF65-F5344CB8AC3E}">
        <p14:creationId xmlns:p14="http://schemas.microsoft.com/office/powerpoint/2010/main" val="1249062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F30C28DF-D0AE-4DAD-A6A3-AFBCF8D7864D}"/>
              </a:ext>
            </a:extLst>
          </p:cNvPr>
          <p:cNvSpPr>
            <a:spLocks noGrp="1"/>
          </p:cNvSpPr>
          <p:nvPr>
            <p:ph type="body" sz="quarter" idx="11"/>
          </p:nvPr>
        </p:nvSpPr>
        <p:spPr/>
        <p:txBody>
          <a:bodyPr/>
          <a:lstStyle/>
          <a:p>
            <a:r>
              <a:rPr lang="en-US" altLang="zh-CN" b="1" dirty="0"/>
              <a:t>1.</a:t>
            </a:r>
            <a:r>
              <a:rPr lang="zh-CN" altLang="en-US" b="1" dirty="0"/>
              <a:t>选择题</a:t>
            </a:r>
          </a:p>
          <a:p>
            <a:r>
              <a:rPr lang="zh-CN" altLang="en-US" dirty="0"/>
              <a:t>（</a:t>
            </a:r>
            <a:r>
              <a:rPr lang="en-US" altLang="zh-CN" dirty="0"/>
              <a:t>1</a:t>
            </a:r>
            <a:r>
              <a:rPr lang="zh-CN" altLang="en-US" dirty="0"/>
              <a:t>）在下列对晶格变形器描述错误的是</a:t>
            </a:r>
            <a:r>
              <a:rPr lang="zh-CN" altLang="en-US" u="sng" dirty="0"/>
              <a:t>        </a:t>
            </a:r>
            <a:r>
              <a:rPr lang="zh-CN" altLang="en-US" dirty="0"/>
              <a:t> 。</a:t>
            </a:r>
          </a:p>
          <a:p>
            <a:r>
              <a:rPr lang="en-US" altLang="zh-CN" dirty="0"/>
              <a:t>A.</a:t>
            </a:r>
            <a:r>
              <a:rPr lang="zh-CN" altLang="en-US" dirty="0"/>
              <a:t>晶格变形器是矩形点结构的变形器      </a:t>
            </a:r>
            <a:r>
              <a:rPr lang="en-US" altLang="zh-CN" dirty="0"/>
              <a:t>B.</a:t>
            </a:r>
            <a:r>
              <a:rPr lang="zh-CN" altLang="en-US" dirty="0"/>
              <a:t>晶格变形器可以对模型的局部进行控制  </a:t>
            </a:r>
          </a:p>
          <a:p>
            <a:r>
              <a:rPr lang="en-US" altLang="zh-CN" dirty="0"/>
              <a:t>C.</a:t>
            </a:r>
            <a:r>
              <a:rPr lang="zh-CN" altLang="en-US" dirty="0"/>
              <a:t>晶格变形器只能对模型的整体进行控制  </a:t>
            </a:r>
            <a:r>
              <a:rPr lang="en-US" altLang="zh-CN" dirty="0"/>
              <a:t>D.</a:t>
            </a:r>
            <a:r>
              <a:rPr lang="zh-CN" altLang="en-US" dirty="0"/>
              <a:t>晶格变形器也可以绘制权重</a:t>
            </a:r>
          </a:p>
          <a:p>
            <a:r>
              <a:rPr lang="zh-CN" altLang="en-US" dirty="0"/>
              <a:t>（</a:t>
            </a:r>
            <a:r>
              <a:rPr lang="en-US" altLang="zh-CN" dirty="0"/>
              <a:t>2</a:t>
            </a:r>
            <a:r>
              <a:rPr lang="zh-CN" altLang="en-US" dirty="0"/>
              <a:t>）下列那些不属于非线性变形器</a:t>
            </a:r>
            <a:r>
              <a:rPr lang="zh-CN" altLang="en-US" u="sng" dirty="0"/>
              <a:t>      </a:t>
            </a:r>
            <a:r>
              <a:rPr lang="zh-CN" altLang="en-US" dirty="0"/>
              <a:t> 。</a:t>
            </a:r>
          </a:p>
          <a:p>
            <a:r>
              <a:rPr lang="en-US" altLang="zh-CN" dirty="0"/>
              <a:t>A.</a:t>
            </a:r>
            <a:r>
              <a:rPr lang="zh-CN" altLang="en-US" dirty="0"/>
              <a:t>晶格变形                             </a:t>
            </a:r>
            <a:r>
              <a:rPr lang="en-US" altLang="zh-CN" dirty="0"/>
              <a:t>B.</a:t>
            </a:r>
            <a:r>
              <a:rPr lang="zh-CN" altLang="en-US" dirty="0"/>
              <a:t>弯曲变形</a:t>
            </a:r>
          </a:p>
          <a:p>
            <a:r>
              <a:rPr lang="en-US" altLang="zh-CN" dirty="0"/>
              <a:t>C.</a:t>
            </a:r>
            <a:r>
              <a:rPr lang="zh-CN" altLang="en-US" dirty="0"/>
              <a:t>挤压变形                             </a:t>
            </a:r>
            <a:r>
              <a:rPr lang="en-US" altLang="zh-CN" dirty="0"/>
              <a:t>D.</a:t>
            </a:r>
            <a:r>
              <a:rPr lang="zh-CN" altLang="en-US" dirty="0"/>
              <a:t>扭曲变形</a:t>
            </a:r>
            <a:endParaRPr lang="zh-CN" altLang="en-US" dirty="0"/>
          </a:p>
        </p:txBody>
      </p:sp>
    </p:spTree>
    <p:extLst>
      <p:ext uri="{BB962C8B-B14F-4D97-AF65-F5344CB8AC3E}">
        <p14:creationId xmlns:p14="http://schemas.microsoft.com/office/powerpoint/2010/main" val="3221494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a16="http://schemas.microsoft.com/office/drawing/2014/main" xmlns="" id="{B8677EBF-EB27-470C-96DA-06E5BD5C3804}"/>
              </a:ext>
            </a:extLst>
          </p:cNvPr>
          <p:cNvSpPr>
            <a:spLocks noGrp="1"/>
          </p:cNvSpPr>
          <p:nvPr>
            <p:ph type="body" sz="quarter" idx="11"/>
          </p:nvPr>
        </p:nvSpPr>
        <p:spPr/>
        <p:txBody>
          <a:bodyPr/>
          <a:lstStyle/>
          <a:p>
            <a:r>
              <a:rPr lang="zh-CN" altLang="en-US" dirty="0"/>
              <a:t>变形器命令在</a:t>
            </a:r>
            <a:r>
              <a:rPr lang="en-US" altLang="zh-CN" dirty="0"/>
              <a:t>Maya</a:t>
            </a:r>
            <a:r>
              <a:rPr lang="zh-CN" altLang="en-US" dirty="0"/>
              <a:t>动画模块下的“变形”菜单中，如下图所示。常用的变形器有融合变形、簇变形、晶格变形、包裹变形以及非线性编辑器等。</a:t>
            </a:r>
            <a:endParaRPr lang="zh-CN" altLang="en-US" dirty="0"/>
          </a:p>
        </p:txBody>
      </p:sp>
      <p:sp>
        <p:nvSpPr>
          <p:cNvPr id="4" name="文本占位符 3">
            <a:extLst>
              <a:ext uri="{FF2B5EF4-FFF2-40B4-BE49-F238E27FC236}">
                <a16:creationId xmlns:a16="http://schemas.microsoft.com/office/drawing/2014/main" xmlns="" id="{9754D981-5128-4A86-AACB-69FF3A5BE0D9}"/>
              </a:ext>
            </a:extLst>
          </p:cNvPr>
          <p:cNvSpPr>
            <a:spLocks noGrp="1"/>
          </p:cNvSpPr>
          <p:nvPr>
            <p:ph type="body" sz="quarter" idx="12"/>
          </p:nvPr>
        </p:nvSpPr>
        <p:spPr>
          <a:xfrm>
            <a:off x="1218720" y="508014"/>
            <a:ext cx="8972550" cy="475941"/>
          </a:xfrm>
        </p:spPr>
        <p:txBody>
          <a:bodyPr/>
          <a:lstStyle/>
          <a:p>
            <a:r>
              <a:rPr lang="en-US" altLang="zh-CN" dirty="0"/>
              <a:t>9.1.2</a:t>
            </a:r>
            <a:r>
              <a:rPr lang="zh-CN" altLang="en-US" dirty="0"/>
              <a:t>变形器基本分类</a:t>
            </a:r>
            <a:endParaRPr lang="zh-CN" altLang="en-US" dirty="0"/>
          </a:p>
        </p:txBody>
      </p:sp>
      <p:pic>
        <p:nvPicPr>
          <p:cNvPr id="5" name="图片 4"/>
          <p:cNvPicPr/>
          <p:nvPr/>
        </p:nvPicPr>
        <p:blipFill>
          <a:blip r:embed="rId2"/>
          <a:stretch>
            <a:fillRect/>
          </a:stretch>
        </p:blipFill>
        <p:spPr>
          <a:xfrm>
            <a:off x="3457806" y="2419349"/>
            <a:ext cx="4944304" cy="4131079"/>
          </a:xfrm>
          <a:prstGeom prst="rect">
            <a:avLst/>
          </a:prstGeom>
          <a:noFill/>
          <a:ln>
            <a:noFill/>
          </a:ln>
        </p:spPr>
      </p:pic>
    </p:spTree>
    <p:extLst>
      <p:ext uri="{BB962C8B-B14F-4D97-AF65-F5344CB8AC3E}">
        <p14:creationId xmlns:p14="http://schemas.microsoft.com/office/powerpoint/2010/main" val="2682640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4C7D107D-C1BE-4612-932E-D4F4FC02375E}"/>
              </a:ext>
            </a:extLst>
          </p:cNvPr>
          <p:cNvSpPr>
            <a:spLocks noGrp="1"/>
          </p:cNvSpPr>
          <p:nvPr>
            <p:ph type="body" sz="quarter" idx="11"/>
          </p:nvPr>
        </p:nvSpPr>
        <p:spPr/>
        <p:txBody>
          <a:bodyPr/>
          <a:lstStyle/>
          <a:p>
            <a:r>
              <a:rPr lang="zh-CN" altLang="en-US" dirty="0"/>
              <a:t>（</a:t>
            </a:r>
            <a:r>
              <a:rPr lang="en-US" altLang="zh-CN" dirty="0"/>
              <a:t>3</a:t>
            </a:r>
            <a:r>
              <a:rPr lang="zh-CN" altLang="en-US" dirty="0"/>
              <a:t>）下列那一个属于非线性变形器</a:t>
            </a:r>
            <a:r>
              <a:rPr lang="zh-CN" altLang="en-US" u="sng" dirty="0"/>
              <a:t>      </a:t>
            </a:r>
            <a:r>
              <a:rPr lang="zh-CN" altLang="en-US" dirty="0"/>
              <a:t> 。</a:t>
            </a:r>
          </a:p>
          <a:p>
            <a:r>
              <a:rPr lang="en-US" altLang="zh-CN" dirty="0"/>
              <a:t>A. </a:t>
            </a:r>
            <a:r>
              <a:rPr lang="zh-CN" altLang="en-US" dirty="0"/>
              <a:t>波浪变形                            </a:t>
            </a:r>
            <a:r>
              <a:rPr lang="en-US" altLang="zh-CN" dirty="0"/>
              <a:t>B. </a:t>
            </a:r>
            <a:r>
              <a:rPr lang="zh-CN" altLang="en-US" dirty="0"/>
              <a:t>晶格变形 </a:t>
            </a:r>
          </a:p>
          <a:p>
            <a:r>
              <a:rPr lang="en-US" altLang="zh-CN" dirty="0"/>
              <a:t>C. </a:t>
            </a:r>
            <a:r>
              <a:rPr lang="zh-CN" altLang="en-US" dirty="0"/>
              <a:t>包裹变形                         	 </a:t>
            </a:r>
            <a:r>
              <a:rPr lang="en-US" altLang="zh-CN" dirty="0"/>
              <a:t>D. </a:t>
            </a:r>
            <a:r>
              <a:rPr lang="zh-CN" altLang="en-US" dirty="0"/>
              <a:t>融合变形</a:t>
            </a:r>
          </a:p>
          <a:p>
            <a:r>
              <a:rPr lang="zh-CN" altLang="en-US" dirty="0"/>
              <a:t>（</a:t>
            </a:r>
            <a:r>
              <a:rPr lang="en-US" altLang="zh-CN" dirty="0"/>
              <a:t>4</a:t>
            </a:r>
            <a:r>
              <a:rPr lang="zh-CN" altLang="en-US" dirty="0"/>
              <a:t>）用户可以通过</a:t>
            </a:r>
            <a:r>
              <a:rPr lang="zh-CN" altLang="en-US" u="sng" dirty="0"/>
              <a:t>       </a:t>
            </a:r>
            <a:r>
              <a:rPr lang="zh-CN" altLang="en-US" dirty="0"/>
              <a:t>方式来控制变形器的影响范围。</a:t>
            </a:r>
          </a:p>
          <a:p>
            <a:r>
              <a:rPr lang="en-US" altLang="zh-CN" dirty="0"/>
              <a:t>A. </a:t>
            </a:r>
            <a:r>
              <a:rPr lang="zh-CN" altLang="en-US" dirty="0"/>
              <a:t>移动控制器的位置            </a:t>
            </a:r>
            <a:r>
              <a:rPr lang="en-US" altLang="zh-CN" dirty="0"/>
              <a:t>B. </a:t>
            </a:r>
            <a:r>
              <a:rPr lang="zh-CN" altLang="en-US" dirty="0"/>
              <a:t>设置变形器的大小</a:t>
            </a:r>
          </a:p>
          <a:p>
            <a:r>
              <a:rPr lang="en-US" altLang="zh-CN" dirty="0"/>
              <a:t>C. </a:t>
            </a:r>
            <a:r>
              <a:rPr lang="zh-CN" altLang="en-US" dirty="0"/>
              <a:t>更改模型的大小              </a:t>
            </a:r>
            <a:r>
              <a:rPr lang="en-US" altLang="zh-CN" dirty="0"/>
              <a:t>D. </a:t>
            </a:r>
            <a:r>
              <a:rPr lang="zh-CN" altLang="en-US" dirty="0"/>
              <a:t>绘制变形器的权重</a:t>
            </a:r>
            <a:endParaRPr lang="zh-CN" altLang="en-US" dirty="0"/>
          </a:p>
        </p:txBody>
      </p:sp>
    </p:spTree>
    <p:extLst>
      <p:ext uri="{BB962C8B-B14F-4D97-AF65-F5344CB8AC3E}">
        <p14:creationId xmlns:p14="http://schemas.microsoft.com/office/powerpoint/2010/main" val="13754581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8EE237D7-BBC6-492C-BBF4-6055D5AEEC1C}"/>
              </a:ext>
            </a:extLst>
          </p:cNvPr>
          <p:cNvSpPr>
            <a:spLocks noGrp="1"/>
          </p:cNvSpPr>
          <p:nvPr>
            <p:ph type="body" sz="quarter" idx="11"/>
          </p:nvPr>
        </p:nvSpPr>
        <p:spPr/>
        <p:txBody>
          <a:bodyPr/>
          <a:lstStyle/>
          <a:p>
            <a:r>
              <a:rPr lang="en-US" altLang="zh-CN" dirty="0"/>
              <a:t>2.</a:t>
            </a:r>
            <a:r>
              <a:rPr lang="zh-CN" altLang="en-US" dirty="0"/>
              <a:t>填空题</a:t>
            </a:r>
          </a:p>
          <a:p>
            <a:r>
              <a:rPr lang="zh-CN" altLang="en-US" dirty="0"/>
              <a:t>（</a:t>
            </a:r>
            <a:r>
              <a:rPr lang="en-US" altLang="zh-CN" dirty="0"/>
              <a:t>1</a:t>
            </a:r>
            <a:r>
              <a:rPr lang="zh-CN" altLang="en-US" dirty="0"/>
              <a:t>）</a:t>
            </a:r>
            <a:r>
              <a:rPr lang="en-US" altLang="zh-CN" dirty="0"/>
              <a:t>Maya 2022</a:t>
            </a:r>
            <a:r>
              <a:rPr lang="zh-CN" altLang="en-US" dirty="0"/>
              <a:t>的变形器分</a:t>
            </a:r>
            <a:r>
              <a:rPr lang="zh-CN" altLang="en-US" u="sng" dirty="0"/>
              <a:t>为       、    、      、     </a:t>
            </a:r>
            <a:r>
              <a:rPr lang="zh-CN" altLang="en-US" dirty="0"/>
              <a:t>和一些非线性变形器组成。</a:t>
            </a:r>
          </a:p>
          <a:p>
            <a:r>
              <a:rPr lang="zh-CN" altLang="en-US" dirty="0"/>
              <a:t>（</a:t>
            </a:r>
            <a:r>
              <a:rPr lang="en-US" altLang="zh-CN" dirty="0"/>
              <a:t>2</a:t>
            </a:r>
            <a:r>
              <a:rPr lang="zh-CN" altLang="en-US" dirty="0"/>
              <a:t>）非线性变形器</a:t>
            </a:r>
            <a:r>
              <a:rPr lang="zh-CN" altLang="en-US" u="sng" dirty="0"/>
              <a:t>有       、      、      、       </a:t>
            </a:r>
            <a:r>
              <a:rPr lang="zh-CN" altLang="en-US" u="sng" dirty="0" smtClean="0"/>
              <a:t>、      </a:t>
            </a:r>
            <a:r>
              <a:rPr lang="zh-CN" altLang="en-US" dirty="0" smtClean="0"/>
              <a:t>和 </a:t>
            </a:r>
            <a:r>
              <a:rPr lang="zh-CN" altLang="en-US" u="sng" dirty="0" smtClean="0"/>
              <a:t>     </a:t>
            </a:r>
            <a:r>
              <a:rPr lang="zh-CN" altLang="en-US" dirty="0" smtClean="0"/>
              <a:t> </a:t>
            </a:r>
            <a:r>
              <a:rPr lang="en-US" altLang="zh-CN" dirty="0"/>
              <a:t>6</a:t>
            </a:r>
            <a:r>
              <a:rPr lang="zh-CN" altLang="en-US" dirty="0"/>
              <a:t>种类型组成。</a:t>
            </a:r>
          </a:p>
          <a:p>
            <a:r>
              <a:rPr lang="zh-CN" altLang="en-US" dirty="0"/>
              <a:t>（</a:t>
            </a:r>
            <a:r>
              <a:rPr lang="en-US" altLang="zh-CN" dirty="0"/>
              <a:t>3</a:t>
            </a:r>
            <a:r>
              <a:rPr lang="zh-CN" altLang="en-US" dirty="0"/>
              <a:t>）如果想让一个物体变形成另一个物体需要用到</a:t>
            </a:r>
            <a:r>
              <a:rPr lang="zh-CN" altLang="en-US" u="sng" dirty="0"/>
              <a:t>      </a:t>
            </a:r>
            <a:r>
              <a:rPr lang="zh-CN" altLang="en-US" dirty="0"/>
              <a:t> 。</a:t>
            </a:r>
          </a:p>
          <a:p>
            <a:r>
              <a:rPr lang="zh-CN" altLang="en-US" dirty="0"/>
              <a:t>（</a:t>
            </a:r>
            <a:r>
              <a:rPr lang="en-US" altLang="zh-CN" dirty="0"/>
              <a:t>4</a:t>
            </a:r>
            <a:r>
              <a:rPr lang="zh-CN" altLang="en-US" dirty="0"/>
              <a:t>）如果需要用简模去控制高模，需要用到</a:t>
            </a:r>
            <a:r>
              <a:rPr lang="zh-CN" altLang="en-US" u="sng" dirty="0"/>
              <a:t>      </a:t>
            </a:r>
            <a:r>
              <a:rPr lang="zh-CN" altLang="en-US" dirty="0"/>
              <a:t> 。</a:t>
            </a:r>
            <a:endParaRPr lang="zh-CN" altLang="en-US" dirty="0"/>
          </a:p>
        </p:txBody>
      </p:sp>
    </p:spTree>
    <p:extLst>
      <p:ext uri="{BB962C8B-B14F-4D97-AF65-F5344CB8AC3E}">
        <p14:creationId xmlns:p14="http://schemas.microsoft.com/office/powerpoint/2010/main" val="15432622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83BABAD9-8449-4751-B263-CCED54859A0B}"/>
              </a:ext>
            </a:extLst>
          </p:cNvPr>
          <p:cNvSpPr>
            <a:spLocks noGrp="1"/>
          </p:cNvSpPr>
          <p:nvPr>
            <p:ph type="body" sz="quarter" idx="11"/>
          </p:nvPr>
        </p:nvSpPr>
        <p:spPr/>
        <p:txBody>
          <a:bodyPr/>
          <a:lstStyle/>
          <a:p>
            <a:r>
              <a:rPr lang="en-US" altLang="zh-CN" b="1" dirty="0"/>
              <a:t>3.</a:t>
            </a:r>
            <a:r>
              <a:rPr lang="zh-CN" altLang="en-US" b="1" dirty="0"/>
              <a:t>上机题</a:t>
            </a:r>
          </a:p>
          <a:p>
            <a:r>
              <a:rPr lang="zh-CN" altLang="en-US" dirty="0"/>
              <a:t>本章节主要讲解了变形器的使用，在项目中使用最多的就是融合变形器，打开附赠的“表情绑定</a:t>
            </a:r>
            <a:r>
              <a:rPr lang="en-US" altLang="zh-CN" dirty="0"/>
              <a:t>_</a:t>
            </a:r>
            <a:r>
              <a:rPr lang="zh-CN" altLang="en-US" dirty="0"/>
              <a:t>准备</a:t>
            </a:r>
            <a:r>
              <a:rPr lang="en-US" altLang="zh-CN" dirty="0"/>
              <a:t>.ma”</a:t>
            </a:r>
            <a:r>
              <a:rPr lang="zh-CN" altLang="en-US" dirty="0"/>
              <a:t>文件，有些预设好的表情目标模型，用户需要练习创建控制器来简单的控制角色的表情变化。</a:t>
            </a:r>
            <a:endParaRPr lang="zh-CN" altLang="en-US" dirty="0"/>
          </a:p>
        </p:txBody>
      </p:sp>
      <p:pic>
        <p:nvPicPr>
          <p:cNvPr id="4" name="图片 3"/>
          <p:cNvPicPr/>
          <p:nvPr/>
        </p:nvPicPr>
        <p:blipFill>
          <a:blip r:embed="rId2"/>
          <a:stretch>
            <a:fillRect/>
          </a:stretch>
        </p:blipFill>
        <p:spPr>
          <a:xfrm>
            <a:off x="2534630" y="2546492"/>
            <a:ext cx="7633117" cy="3721302"/>
          </a:xfrm>
          <a:prstGeom prst="rect">
            <a:avLst/>
          </a:prstGeom>
          <a:noFill/>
          <a:ln>
            <a:noFill/>
          </a:ln>
        </p:spPr>
      </p:pic>
    </p:spTree>
    <p:extLst>
      <p:ext uri="{BB962C8B-B14F-4D97-AF65-F5344CB8AC3E}">
        <p14:creationId xmlns:p14="http://schemas.microsoft.com/office/powerpoint/2010/main" val="3866945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融合变形：只要保证模型对象的顶点数和面数没有变化的前提下，可以让模型由自身形状变成另一个模型形状。很多便装游戏同一件衣服又可以穿着男性角色上又可以穿在女性角色上，就是因为它们的模型顶点数和面数是一致的，开发者给衣服模型做了融合变形效果。</a:t>
            </a:r>
          </a:p>
          <a:p>
            <a:r>
              <a:rPr lang="zh-CN" altLang="en-US" dirty="0"/>
              <a:t>簇变形：用户可以选择模型上的一部分顶点并添加簇变形，这样就可以通过改变簇变形器的位置来改变模型的形状。</a:t>
            </a:r>
          </a:p>
          <a:p>
            <a:r>
              <a:rPr lang="zh-CN" altLang="en-US" dirty="0"/>
              <a:t>晶格变形：给模型创建一个点状网格，通过调整网格上的点来改变模型的形状，类似</a:t>
            </a:r>
            <a:r>
              <a:rPr lang="en-US" altLang="zh-CN" dirty="0"/>
              <a:t>PS</a:t>
            </a:r>
            <a:r>
              <a:rPr lang="zh-CN" altLang="en-US" dirty="0"/>
              <a:t>软件中的“自由变换”命令。</a:t>
            </a:r>
          </a:p>
          <a:p>
            <a:endParaRPr lang="zh-CN" altLang="en-US" dirty="0"/>
          </a:p>
        </p:txBody>
      </p:sp>
    </p:spTree>
    <p:extLst>
      <p:ext uri="{BB962C8B-B14F-4D97-AF65-F5344CB8AC3E}">
        <p14:creationId xmlns:p14="http://schemas.microsoft.com/office/powerpoint/2010/main" val="361719272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7952</Words>
  <Application>Microsoft Office PowerPoint</Application>
  <PresentationFormat>自定义</PresentationFormat>
  <Paragraphs>206</Paragraphs>
  <Slides>82</Slides>
  <Notes>0</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张栋</dc:creator>
  <cp:lastModifiedBy>xb21cn</cp:lastModifiedBy>
  <cp:revision>69</cp:revision>
  <dcterms:created xsi:type="dcterms:W3CDTF">2021-09-06T01:26:36Z</dcterms:created>
  <dcterms:modified xsi:type="dcterms:W3CDTF">2022-01-06T09:00:33Z</dcterms:modified>
</cp:coreProperties>
</file>