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7" r:id="rId3"/>
    <p:sldId id="323" r:id="rId4"/>
    <p:sldId id="260" r:id="rId5"/>
    <p:sldId id="262" r:id="rId6"/>
    <p:sldId id="263" r:id="rId7"/>
    <p:sldId id="264" r:id="rId8"/>
    <p:sldId id="273" r:id="rId9"/>
    <p:sldId id="279" r:id="rId10"/>
    <p:sldId id="280" r:id="rId11"/>
    <p:sldId id="281" r:id="rId12"/>
    <p:sldId id="558" r:id="rId13"/>
    <p:sldId id="297" r:id="rId14"/>
    <p:sldId id="443" r:id="rId15"/>
    <p:sldId id="559" r:id="rId16"/>
    <p:sldId id="560" r:id="rId17"/>
    <p:sldId id="561" r:id="rId18"/>
    <p:sldId id="562" r:id="rId19"/>
    <p:sldId id="563" r:id="rId20"/>
    <p:sldId id="564" r:id="rId21"/>
    <p:sldId id="565" r:id="rId22"/>
    <p:sldId id="566" r:id="rId23"/>
    <p:sldId id="567" r:id="rId24"/>
    <p:sldId id="307" r:id="rId25"/>
    <p:sldId id="308" r:id="rId26"/>
    <p:sldId id="507" r:id="rId27"/>
    <p:sldId id="508" r:id="rId28"/>
    <p:sldId id="509" r:id="rId29"/>
    <p:sldId id="512" r:id="rId30"/>
    <p:sldId id="513" r:id="rId31"/>
    <p:sldId id="516" r:id="rId32"/>
    <p:sldId id="517" r:id="rId33"/>
    <p:sldId id="568" r:id="rId34"/>
    <p:sldId id="569" r:id="rId35"/>
    <p:sldId id="570" r:id="rId36"/>
    <p:sldId id="571" r:id="rId37"/>
    <p:sldId id="572" r:id="rId38"/>
    <p:sldId id="573" r:id="rId39"/>
    <p:sldId id="574" r:id="rId40"/>
    <p:sldId id="317" r:id="rId41"/>
    <p:sldId id="347" r:id="rId42"/>
    <p:sldId id="521" r:id="rId43"/>
    <p:sldId id="413" r:id="rId44"/>
    <p:sldId id="575" r:id="rId45"/>
    <p:sldId id="576" r:id="rId46"/>
    <p:sldId id="522" r:id="rId47"/>
    <p:sldId id="415" r:id="rId48"/>
    <p:sldId id="577" r:id="rId49"/>
    <p:sldId id="578" r:id="rId50"/>
    <p:sldId id="579" r:id="rId51"/>
    <p:sldId id="580" r:id="rId52"/>
    <p:sldId id="581" r:id="rId53"/>
    <p:sldId id="582" r:id="rId54"/>
    <p:sldId id="583" r:id="rId55"/>
    <p:sldId id="584" r:id="rId56"/>
    <p:sldId id="585" r:id="rId57"/>
    <p:sldId id="586" r:id="rId58"/>
    <p:sldId id="587" r:id="rId59"/>
    <p:sldId id="588" r:id="rId60"/>
    <p:sldId id="589" r:id="rId61"/>
    <p:sldId id="355" r:id="rId62"/>
    <p:sldId id="523" r:id="rId63"/>
    <p:sldId id="524" r:id="rId64"/>
    <p:sldId id="529" r:id="rId65"/>
    <p:sldId id="530" r:id="rId66"/>
    <p:sldId id="531" r:id="rId67"/>
    <p:sldId id="590" r:id="rId68"/>
    <p:sldId id="591" r:id="rId69"/>
    <p:sldId id="592" r:id="rId70"/>
    <p:sldId id="593" r:id="rId71"/>
    <p:sldId id="594" r:id="rId72"/>
    <p:sldId id="595" r:id="rId73"/>
    <p:sldId id="596" r:id="rId74"/>
    <p:sldId id="597" r:id="rId75"/>
    <p:sldId id="598" r:id="rId76"/>
    <p:sldId id="599" r:id="rId77"/>
    <p:sldId id="600" r:id="rId78"/>
    <p:sldId id="601" r:id="rId79"/>
    <p:sldId id="602" r:id="rId80"/>
    <p:sldId id="603" r:id="rId81"/>
    <p:sldId id="604" r:id="rId82"/>
    <p:sldId id="605" r:id="rId83"/>
    <p:sldId id="606" r:id="rId84"/>
    <p:sldId id="607" r:id="rId85"/>
    <p:sldId id="608" r:id="rId86"/>
    <p:sldId id="609" r:id="rId87"/>
    <p:sldId id="610" r:id="rId88"/>
    <p:sldId id="611" r:id="rId89"/>
    <p:sldId id="612" r:id="rId90"/>
    <p:sldId id="532" r:id="rId91"/>
    <p:sldId id="427" r:id="rId92"/>
    <p:sldId id="320" r:id="rId93"/>
    <p:sldId id="326" r:id="rId94"/>
    <p:sldId id="356" r:id="rId95"/>
    <p:sldId id="496" r:id="rId96"/>
    <p:sldId id="549" r:id="rId97"/>
    <p:sldId id="550" r:id="rId98"/>
    <p:sldId id="551" r:id="rId99"/>
    <p:sldId id="552" r:id="rId100"/>
    <p:sldId id="553" r:id="rId101"/>
    <p:sldId id="554" r:id="rId102"/>
    <p:sldId id="557" r:id="rId103"/>
    <p:sldId id="322" r:id="rId104"/>
    <p:sldId id="331" r:id="rId105"/>
    <p:sldId id="332" r:id="rId106"/>
    <p:sldId id="333" r:id="rId10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F7F4"/>
    <a:srgbClr val="0075AA"/>
    <a:srgbClr val="060000"/>
    <a:srgbClr val="EB0047"/>
    <a:srgbClr val="FDFBFF"/>
    <a:srgbClr val="80D6E6"/>
    <a:srgbClr val="42CBE9"/>
    <a:srgbClr val="147592"/>
    <a:srgbClr val="004868"/>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7" d="100"/>
          <a:sy n="57" d="100"/>
        </p:scale>
        <p:origin x="-96"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87DD833-15EB-4EAD-B619-E9A35E2A7ED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A9B4B6DD-F660-45E8-A3D5-AE2C995B9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A4748F05-9404-4016-83D3-43834084ED13}"/>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9E4BC2E2-FC11-42F7-9A19-7AEBD88D52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C3D7B28-30CE-4D16-A48E-D5B5D84D6FEC}"/>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40141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章">
    <p:spTree>
      <p:nvGrpSpPr>
        <p:cNvPr id="1" name=""/>
        <p:cNvGrpSpPr/>
        <p:nvPr/>
      </p:nvGrpSpPr>
      <p:grpSpPr>
        <a:xfrm>
          <a:off x="0" y="0"/>
          <a:ext cx="0" cy="0"/>
          <a:chOff x="0" y="0"/>
          <a:chExt cx="0" cy="0"/>
        </a:xfrm>
      </p:grpSpPr>
      <p:grpSp>
        <p:nvGrpSpPr>
          <p:cNvPr id="14" name="组合 13"/>
          <p:cNvGrpSpPr/>
          <p:nvPr userDrawn="1"/>
        </p:nvGrpSpPr>
        <p:grpSpPr>
          <a:xfrm>
            <a:off x="0" y="0"/>
            <a:ext cx="12192000" cy="6858000"/>
            <a:chOff x="0" y="0"/>
            <a:chExt cx="12192000" cy="6858000"/>
          </a:xfrm>
        </p:grpSpPr>
        <p:pic>
          <p:nvPicPr>
            <p:cNvPr id="1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a:extLst>
              <a:ext uri="{FF2B5EF4-FFF2-40B4-BE49-F238E27FC236}">
                <a16:creationId xmlns="" xmlns:a16="http://schemas.microsoft.com/office/drawing/2014/main" id="{351EEBFC-E1FA-4D0B-AEDF-70BCF75F2570}"/>
              </a:ext>
            </a:extLst>
          </p:cNvPr>
          <p:cNvSpPr/>
          <p:nvPr userDrawn="1"/>
        </p:nvSpPr>
        <p:spPr>
          <a:xfrm>
            <a:off x="422787" y="509280"/>
            <a:ext cx="11346426" cy="5839440"/>
          </a:xfrm>
          <a:prstGeom prst="rect">
            <a:avLst/>
          </a:prstGeom>
          <a:noFill/>
          <a:ln w="101600">
            <a:gradFill flip="none" rotWithShape="1">
              <a:gsLst>
                <a:gs pos="82000">
                  <a:srgbClr val="08F7F4">
                    <a:alpha val="19000"/>
                  </a:srgbClr>
                </a:gs>
                <a:gs pos="26000">
                  <a:srgbClr val="08F7F4">
                    <a:alpha val="2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占位符 13">
            <a:extLst>
              <a:ext uri="{FF2B5EF4-FFF2-40B4-BE49-F238E27FC236}">
                <a16:creationId xmlns="" xmlns:a16="http://schemas.microsoft.com/office/drawing/2014/main" id="{CDDCD094-39A5-4200-9F91-3A610EF141DC}"/>
              </a:ext>
            </a:extLst>
          </p:cNvPr>
          <p:cNvSpPr>
            <a:spLocks noGrp="1"/>
          </p:cNvSpPr>
          <p:nvPr>
            <p:ph type="body" sz="quarter" idx="10"/>
          </p:nvPr>
        </p:nvSpPr>
        <p:spPr>
          <a:xfrm>
            <a:off x="1617388" y="1891126"/>
            <a:ext cx="8972550" cy="658652"/>
          </a:xfrm>
        </p:spPr>
        <p:txBody>
          <a:bodyPr>
            <a:noAutofit/>
          </a:bodyPr>
          <a:lstStyle>
            <a:lvl1pPr marL="0" indent="0">
              <a:buNone/>
              <a:defRPr sz="4800" b="1" spc="3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5" name="文本框 14">
            <a:extLst>
              <a:ext uri="{FF2B5EF4-FFF2-40B4-BE49-F238E27FC236}">
                <a16:creationId xmlns="" xmlns:a16="http://schemas.microsoft.com/office/drawing/2014/main" id="{6144C0BE-2F1D-4E2C-8B9A-90FDFDB92053}"/>
              </a:ext>
            </a:extLst>
          </p:cNvPr>
          <p:cNvSpPr txBox="1"/>
          <p:nvPr userDrawn="1"/>
        </p:nvSpPr>
        <p:spPr>
          <a:xfrm>
            <a:off x="1691986" y="3065991"/>
            <a:ext cx="6096000" cy="400110"/>
          </a:xfrm>
          <a:prstGeom prst="rect">
            <a:avLst/>
          </a:prstGeom>
          <a:noFill/>
        </p:spPr>
        <p:txBody>
          <a:bodyPr wrap="square">
            <a:spAutoFit/>
          </a:bodyPr>
          <a:lstStyle/>
          <a:p>
            <a:pPr algn="just">
              <a:spcAft>
                <a:spcPts val="1800"/>
              </a:spcAft>
            </a:pPr>
            <a:r>
              <a:rPr lang="zh-CN" altLang="zh-CN" sz="2000" b="1"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本章</a:t>
            </a:r>
            <a:r>
              <a:rPr lang="zh-CN" altLang="en-US" sz="2000" b="1"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概述</a:t>
            </a:r>
            <a:endParaRPr lang="zh-CN" altLang="zh-CN" sz="1400"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占位符 13">
            <a:extLst>
              <a:ext uri="{FF2B5EF4-FFF2-40B4-BE49-F238E27FC236}">
                <a16:creationId xmlns="" xmlns:a16="http://schemas.microsoft.com/office/drawing/2014/main" id="{627AA06B-CC75-4E0F-9C93-EF93CA530F77}"/>
              </a:ext>
            </a:extLst>
          </p:cNvPr>
          <p:cNvSpPr>
            <a:spLocks noGrp="1"/>
          </p:cNvSpPr>
          <p:nvPr>
            <p:ph type="body" sz="quarter" idx="11"/>
          </p:nvPr>
        </p:nvSpPr>
        <p:spPr>
          <a:xfrm>
            <a:off x="1617388" y="3652988"/>
            <a:ext cx="8972550" cy="2227112"/>
          </a:xfrm>
        </p:spPr>
        <p:txBody>
          <a:bodyPr>
            <a:noAutofit/>
          </a:bodyPr>
          <a:lstStyle>
            <a:lvl1pPr marL="0" indent="0">
              <a:lnSpc>
                <a:spcPct val="130000"/>
              </a:lnSpc>
              <a:spcBef>
                <a:spcPts val="600"/>
              </a:spcBef>
              <a:spcAft>
                <a:spcPts val="600"/>
              </a:spcAft>
              <a:buNone/>
              <a:defRPr sz="1800" b="0" spc="120" baseline="0">
                <a:solidFill>
                  <a:schemeClr val="bg1">
                    <a:lumMod val="6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342184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思维导图">
    <p:spTree>
      <p:nvGrpSpPr>
        <p:cNvPr id="1" name=""/>
        <p:cNvGrpSpPr/>
        <p:nvPr/>
      </p:nvGrpSpPr>
      <p:grpSpPr>
        <a:xfrm>
          <a:off x="0" y="0"/>
          <a:ext cx="0" cy="0"/>
          <a:chOff x="0" y="0"/>
          <a:chExt cx="0" cy="0"/>
        </a:xfrm>
      </p:grpSpPr>
      <p:grpSp>
        <p:nvGrpSpPr>
          <p:cNvPr id="13" name="组合 12"/>
          <p:cNvGrpSpPr/>
          <p:nvPr userDrawn="1"/>
        </p:nvGrpSpPr>
        <p:grpSpPr>
          <a:xfrm>
            <a:off x="0" y="0"/>
            <a:ext cx="12192000" cy="6858000"/>
            <a:chOff x="0" y="0"/>
            <a:chExt cx="12192000" cy="6858000"/>
          </a:xfrm>
        </p:grpSpPr>
        <p:pic>
          <p:nvPicPr>
            <p:cNvPr id="16"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a:extLst>
              <a:ext uri="{FF2B5EF4-FFF2-40B4-BE49-F238E27FC236}">
                <a16:creationId xmlns="" xmlns:a16="http://schemas.microsoft.com/office/drawing/2014/main" id="{E6B204CF-D493-4A60-8C31-DC55F3CBFAE7}"/>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26322" y="194474"/>
            <a:ext cx="1018890" cy="917505"/>
          </a:xfrm>
          <a:prstGeom prst="rect">
            <a:avLst/>
          </a:prstGeom>
        </p:spPr>
      </p:pic>
      <p:cxnSp>
        <p:nvCxnSpPr>
          <p:cNvPr id="11" name="直接连接符 10">
            <a:extLst>
              <a:ext uri="{FF2B5EF4-FFF2-40B4-BE49-F238E27FC236}">
                <a16:creationId xmlns="" xmlns:a16="http://schemas.microsoft.com/office/drawing/2014/main" id="{CF230BF1-9A4E-4936-832B-6326CE51B996}"/>
              </a:ext>
            </a:extLst>
          </p:cNvPr>
          <p:cNvCxnSpPr/>
          <p:nvPr userDrawn="1"/>
        </p:nvCxnSpPr>
        <p:spPr>
          <a:xfrm>
            <a:off x="0" y="11247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 xmlns:a16="http://schemas.microsoft.com/office/drawing/2014/main" id="{D83AD1D3-9E2C-41FB-9747-4ECBE4F659D7}"/>
              </a:ext>
            </a:extLst>
          </p:cNvPr>
          <p:cNvSpPr txBox="1"/>
          <p:nvPr userDrawn="1"/>
        </p:nvSpPr>
        <p:spPr>
          <a:xfrm>
            <a:off x="1398454" y="343474"/>
            <a:ext cx="2332690" cy="584775"/>
          </a:xfrm>
          <a:prstGeom prst="rect">
            <a:avLst/>
          </a:prstGeom>
          <a:noFill/>
        </p:spPr>
        <p:txBody>
          <a:bodyPr wrap="none" rtlCol="0">
            <a:spAutoFit/>
          </a:bodyPr>
          <a:lstStyle/>
          <a:p>
            <a:r>
              <a:rPr lang="zh-CN" altLang="en-US" sz="3200" b="1" spc="150" baseline="0">
                <a:solidFill>
                  <a:schemeClr val="bg1"/>
                </a:solidFill>
                <a:latin typeface="微软雅黑" panose="020B0503020204020204" pitchFamily="34" charset="-122"/>
                <a:ea typeface="微软雅黑" panose="020B0503020204020204" pitchFamily="34" charset="-122"/>
              </a:rPr>
              <a:t>核心知识点</a:t>
            </a:r>
          </a:p>
        </p:txBody>
      </p:sp>
      <p:sp>
        <p:nvSpPr>
          <p:cNvPr id="14" name="文本占位符 13">
            <a:extLst>
              <a:ext uri="{FF2B5EF4-FFF2-40B4-BE49-F238E27FC236}">
                <a16:creationId xmlns="" xmlns:a16="http://schemas.microsoft.com/office/drawing/2014/main" id="{7D0B683A-8C05-4B80-B5A2-947676B74336}"/>
              </a:ext>
            </a:extLst>
          </p:cNvPr>
          <p:cNvSpPr>
            <a:spLocks noGrp="1"/>
          </p:cNvSpPr>
          <p:nvPr>
            <p:ph type="body" sz="quarter" idx="11"/>
          </p:nvPr>
        </p:nvSpPr>
        <p:spPr>
          <a:xfrm>
            <a:off x="1398454" y="1454719"/>
            <a:ext cx="8393246" cy="4025327"/>
          </a:xfrm>
        </p:spPr>
        <p:txBody>
          <a:bodyPr>
            <a:noAutofit/>
          </a:bodyPr>
          <a:lstStyle>
            <a:lvl1pPr marL="0" indent="0">
              <a:lnSpc>
                <a:spcPct val="130000"/>
              </a:lnSpc>
              <a:spcBef>
                <a:spcPts val="600"/>
              </a:spcBef>
              <a:spcAft>
                <a:spcPts val="600"/>
              </a:spcAft>
              <a:buNone/>
              <a:defRPr sz="1800" b="0" spc="120" baseline="0">
                <a:solidFill>
                  <a:schemeClr val="bg1">
                    <a:lumMod val="6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805470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grpSp>
        <p:nvGrpSpPr>
          <p:cNvPr id="56" name="组合 55"/>
          <p:cNvGrpSpPr/>
          <p:nvPr userDrawn="1"/>
        </p:nvGrpSpPr>
        <p:grpSpPr>
          <a:xfrm>
            <a:off x="0" y="0"/>
            <a:ext cx="12192000" cy="6858000"/>
            <a:chOff x="0" y="0"/>
            <a:chExt cx="12192000" cy="6858000"/>
          </a:xfrm>
        </p:grpSpPr>
        <p:pic>
          <p:nvPicPr>
            <p:cNvPr id="57"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 name="矩形 57">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 xmlns:a16="http://schemas.microsoft.com/office/drawing/2014/main" id="{5423CB39-18C1-449A-AD71-E7E6E5F2DEDB}"/>
              </a:ext>
            </a:extLst>
          </p:cNvPr>
          <p:cNvGrpSpPr/>
          <p:nvPr userDrawn="1"/>
        </p:nvGrpSpPr>
        <p:grpSpPr>
          <a:xfrm>
            <a:off x="1104900" y="857250"/>
            <a:ext cx="9982200" cy="5158400"/>
            <a:chOff x="1104900" y="857250"/>
            <a:chExt cx="9982200" cy="5158400"/>
          </a:xfrm>
        </p:grpSpPr>
        <p:sp>
          <p:nvSpPr>
            <p:cNvPr id="9" name="矩形 8">
              <a:extLst>
                <a:ext uri="{FF2B5EF4-FFF2-40B4-BE49-F238E27FC236}">
                  <a16:creationId xmlns="" xmlns:a16="http://schemas.microsoft.com/office/drawing/2014/main" id="{4392CC7E-4830-4D66-B4E7-A01CECCD6BA1}"/>
                </a:ext>
              </a:extLst>
            </p:cNvPr>
            <p:cNvSpPr/>
            <p:nvPr userDrawn="1"/>
          </p:nvSpPr>
          <p:spPr>
            <a:xfrm>
              <a:off x="1104900" y="857250"/>
              <a:ext cx="99822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 xmlns:a16="http://schemas.microsoft.com/office/drawing/2014/main" id="{0B547D73-E640-4962-8A90-6058C3228D4A}"/>
                </a:ext>
              </a:extLst>
            </p:cNvPr>
            <p:cNvSpPr/>
            <p:nvPr userDrawn="1"/>
          </p:nvSpPr>
          <p:spPr>
            <a:xfrm>
              <a:off x="1218000" y="857250"/>
              <a:ext cx="9756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5BF7E7B1-1281-42A7-9175-9AE181A84C85}"/>
                </a:ext>
              </a:extLst>
            </p:cNvPr>
            <p:cNvSpPr/>
            <p:nvPr userDrawn="1"/>
          </p:nvSpPr>
          <p:spPr>
            <a:xfrm>
              <a:off x="1326000" y="857250"/>
              <a:ext cx="954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 xmlns:a16="http://schemas.microsoft.com/office/drawing/2014/main" id="{7EEB809C-21CF-4B93-A7CD-ADDF613ACE06}"/>
                </a:ext>
              </a:extLst>
            </p:cNvPr>
            <p:cNvSpPr/>
            <p:nvPr userDrawn="1"/>
          </p:nvSpPr>
          <p:spPr>
            <a:xfrm>
              <a:off x="1349500" y="857250"/>
              <a:ext cx="936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46A3F01B-6E8C-4EF2-9089-DA63DBF6276D}"/>
                </a:ext>
              </a:extLst>
            </p:cNvPr>
            <p:cNvSpPr/>
            <p:nvPr userDrawn="1"/>
          </p:nvSpPr>
          <p:spPr>
            <a:xfrm>
              <a:off x="6096000" y="872150"/>
              <a:ext cx="0" cy="5143500"/>
            </a:xfrm>
            <a:prstGeom prst="rect">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a:extLst>
              <a:ext uri="{FF2B5EF4-FFF2-40B4-BE49-F238E27FC236}">
                <a16:creationId xmlns="" xmlns:a16="http://schemas.microsoft.com/office/drawing/2014/main" id="{04A5F7C2-AC50-4D60-9DC7-F06796A5256C}"/>
              </a:ext>
            </a:extLst>
          </p:cNvPr>
          <p:cNvSpPr txBox="1"/>
          <p:nvPr userDrawn="1"/>
        </p:nvSpPr>
        <p:spPr>
          <a:xfrm>
            <a:off x="1805074" y="2533650"/>
            <a:ext cx="2339102" cy="646331"/>
          </a:xfrm>
          <a:prstGeom prst="rect">
            <a:avLst/>
          </a:prstGeom>
          <a:noFill/>
        </p:spPr>
        <p:txBody>
          <a:bodyPr wrap="none" rtlCol="0">
            <a:spAutoFit/>
          </a:bodyPr>
          <a:lstStyle/>
          <a:p>
            <a:r>
              <a:rPr lang="zh-CN" altLang="en-US" sz="3600" b="1" spc="600" dirty="0">
                <a:solidFill>
                  <a:srgbClr val="0075AA"/>
                </a:solidFill>
                <a:latin typeface="微软雅黑" panose="020B0503020204020204" pitchFamily="34" charset="-122"/>
                <a:ea typeface="微软雅黑" panose="020B0503020204020204" pitchFamily="34" charset="-122"/>
              </a:rPr>
              <a:t>本章目录</a:t>
            </a:r>
          </a:p>
        </p:txBody>
      </p:sp>
      <p:sp>
        <p:nvSpPr>
          <p:cNvPr id="16" name="文本框 15">
            <a:extLst>
              <a:ext uri="{FF2B5EF4-FFF2-40B4-BE49-F238E27FC236}">
                <a16:creationId xmlns="" xmlns:a16="http://schemas.microsoft.com/office/drawing/2014/main" id="{CD95941B-18FF-47B6-9153-26F555877C0B}"/>
              </a:ext>
            </a:extLst>
          </p:cNvPr>
          <p:cNvSpPr txBox="1"/>
          <p:nvPr userDrawn="1"/>
        </p:nvSpPr>
        <p:spPr>
          <a:xfrm>
            <a:off x="1805074" y="3090446"/>
            <a:ext cx="2339102" cy="369332"/>
          </a:xfrm>
          <a:prstGeom prst="rect">
            <a:avLst/>
          </a:prstGeom>
          <a:noFill/>
        </p:spPr>
        <p:txBody>
          <a:bodyPr wrap="square" rtlCol="0">
            <a:spAutoFit/>
          </a:bodyPr>
          <a:lstStyle/>
          <a:p>
            <a:pPr algn="dist"/>
            <a:r>
              <a:rPr lang="en-US" altLang="zh-CN" sz="1800" b="1" spc="600">
                <a:solidFill>
                  <a:srgbClr val="147592"/>
                </a:solidFill>
                <a:latin typeface="微软雅黑" panose="020B0503020204020204" pitchFamily="34" charset="-122"/>
                <a:ea typeface="微软雅黑" panose="020B0503020204020204" pitchFamily="34" charset="-122"/>
              </a:rPr>
              <a:t>CONTENTS</a:t>
            </a:r>
            <a:endParaRPr lang="zh-CN" altLang="en-US" sz="1800" b="1" spc="600">
              <a:solidFill>
                <a:srgbClr val="147592"/>
              </a:solidFill>
              <a:latin typeface="微软雅黑" panose="020B0503020204020204" pitchFamily="34" charset="-122"/>
              <a:ea typeface="微软雅黑" panose="020B0503020204020204" pitchFamily="34" charset="-122"/>
            </a:endParaRPr>
          </a:p>
        </p:txBody>
      </p:sp>
      <p:sp>
        <p:nvSpPr>
          <p:cNvPr id="112" name="文本占位符 30">
            <a:extLst>
              <a:ext uri="{FF2B5EF4-FFF2-40B4-BE49-F238E27FC236}">
                <a16:creationId xmlns:a16="http://schemas.microsoft.com/office/drawing/2014/main" xmlns="" id="{74D817D6-02E2-4B5A-8129-1F0CABFD4B06}"/>
              </a:ext>
            </a:extLst>
          </p:cNvPr>
          <p:cNvSpPr>
            <a:spLocks noGrp="1"/>
          </p:cNvSpPr>
          <p:nvPr>
            <p:ph type="body" sz="quarter" idx="10"/>
          </p:nvPr>
        </p:nvSpPr>
        <p:spPr>
          <a:xfrm>
            <a:off x="7321944" y="1227018"/>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sp>
        <p:nvSpPr>
          <p:cNvPr id="113" name="文本占位符 30">
            <a:extLst>
              <a:ext uri="{FF2B5EF4-FFF2-40B4-BE49-F238E27FC236}">
                <a16:creationId xmlns:a16="http://schemas.microsoft.com/office/drawing/2014/main" xmlns="" id="{FDAB73AB-973F-42F1-9D75-0F6BF7A0E604}"/>
              </a:ext>
            </a:extLst>
          </p:cNvPr>
          <p:cNvSpPr>
            <a:spLocks noGrp="1"/>
          </p:cNvSpPr>
          <p:nvPr>
            <p:ph type="body" sz="quarter" idx="11"/>
          </p:nvPr>
        </p:nvSpPr>
        <p:spPr>
          <a:xfrm>
            <a:off x="7321944" y="1841811"/>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114" name="组合 113">
            <a:extLst>
              <a:ext uri="{FF2B5EF4-FFF2-40B4-BE49-F238E27FC236}">
                <a16:creationId xmlns:a16="http://schemas.microsoft.com/office/drawing/2014/main" xmlns="" id="{9614A408-4C93-490F-9CD1-45A02AD6BE9E}"/>
              </a:ext>
            </a:extLst>
          </p:cNvPr>
          <p:cNvGrpSpPr/>
          <p:nvPr userDrawn="1"/>
        </p:nvGrpSpPr>
        <p:grpSpPr>
          <a:xfrm>
            <a:off x="6765231" y="1088906"/>
            <a:ext cx="3302694" cy="571500"/>
            <a:chOff x="6765231" y="1371600"/>
            <a:chExt cx="3302694" cy="571500"/>
          </a:xfrm>
        </p:grpSpPr>
        <p:grpSp>
          <p:nvGrpSpPr>
            <p:cNvPr id="115" name="组合 114">
              <a:extLst>
                <a:ext uri="{FF2B5EF4-FFF2-40B4-BE49-F238E27FC236}">
                  <a16:creationId xmlns:a16="http://schemas.microsoft.com/office/drawing/2014/main" xmlns="" id="{A59F35C6-0BFB-4D72-9515-CB744A8B9EEB}"/>
                </a:ext>
              </a:extLst>
            </p:cNvPr>
            <p:cNvGrpSpPr/>
            <p:nvPr userDrawn="1"/>
          </p:nvGrpSpPr>
          <p:grpSpPr>
            <a:xfrm>
              <a:off x="6765231" y="1371600"/>
              <a:ext cx="571500" cy="571500"/>
              <a:chOff x="6908106" y="1371600"/>
              <a:chExt cx="571500" cy="571500"/>
            </a:xfrm>
          </p:grpSpPr>
          <p:sp>
            <p:nvSpPr>
              <p:cNvPr id="117" name="椭圆 116">
                <a:extLst>
                  <a:ext uri="{FF2B5EF4-FFF2-40B4-BE49-F238E27FC236}">
                    <a16:creationId xmlns:a16="http://schemas.microsoft.com/office/drawing/2014/main" xmlns="" id="{EEB66EA5-88C0-4900-BE4D-3D7F8A08B213}"/>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文本框 23">
                <a:extLst>
                  <a:ext uri="{FF2B5EF4-FFF2-40B4-BE49-F238E27FC236}">
                    <a16:creationId xmlns:a16="http://schemas.microsoft.com/office/drawing/2014/main" xmlns="" id="{F22C193E-139F-4EBA-9F10-A77E5796D408}"/>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01</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116" name="直接连接符 115">
              <a:extLst>
                <a:ext uri="{FF2B5EF4-FFF2-40B4-BE49-F238E27FC236}">
                  <a16:creationId xmlns:a16="http://schemas.microsoft.com/office/drawing/2014/main" xmlns="" id="{FBD82667-89BC-464B-AE25-BA225B835162}"/>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120" name="组合 119">
            <a:extLst>
              <a:ext uri="{FF2B5EF4-FFF2-40B4-BE49-F238E27FC236}">
                <a16:creationId xmlns:a16="http://schemas.microsoft.com/office/drawing/2014/main" xmlns="" id="{C646C315-4E07-4AB1-9048-7676BB22D9F3}"/>
              </a:ext>
            </a:extLst>
          </p:cNvPr>
          <p:cNvGrpSpPr/>
          <p:nvPr userDrawn="1"/>
        </p:nvGrpSpPr>
        <p:grpSpPr>
          <a:xfrm>
            <a:off x="6765231" y="1703699"/>
            <a:ext cx="3302694" cy="571500"/>
            <a:chOff x="6765231" y="1371600"/>
            <a:chExt cx="3302694" cy="571500"/>
          </a:xfrm>
        </p:grpSpPr>
        <p:grpSp>
          <p:nvGrpSpPr>
            <p:cNvPr id="121" name="组合 120">
              <a:extLst>
                <a:ext uri="{FF2B5EF4-FFF2-40B4-BE49-F238E27FC236}">
                  <a16:creationId xmlns:a16="http://schemas.microsoft.com/office/drawing/2014/main" xmlns="" id="{E59F6D50-B40C-42B4-A44C-DB7035A65B13}"/>
                </a:ext>
              </a:extLst>
            </p:cNvPr>
            <p:cNvGrpSpPr/>
            <p:nvPr userDrawn="1"/>
          </p:nvGrpSpPr>
          <p:grpSpPr>
            <a:xfrm>
              <a:off x="6765231" y="1371600"/>
              <a:ext cx="571500" cy="571500"/>
              <a:chOff x="6908106" y="1371600"/>
              <a:chExt cx="571500" cy="571500"/>
            </a:xfrm>
          </p:grpSpPr>
          <p:sp>
            <p:nvSpPr>
              <p:cNvPr id="123" name="椭圆 122">
                <a:extLst>
                  <a:ext uri="{FF2B5EF4-FFF2-40B4-BE49-F238E27FC236}">
                    <a16:creationId xmlns:a16="http://schemas.microsoft.com/office/drawing/2014/main" xmlns="" id="{9FEC6097-AE9C-4CDC-B755-F738D132CE7A}"/>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文本框 53">
                <a:extLst>
                  <a:ext uri="{FF2B5EF4-FFF2-40B4-BE49-F238E27FC236}">
                    <a16:creationId xmlns:a16="http://schemas.microsoft.com/office/drawing/2014/main" xmlns="" id="{3B491342-1F39-419A-B3F6-EF4E5D5BD751}"/>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02</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122" name="直接连接符 121">
              <a:extLst>
                <a:ext uri="{FF2B5EF4-FFF2-40B4-BE49-F238E27FC236}">
                  <a16:creationId xmlns:a16="http://schemas.microsoft.com/office/drawing/2014/main" xmlns="" id="{888B8FD4-83CE-4F6D-82E7-29017B3C4C19}"/>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125" name="文本占位符 30">
            <a:extLst>
              <a:ext uri="{FF2B5EF4-FFF2-40B4-BE49-F238E27FC236}">
                <a16:creationId xmlns:a16="http://schemas.microsoft.com/office/drawing/2014/main" xmlns="" id="{3FE8387A-429B-440F-810C-2119E0570784}"/>
              </a:ext>
            </a:extLst>
          </p:cNvPr>
          <p:cNvSpPr>
            <a:spLocks noGrp="1"/>
          </p:cNvSpPr>
          <p:nvPr>
            <p:ph type="body" sz="quarter" idx="12"/>
          </p:nvPr>
        </p:nvSpPr>
        <p:spPr>
          <a:xfrm>
            <a:off x="7321944" y="2441991"/>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sp>
        <p:nvSpPr>
          <p:cNvPr id="126" name="文本占位符 30">
            <a:extLst>
              <a:ext uri="{FF2B5EF4-FFF2-40B4-BE49-F238E27FC236}">
                <a16:creationId xmlns:a16="http://schemas.microsoft.com/office/drawing/2014/main" xmlns="" id="{AAC6721F-7B3E-491C-8033-950CBAE3BB20}"/>
              </a:ext>
            </a:extLst>
          </p:cNvPr>
          <p:cNvSpPr>
            <a:spLocks noGrp="1"/>
          </p:cNvSpPr>
          <p:nvPr>
            <p:ph type="body" sz="quarter" idx="13"/>
          </p:nvPr>
        </p:nvSpPr>
        <p:spPr>
          <a:xfrm>
            <a:off x="7321944" y="3041018"/>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127" name="组合 126">
            <a:extLst>
              <a:ext uri="{FF2B5EF4-FFF2-40B4-BE49-F238E27FC236}">
                <a16:creationId xmlns:a16="http://schemas.microsoft.com/office/drawing/2014/main" xmlns="" id="{12C8231F-6163-49A8-AA52-05BFED120A18}"/>
              </a:ext>
            </a:extLst>
          </p:cNvPr>
          <p:cNvGrpSpPr/>
          <p:nvPr userDrawn="1"/>
        </p:nvGrpSpPr>
        <p:grpSpPr>
          <a:xfrm>
            <a:off x="6765231" y="2303879"/>
            <a:ext cx="3302694" cy="571500"/>
            <a:chOff x="6765231" y="1371600"/>
            <a:chExt cx="3302694" cy="571500"/>
          </a:xfrm>
        </p:grpSpPr>
        <p:grpSp>
          <p:nvGrpSpPr>
            <p:cNvPr id="128" name="组合 127">
              <a:extLst>
                <a:ext uri="{FF2B5EF4-FFF2-40B4-BE49-F238E27FC236}">
                  <a16:creationId xmlns:a16="http://schemas.microsoft.com/office/drawing/2014/main" xmlns="" id="{E08FC323-9E2A-4ECC-B56D-23062F837F9D}"/>
                </a:ext>
              </a:extLst>
            </p:cNvPr>
            <p:cNvGrpSpPr/>
            <p:nvPr userDrawn="1"/>
          </p:nvGrpSpPr>
          <p:grpSpPr>
            <a:xfrm>
              <a:off x="6765231" y="1371600"/>
              <a:ext cx="571500" cy="571500"/>
              <a:chOff x="6908106" y="1371600"/>
              <a:chExt cx="571500" cy="571500"/>
            </a:xfrm>
          </p:grpSpPr>
          <p:sp>
            <p:nvSpPr>
              <p:cNvPr id="130" name="椭圆 129">
                <a:extLst>
                  <a:ext uri="{FF2B5EF4-FFF2-40B4-BE49-F238E27FC236}">
                    <a16:creationId xmlns:a16="http://schemas.microsoft.com/office/drawing/2014/main" xmlns="" id="{768237DB-A00A-4C5B-A18D-EFF2109C2F9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文本框 75">
                <a:extLst>
                  <a:ext uri="{FF2B5EF4-FFF2-40B4-BE49-F238E27FC236}">
                    <a16:creationId xmlns:a16="http://schemas.microsoft.com/office/drawing/2014/main" xmlns="" id="{4BDCFA8D-F880-4D91-8DD6-C372F52CFA09}"/>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03</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129" name="直接连接符 128">
              <a:extLst>
                <a:ext uri="{FF2B5EF4-FFF2-40B4-BE49-F238E27FC236}">
                  <a16:creationId xmlns:a16="http://schemas.microsoft.com/office/drawing/2014/main" xmlns="" id="{7D26D5A8-D39D-484C-B78A-10C13187DF80}"/>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132" name="组合 131">
            <a:extLst>
              <a:ext uri="{FF2B5EF4-FFF2-40B4-BE49-F238E27FC236}">
                <a16:creationId xmlns:a16="http://schemas.microsoft.com/office/drawing/2014/main" xmlns="" id="{E5BC0FC1-8B68-43CA-8A15-CC05A65DF450}"/>
              </a:ext>
            </a:extLst>
          </p:cNvPr>
          <p:cNvGrpSpPr/>
          <p:nvPr userDrawn="1"/>
        </p:nvGrpSpPr>
        <p:grpSpPr>
          <a:xfrm>
            <a:off x="6765231" y="2902906"/>
            <a:ext cx="3302694" cy="571500"/>
            <a:chOff x="6765231" y="1371600"/>
            <a:chExt cx="3302694" cy="571500"/>
          </a:xfrm>
        </p:grpSpPr>
        <p:grpSp>
          <p:nvGrpSpPr>
            <p:cNvPr id="133" name="组合 132">
              <a:extLst>
                <a:ext uri="{FF2B5EF4-FFF2-40B4-BE49-F238E27FC236}">
                  <a16:creationId xmlns:a16="http://schemas.microsoft.com/office/drawing/2014/main" xmlns="" id="{5A5FBA80-7020-4EC8-91FB-F59D88B090C8}"/>
                </a:ext>
              </a:extLst>
            </p:cNvPr>
            <p:cNvGrpSpPr/>
            <p:nvPr userDrawn="1"/>
          </p:nvGrpSpPr>
          <p:grpSpPr>
            <a:xfrm>
              <a:off x="6765231" y="1371600"/>
              <a:ext cx="571500" cy="571500"/>
              <a:chOff x="6908106" y="1371600"/>
              <a:chExt cx="571500" cy="571500"/>
            </a:xfrm>
          </p:grpSpPr>
          <p:sp>
            <p:nvSpPr>
              <p:cNvPr id="135" name="椭圆 134">
                <a:extLst>
                  <a:ext uri="{FF2B5EF4-FFF2-40B4-BE49-F238E27FC236}">
                    <a16:creationId xmlns:a16="http://schemas.microsoft.com/office/drawing/2014/main" xmlns=""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文本框 80">
                <a:extLst>
                  <a:ext uri="{FF2B5EF4-FFF2-40B4-BE49-F238E27FC236}">
                    <a16:creationId xmlns:a16="http://schemas.microsoft.com/office/drawing/2014/main" xmlns=""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04</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134" name="直接连接符 133">
              <a:extLst>
                <a:ext uri="{FF2B5EF4-FFF2-40B4-BE49-F238E27FC236}">
                  <a16:creationId xmlns:a16="http://schemas.microsoft.com/office/drawing/2014/main" xmlns="" id="{1EB89BE8-A4BE-4EBC-9562-42D162AFEA94}"/>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137" name="文本占位符 30">
            <a:extLst>
              <a:ext uri="{FF2B5EF4-FFF2-40B4-BE49-F238E27FC236}">
                <a16:creationId xmlns:a16="http://schemas.microsoft.com/office/drawing/2014/main" xmlns="" id="{AAC6721F-7B3E-491C-8033-950CBAE3BB20}"/>
              </a:ext>
            </a:extLst>
          </p:cNvPr>
          <p:cNvSpPr>
            <a:spLocks noGrp="1"/>
          </p:cNvSpPr>
          <p:nvPr>
            <p:ph type="body" sz="quarter" idx="14"/>
          </p:nvPr>
        </p:nvSpPr>
        <p:spPr>
          <a:xfrm>
            <a:off x="7321944" y="3645147"/>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138" name="组合 137">
            <a:extLst>
              <a:ext uri="{FF2B5EF4-FFF2-40B4-BE49-F238E27FC236}">
                <a16:creationId xmlns:a16="http://schemas.microsoft.com/office/drawing/2014/main" xmlns="" id="{E5BC0FC1-8B68-43CA-8A15-CC05A65DF450}"/>
              </a:ext>
            </a:extLst>
          </p:cNvPr>
          <p:cNvGrpSpPr/>
          <p:nvPr userDrawn="1"/>
        </p:nvGrpSpPr>
        <p:grpSpPr>
          <a:xfrm>
            <a:off x="6765231" y="3507035"/>
            <a:ext cx="3302694" cy="571500"/>
            <a:chOff x="6765231" y="1371600"/>
            <a:chExt cx="3302694" cy="571500"/>
          </a:xfrm>
        </p:grpSpPr>
        <p:grpSp>
          <p:nvGrpSpPr>
            <p:cNvPr id="139" name="组合 138">
              <a:extLst>
                <a:ext uri="{FF2B5EF4-FFF2-40B4-BE49-F238E27FC236}">
                  <a16:creationId xmlns:a16="http://schemas.microsoft.com/office/drawing/2014/main" xmlns="" id="{5A5FBA80-7020-4EC8-91FB-F59D88B090C8}"/>
                </a:ext>
              </a:extLst>
            </p:cNvPr>
            <p:cNvGrpSpPr/>
            <p:nvPr userDrawn="1"/>
          </p:nvGrpSpPr>
          <p:grpSpPr>
            <a:xfrm>
              <a:off x="6765231" y="1371600"/>
              <a:ext cx="571500" cy="571500"/>
              <a:chOff x="6908106" y="1371600"/>
              <a:chExt cx="571500" cy="571500"/>
            </a:xfrm>
          </p:grpSpPr>
          <p:sp>
            <p:nvSpPr>
              <p:cNvPr id="141" name="椭圆 140">
                <a:extLst>
                  <a:ext uri="{FF2B5EF4-FFF2-40B4-BE49-F238E27FC236}">
                    <a16:creationId xmlns:a16="http://schemas.microsoft.com/office/drawing/2014/main" xmlns=""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文本框 80">
                <a:extLst>
                  <a:ext uri="{FF2B5EF4-FFF2-40B4-BE49-F238E27FC236}">
                    <a16:creationId xmlns:a16="http://schemas.microsoft.com/office/drawing/2014/main" xmlns=""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140" name="直接连接符 139">
              <a:extLst>
                <a:ext uri="{FF2B5EF4-FFF2-40B4-BE49-F238E27FC236}">
                  <a16:creationId xmlns:a16="http://schemas.microsoft.com/office/drawing/2014/main" xmlns="" id="{1EB89BE8-A4BE-4EBC-9562-42D162AFEA94}"/>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143" name="文本占位符 30">
            <a:extLst>
              <a:ext uri="{FF2B5EF4-FFF2-40B4-BE49-F238E27FC236}">
                <a16:creationId xmlns:a16="http://schemas.microsoft.com/office/drawing/2014/main" xmlns="" id="{AAC6721F-7B3E-491C-8033-950CBAE3BB20}"/>
              </a:ext>
            </a:extLst>
          </p:cNvPr>
          <p:cNvSpPr>
            <a:spLocks noGrp="1"/>
          </p:cNvSpPr>
          <p:nvPr>
            <p:ph type="body" sz="quarter" idx="15"/>
          </p:nvPr>
        </p:nvSpPr>
        <p:spPr>
          <a:xfrm>
            <a:off x="7321944" y="4248025"/>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144" name="组合 143">
            <a:extLst>
              <a:ext uri="{FF2B5EF4-FFF2-40B4-BE49-F238E27FC236}">
                <a16:creationId xmlns:a16="http://schemas.microsoft.com/office/drawing/2014/main" xmlns="" id="{E5BC0FC1-8B68-43CA-8A15-CC05A65DF450}"/>
              </a:ext>
            </a:extLst>
          </p:cNvPr>
          <p:cNvGrpSpPr/>
          <p:nvPr userDrawn="1"/>
        </p:nvGrpSpPr>
        <p:grpSpPr>
          <a:xfrm>
            <a:off x="6765231" y="4109913"/>
            <a:ext cx="3302694" cy="571500"/>
            <a:chOff x="6765231" y="1371600"/>
            <a:chExt cx="3302694" cy="571500"/>
          </a:xfrm>
        </p:grpSpPr>
        <p:grpSp>
          <p:nvGrpSpPr>
            <p:cNvPr id="145" name="组合 144">
              <a:extLst>
                <a:ext uri="{FF2B5EF4-FFF2-40B4-BE49-F238E27FC236}">
                  <a16:creationId xmlns:a16="http://schemas.microsoft.com/office/drawing/2014/main" xmlns="" id="{5A5FBA80-7020-4EC8-91FB-F59D88B090C8}"/>
                </a:ext>
              </a:extLst>
            </p:cNvPr>
            <p:cNvGrpSpPr/>
            <p:nvPr userDrawn="1"/>
          </p:nvGrpSpPr>
          <p:grpSpPr>
            <a:xfrm>
              <a:off x="6765231" y="1371600"/>
              <a:ext cx="571500" cy="571500"/>
              <a:chOff x="6908106" y="1371600"/>
              <a:chExt cx="571500" cy="571500"/>
            </a:xfrm>
          </p:grpSpPr>
          <p:sp>
            <p:nvSpPr>
              <p:cNvPr id="147" name="椭圆 146">
                <a:extLst>
                  <a:ext uri="{FF2B5EF4-FFF2-40B4-BE49-F238E27FC236}">
                    <a16:creationId xmlns:a16="http://schemas.microsoft.com/office/drawing/2014/main" xmlns=""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文本框 80">
                <a:extLst>
                  <a:ext uri="{FF2B5EF4-FFF2-40B4-BE49-F238E27FC236}">
                    <a16:creationId xmlns:a16="http://schemas.microsoft.com/office/drawing/2014/main" xmlns=""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146" name="直接连接符 145">
              <a:extLst>
                <a:ext uri="{FF2B5EF4-FFF2-40B4-BE49-F238E27FC236}">
                  <a16:creationId xmlns:a16="http://schemas.microsoft.com/office/drawing/2014/main" xmlns="" id="{1EB89BE8-A4BE-4EBC-9562-42D162AFEA94}"/>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149" name="文本占位符 30">
            <a:extLst>
              <a:ext uri="{FF2B5EF4-FFF2-40B4-BE49-F238E27FC236}">
                <a16:creationId xmlns:a16="http://schemas.microsoft.com/office/drawing/2014/main" xmlns="" id="{AAC6721F-7B3E-491C-8033-950CBAE3BB20}"/>
              </a:ext>
            </a:extLst>
          </p:cNvPr>
          <p:cNvSpPr>
            <a:spLocks noGrp="1"/>
          </p:cNvSpPr>
          <p:nvPr>
            <p:ph type="body" sz="quarter" idx="16"/>
          </p:nvPr>
        </p:nvSpPr>
        <p:spPr>
          <a:xfrm>
            <a:off x="7321944" y="4864358"/>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150" name="组合 149">
            <a:extLst>
              <a:ext uri="{FF2B5EF4-FFF2-40B4-BE49-F238E27FC236}">
                <a16:creationId xmlns:a16="http://schemas.microsoft.com/office/drawing/2014/main" xmlns="" id="{E5BC0FC1-8B68-43CA-8A15-CC05A65DF450}"/>
              </a:ext>
            </a:extLst>
          </p:cNvPr>
          <p:cNvGrpSpPr/>
          <p:nvPr userDrawn="1"/>
        </p:nvGrpSpPr>
        <p:grpSpPr>
          <a:xfrm>
            <a:off x="6765231" y="4726246"/>
            <a:ext cx="3302694" cy="571500"/>
            <a:chOff x="6765231" y="1371600"/>
            <a:chExt cx="3302694" cy="571500"/>
          </a:xfrm>
        </p:grpSpPr>
        <p:grpSp>
          <p:nvGrpSpPr>
            <p:cNvPr id="151" name="组合 150">
              <a:extLst>
                <a:ext uri="{FF2B5EF4-FFF2-40B4-BE49-F238E27FC236}">
                  <a16:creationId xmlns:a16="http://schemas.microsoft.com/office/drawing/2014/main" xmlns="" id="{5A5FBA80-7020-4EC8-91FB-F59D88B090C8}"/>
                </a:ext>
              </a:extLst>
            </p:cNvPr>
            <p:cNvGrpSpPr/>
            <p:nvPr userDrawn="1"/>
          </p:nvGrpSpPr>
          <p:grpSpPr>
            <a:xfrm>
              <a:off x="6765231" y="1371600"/>
              <a:ext cx="571500" cy="571500"/>
              <a:chOff x="6908106" y="1371600"/>
              <a:chExt cx="571500" cy="571500"/>
            </a:xfrm>
          </p:grpSpPr>
          <p:sp>
            <p:nvSpPr>
              <p:cNvPr id="153" name="椭圆 152">
                <a:extLst>
                  <a:ext uri="{FF2B5EF4-FFF2-40B4-BE49-F238E27FC236}">
                    <a16:creationId xmlns:a16="http://schemas.microsoft.com/office/drawing/2014/main" xmlns=""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文本框 80">
                <a:extLst>
                  <a:ext uri="{FF2B5EF4-FFF2-40B4-BE49-F238E27FC236}">
                    <a16:creationId xmlns:a16="http://schemas.microsoft.com/office/drawing/2014/main" xmlns=""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07</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152" name="直接连接符 151">
              <a:extLst>
                <a:ext uri="{FF2B5EF4-FFF2-40B4-BE49-F238E27FC236}">
                  <a16:creationId xmlns:a16="http://schemas.microsoft.com/office/drawing/2014/main" xmlns="" id="{1EB89BE8-A4BE-4EBC-9562-42D162AFEA94}"/>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155" name="文本占位符 30">
            <a:extLst>
              <a:ext uri="{FF2B5EF4-FFF2-40B4-BE49-F238E27FC236}">
                <a16:creationId xmlns:a16="http://schemas.microsoft.com/office/drawing/2014/main" xmlns="" id="{AAC6721F-7B3E-491C-8033-950CBAE3BB20}"/>
              </a:ext>
            </a:extLst>
          </p:cNvPr>
          <p:cNvSpPr>
            <a:spLocks noGrp="1"/>
          </p:cNvSpPr>
          <p:nvPr>
            <p:ph type="body" sz="quarter" idx="17"/>
          </p:nvPr>
        </p:nvSpPr>
        <p:spPr>
          <a:xfrm>
            <a:off x="7321944" y="5485733"/>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156" name="组合 155">
            <a:extLst>
              <a:ext uri="{FF2B5EF4-FFF2-40B4-BE49-F238E27FC236}">
                <a16:creationId xmlns:a16="http://schemas.microsoft.com/office/drawing/2014/main" xmlns="" id="{E5BC0FC1-8B68-43CA-8A15-CC05A65DF450}"/>
              </a:ext>
            </a:extLst>
          </p:cNvPr>
          <p:cNvGrpSpPr/>
          <p:nvPr userDrawn="1"/>
        </p:nvGrpSpPr>
        <p:grpSpPr>
          <a:xfrm>
            <a:off x="6765231" y="5347621"/>
            <a:ext cx="3302694" cy="571500"/>
            <a:chOff x="6765231" y="1371600"/>
            <a:chExt cx="3302694" cy="571500"/>
          </a:xfrm>
        </p:grpSpPr>
        <p:grpSp>
          <p:nvGrpSpPr>
            <p:cNvPr id="157" name="组合 156">
              <a:extLst>
                <a:ext uri="{FF2B5EF4-FFF2-40B4-BE49-F238E27FC236}">
                  <a16:creationId xmlns:a16="http://schemas.microsoft.com/office/drawing/2014/main" xmlns="" id="{5A5FBA80-7020-4EC8-91FB-F59D88B090C8}"/>
                </a:ext>
              </a:extLst>
            </p:cNvPr>
            <p:cNvGrpSpPr/>
            <p:nvPr userDrawn="1"/>
          </p:nvGrpSpPr>
          <p:grpSpPr>
            <a:xfrm>
              <a:off x="6765231" y="1371600"/>
              <a:ext cx="571500" cy="571500"/>
              <a:chOff x="6908106" y="1371600"/>
              <a:chExt cx="571500" cy="571500"/>
            </a:xfrm>
          </p:grpSpPr>
          <p:sp>
            <p:nvSpPr>
              <p:cNvPr id="159" name="椭圆 158">
                <a:extLst>
                  <a:ext uri="{FF2B5EF4-FFF2-40B4-BE49-F238E27FC236}">
                    <a16:creationId xmlns:a16="http://schemas.microsoft.com/office/drawing/2014/main" xmlns=""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文本框 80">
                <a:extLst>
                  <a:ext uri="{FF2B5EF4-FFF2-40B4-BE49-F238E27FC236}">
                    <a16:creationId xmlns:a16="http://schemas.microsoft.com/office/drawing/2014/main" xmlns=""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158" name="直接连接符 157">
              <a:extLst>
                <a:ext uri="{FF2B5EF4-FFF2-40B4-BE49-F238E27FC236}">
                  <a16:creationId xmlns:a16="http://schemas.microsoft.com/office/drawing/2014/main" xmlns="" id="{1EB89BE8-A4BE-4EBC-9562-42D162AFEA94}"/>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029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转场页">
    <p:spTree>
      <p:nvGrpSpPr>
        <p:cNvPr id="1" name=""/>
        <p:cNvGrpSpPr/>
        <p:nvPr/>
      </p:nvGrpSpPr>
      <p:grpSpPr>
        <a:xfrm>
          <a:off x="0" y="0"/>
          <a:ext cx="0" cy="0"/>
          <a:chOff x="0" y="0"/>
          <a:chExt cx="0" cy="0"/>
        </a:xfrm>
      </p:grpSpPr>
      <p:grpSp>
        <p:nvGrpSpPr>
          <p:cNvPr id="21" name="组合 20"/>
          <p:cNvGrpSpPr/>
          <p:nvPr userDrawn="1"/>
        </p:nvGrpSpPr>
        <p:grpSpPr>
          <a:xfrm>
            <a:off x="0" y="0"/>
            <a:ext cx="12192000" cy="6858000"/>
            <a:chOff x="0" y="0"/>
            <a:chExt cx="12192000" cy="6858000"/>
          </a:xfrm>
        </p:grpSpPr>
        <p:pic>
          <p:nvPicPr>
            <p:cNvPr id="23"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a:extLst>
              <a:ext uri="{FF2B5EF4-FFF2-40B4-BE49-F238E27FC236}">
                <a16:creationId xmlns="" xmlns:a16="http://schemas.microsoft.com/office/drawing/2014/main" id="{934C253E-7406-403F-96A4-DC2CD1360215}"/>
              </a:ext>
            </a:extLst>
          </p:cNvPr>
          <p:cNvGrpSpPr/>
          <p:nvPr userDrawn="1"/>
        </p:nvGrpSpPr>
        <p:grpSpPr>
          <a:xfrm>
            <a:off x="0" y="1257300"/>
            <a:ext cx="12192000" cy="4343400"/>
            <a:chOff x="1104900" y="857250"/>
            <a:chExt cx="9982200" cy="5143500"/>
          </a:xfrm>
        </p:grpSpPr>
        <p:sp>
          <p:nvSpPr>
            <p:cNvPr id="8" name="矩形 7">
              <a:extLst>
                <a:ext uri="{FF2B5EF4-FFF2-40B4-BE49-F238E27FC236}">
                  <a16:creationId xmlns="" xmlns:a16="http://schemas.microsoft.com/office/drawing/2014/main" id="{267ACB3B-E5E8-4B82-84F5-5185DB7595F2}"/>
                </a:ext>
              </a:extLst>
            </p:cNvPr>
            <p:cNvSpPr/>
            <p:nvPr userDrawn="1"/>
          </p:nvSpPr>
          <p:spPr>
            <a:xfrm>
              <a:off x="1104900" y="857250"/>
              <a:ext cx="99822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086543A4-D82B-4F18-8A06-59F5BAE315E5}"/>
                </a:ext>
              </a:extLst>
            </p:cNvPr>
            <p:cNvSpPr/>
            <p:nvPr userDrawn="1"/>
          </p:nvSpPr>
          <p:spPr>
            <a:xfrm>
              <a:off x="1218000" y="857250"/>
              <a:ext cx="9756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 xmlns:a16="http://schemas.microsoft.com/office/drawing/2014/main" id="{447E5E7E-B954-4895-A95F-02A8C2AB68BD}"/>
                </a:ext>
              </a:extLst>
            </p:cNvPr>
            <p:cNvSpPr/>
            <p:nvPr userDrawn="1"/>
          </p:nvSpPr>
          <p:spPr>
            <a:xfrm>
              <a:off x="1326000" y="857250"/>
              <a:ext cx="954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DED6404A-5542-4DDF-A6B0-454F6F9F1B38}"/>
                </a:ext>
              </a:extLst>
            </p:cNvPr>
            <p:cNvSpPr/>
            <p:nvPr userDrawn="1"/>
          </p:nvSpPr>
          <p:spPr>
            <a:xfrm>
              <a:off x="1416000" y="857250"/>
              <a:ext cx="936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 xmlns:a16="http://schemas.microsoft.com/office/drawing/2014/main" id="{4C27C8A2-A349-402D-AF9A-F489E1EE614D}"/>
                </a:ext>
              </a:extLst>
            </p:cNvPr>
            <p:cNvSpPr/>
            <p:nvPr userDrawn="1"/>
          </p:nvSpPr>
          <p:spPr>
            <a:xfrm>
              <a:off x="4785836" y="857250"/>
              <a:ext cx="0" cy="5143500"/>
            </a:xfrm>
            <a:prstGeom prst="rect">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a:extLst>
              <a:ext uri="{FF2B5EF4-FFF2-40B4-BE49-F238E27FC236}">
                <a16:creationId xmlns="" xmlns:a16="http://schemas.microsoft.com/office/drawing/2014/main" id="{07B23270-09B9-4C0C-A671-F532F5592083}"/>
              </a:ext>
            </a:extLst>
          </p:cNvPr>
          <p:cNvSpPr/>
          <p:nvPr userDrawn="1"/>
        </p:nvSpPr>
        <p:spPr>
          <a:xfrm>
            <a:off x="1127696" y="2026593"/>
            <a:ext cx="2804815" cy="2804815"/>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占位符 30">
            <a:extLst>
              <a:ext uri="{FF2B5EF4-FFF2-40B4-BE49-F238E27FC236}">
                <a16:creationId xmlns="" xmlns:a16="http://schemas.microsoft.com/office/drawing/2014/main" id="{B55E40E7-ECF8-4CE2-971D-CA447402E5CD}"/>
              </a:ext>
            </a:extLst>
          </p:cNvPr>
          <p:cNvSpPr>
            <a:spLocks noGrp="1"/>
          </p:cNvSpPr>
          <p:nvPr>
            <p:ph type="body" sz="quarter" idx="10"/>
          </p:nvPr>
        </p:nvSpPr>
        <p:spPr>
          <a:xfrm>
            <a:off x="5245843" y="2207568"/>
            <a:ext cx="6046265" cy="637192"/>
          </a:xfrm>
        </p:spPr>
        <p:txBody>
          <a:bodyPr>
            <a:noAutofit/>
          </a:bodyPr>
          <a:lstStyle>
            <a:lvl1pPr marL="0" indent="0">
              <a:buNone/>
              <a:defRPr sz="3200" b="1" spc="60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cxnSp>
        <p:nvCxnSpPr>
          <p:cNvPr id="16" name="直接连接符 15">
            <a:extLst>
              <a:ext uri="{FF2B5EF4-FFF2-40B4-BE49-F238E27FC236}">
                <a16:creationId xmlns="" xmlns:a16="http://schemas.microsoft.com/office/drawing/2014/main" id="{D00C90C9-D13E-4C91-9B28-8ACB290C36E2}"/>
              </a:ext>
            </a:extLst>
          </p:cNvPr>
          <p:cNvCxnSpPr>
            <a:cxnSpLocks/>
          </p:cNvCxnSpPr>
          <p:nvPr userDrawn="1"/>
        </p:nvCxnSpPr>
        <p:spPr>
          <a:xfrm>
            <a:off x="5334169" y="2969459"/>
            <a:ext cx="4981406" cy="0"/>
          </a:xfrm>
          <a:prstGeom prst="line">
            <a:avLst/>
          </a:prstGeom>
          <a:ln w="12700">
            <a:solidFill>
              <a:srgbClr val="EB0047">
                <a:alpha val="33000"/>
              </a:srgbClr>
            </a:solidFill>
          </a:ln>
        </p:spPr>
        <p:style>
          <a:lnRef idx="1">
            <a:schemeClr val="accent1"/>
          </a:lnRef>
          <a:fillRef idx="0">
            <a:schemeClr val="accent1"/>
          </a:fillRef>
          <a:effectRef idx="0">
            <a:schemeClr val="accent1"/>
          </a:effectRef>
          <a:fontRef idx="minor">
            <a:schemeClr val="tx1"/>
          </a:fontRef>
        </p:style>
      </p:cxnSp>
      <p:sp>
        <p:nvSpPr>
          <p:cNvPr id="18" name="文本占位符 30">
            <a:extLst>
              <a:ext uri="{FF2B5EF4-FFF2-40B4-BE49-F238E27FC236}">
                <a16:creationId xmlns="" xmlns:a16="http://schemas.microsoft.com/office/drawing/2014/main" id="{B09CC797-3532-45C2-9058-94DB76273E03}"/>
              </a:ext>
            </a:extLst>
          </p:cNvPr>
          <p:cNvSpPr>
            <a:spLocks noGrp="1"/>
          </p:cNvSpPr>
          <p:nvPr>
            <p:ph type="body" sz="quarter" idx="11"/>
          </p:nvPr>
        </p:nvSpPr>
        <p:spPr>
          <a:xfrm>
            <a:off x="5245844" y="3186564"/>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19" name="文本占位符 30">
            <a:extLst>
              <a:ext uri="{FF2B5EF4-FFF2-40B4-BE49-F238E27FC236}">
                <a16:creationId xmlns="" xmlns:a16="http://schemas.microsoft.com/office/drawing/2014/main" id="{A6BE9942-7C0A-4A1B-9019-D549B5136E69}"/>
              </a:ext>
            </a:extLst>
          </p:cNvPr>
          <p:cNvSpPr>
            <a:spLocks noGrp="1"/>
          </p:cNvSpPr>
          <p:nvPr>
            <p:ph type="body" sz="quarter" idx="12"/>
          </p:nvPr>
        </p:nvSpPr>
        <p:spPr>
          <a:xfrm>
            <a:off x="5245844" y="3710398"/>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20" name="文本占位符 30">
            <a:extLst>
              <a:ext uri="{FF2B5EF4-FFF2-40B4-BE49-F238E27FC236}">
                <a16:creationId xmlns="" xmlns:a16="http://schemas.microsoft.com/office/drawing/2014/main" id="{9D49A6CF-4E42-4192-BBDC-7FE8BAE803D3}"/>
              </a:ext>
            </a:extLst>
          </p:cNvPr>
          <p:cNvSpPr>
            <a:spLocks noGrp="1"/>
          </p:cNvSpPr>
          <p:nvPr>
            <p:ph type="body" sz="quarter" idx="13"/>
          </p:nvPr>
        </p:nvSpPr>
        <p:spPr>
          <a:xfrm>
            <a:off x="5245844" y="4234232"/>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22" name="文本占位符 30">
            <a:extLst>
              <a:ext uri="{FF2B5EF4-FFF2-40B4-BE49-F238E27FC236}">
                <a16:creationId xmlns="" xmlns:a16="http://schemas.microsoft.com/office/drawing/2014/main" id="{C411CDAA-1D3D-436A-9173-8972A1859442}"/>
              </a:ext>
            </a:extLst>
          </p:cNvPr>
          <p:cNvSpPr>
            <a:spLocks noGrp="1"/>
          </p:cNvSpPr>
          <p:nvPr>
            <p:ph type="body" sz="quarter" idx="14" hasCustomPrompt="1"/>
          </p:nvPr>
        </p:nvSpPr>
        <p:spPr>
          <a:xfrm>
            <a:off x="1679002" y="2886229"/>
            <a:ext cx="2001158" cy="1406553"/>
          </a:xfrm>
        </p:spPr>
        <p:txBody>
          <a:bodyPr>
            <a:noAutofit/>
          </a:bodyPr>
          <a:lstStyle>
            <a:lvl1pPr marL="0" indent="0">
              <a:buNone/>
              <a:defRPr sz="9600" b="1" spc="600" baseline="0">
                <a:solidFill>
                  <a:schemeClr val="bg1"/>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en-US" altLang="zh-CN"/>
              <a:t>01</a:t>
            </a:r>
            <a:endParaRPr lang="zh-CN" altLang="en-US"/>
          </a:p>
        </p:txBody>
      </p:sp>
    </p:spTree>
    <p:extLst>
      <p:ext uri="{BB962C8B-B14F-4D97-AF65-F5344CB8AC3E}">
        <p14:creationId xmlns:p14="http://schemas.microsoft.com/office/powerpoint/2010/main" val="16170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部分">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 xmlns:a16="http://schemas.microsoft.com/office/drawing/2014/main" id="{15215470-A605-4DB3-A672-C843BFF067D6}"/>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26322" y="169074"/>
            <a:ext cx="1018890" cy="917505"/>
          </a:xfrm>
          <a:prstGeom prst="rect">
            <a:avLst/>
          </a:prstGeom>
        </p:spPr>
      </p:pic>
      <p:cxnSp>
        <p:nvCxnSpPr>
          <p:cNvPr id="11" name="直接连接符 10">
            <a:extLst>
              <a:ext uri="{FF2B5EF4-FFF2-40B4-BE49-F238E27FC236}">
                <a16:creationId xmlns="" xmlns:a16="http://schemas.microsoft.com/office/drawing/2014/main" id="{C0D3FC9C-B155-40F7-AFF4-CAFC78475681}"/>
              </a:ext>
            </a:extLst>
          </p:cNvPr>
          <p:cNvCxnSpPr/>
          <p:nvPr userDrawn="1"/>
        </p:nvCxnSpPr>
        <p:spPr>
          <a:xfrm>
            <a:off x="0" y="10993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4" name="文本占位符 13">
            <a:extLst>
              <a:ext uri="{FF2B5EF4-FFF2-40B4-BE49-F238E27FC236}">
                <a16:creationId xmlns="" xmlns:a16="http://schemas.microsoft.com/office/drawing/2014/main" id="{0AA84952-B941-4068-8F4C-DF0D0A0A4C62}"/>
              </a:ext>
            </a:extLst>
          </p:cNvPr>
          <p:cNvSpPr>
            <a:spLocks noGrp="1"/>
          </p:cNvSpPr>
          <p:nvPr>
            <p:ph type="body" sz="quarter" idx="10"/>
          </p:nvPr>
        </p:nvSpPr>
        <p:spPr>
          <a:xfrm>
            <a:off x="1399722" y="452002"/>
            <a:ext cx="8972550" cy="658652"/>
          </a:xfrm>
        </p:spPr>
        <p:txBody>
          <a:bodyPr>
            <a:normAutofit/>
          </a:bodyPr>
          <a:lstStyle>
            <a:lvl1pPr marL="0" indent="0">
              <a:buNone/>
              <a:defRPr sz="3200" b="1" spc="6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5" name="文本占位符 13">
            <a:extLst>
              <a:ext uri="{FF2B5EF4-FFF2-40B4-BE49-F238E27FC236}">
                <a16:creationId xmlns="" xmlns:a16="http://schemas.microsoft.com/office/drawing/2014/main" id="{F6F02B43-7DA5-4FFF-B33C-7EFEC60EF288}"/>
              </a:ext>
            </a:extLst>
          </p:cNvPr>
          <p:cNvSpPr>
            <a:spLocks noGrp="1"/>
          </p:cNvSpPr>
          <p:nvPr>
            <p:ph type="body" sz="quarter" idx="11"/>
          </p:nvPr>
        </p:nvSpPr>
        <p:spPr>
          <a:xfrm>
            <a:off x="412750" y="1317059"/>
            <a:ext cx="11322050" cy="5032927"/>
          </a:xfrm>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770835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小节部分">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 xmlns:a16="http://schemas.microsoft.com/office/drawing/2014/main" id="{15215470-A605-4DB3-A672-C843BFF067D6}"/>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86455" y="307923"/>
            <a:ext cx="708497" cy="637998"/>
          </a:xfrm>
          <a:prstGeom prst="rect">
            <a:avLst/>
          </a:prstGeom>
        </p:spPr>
      </p:pic>
      <p:cxnSp>
        <p:nvCxnSpPr>
          <p:cNvPr id="11" name="直接连接符 10">
            <a:extLst>
              <a:ext uri="{FF2B5EF4-FFF2-40B4-BE49-F238E27FC236}">
                <a16:creationId xmlns="" xmlns:a16="http://schemas.microsoft.com/office/drawing/2014/main" id="{C0D3FC9C-B155-40F7-AFF4-CAFC78475681}"/>
              </a:ext>
            </a:extLst>
          </p:cNvPr>
          <p:cNvCxnSpPr/>
          <p:nvPr userDrawn="1"/>
        </p:nvCxnSpPr>
        <p:spPr>
          <a:xfrm>
            <a:off x="0" y="10231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5" name="文本占位符 13">
            <a:extLst>
              <a:ext uri="{FF2B5EF4-FFF2-40B4-BE49-F238E27FC236}">
                <a16:creationId xmlns="" xmlns:a16="http://schemas.microsoft.com/office/drawing/2014/main" id="{F6F02B43-7DA5-4FFF-B33C-7EFEC60EF288}"/>
              </a:ext>
            </a:extLst>
          </p:cNvPr>
          <p:cNvSpPr>
            <a:spLocks noGrp="1"/>
          </p:cNvSpPr>
          <p:nvPr>
            <p:ph type="body" sz="quarter" idx="11"/>
          </p:nvPr>
        </p:nvSpPr>
        <p:spPr>
          <a:xfrm>
            <a:off x="943428" y="1385136"/>
            <a:ext cx="10791371" cy="4964850"/>
          </a:xfrm>
          <a:prstGeom prst="roundRect">
            <a:avLst>
              <a:gd name="adj" fmla="val 7158"/>
            </a:avLst>
          </a:prstGeom>
          <a:ln>
            <a:noFill/>
          </a:ln>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0" name="文本占位符 13">
            <a:extLst>
              <a:ext uri="{FF2B5EF4-FFF2-40B4-BE49-F238E27FC236}">
                <a16:creationId xmlns="" xmlns:a16="http://schemas.microsoft.com/office/drawing/2014/main" id="{0170147B-9E6A-41CC-8857-FF978BB71AEB}"/>
              </a:ext>
            </a:extLst>
          </p:cNvPr>
          <p:cNvSpPr>
            <a:spLocks noGrp="1"/>
          </p:cNvSpPr>
          <p:nvPr>
            <p:ph type="body" sz="quarter" idx="12"/>
          </p:nvPr>
        </p:nvSpPr>
        <p:spPr>
          <a:xfrm>
            <a:off x="1150645" y="464472"/>
            <a:ext cx="8972550" cy="658652"/>
          </a:xfrm>
        </p:spPr>
        <p:txBody>
          <a:bodyPr>
            <a:normAutofit/>
          </a:bodyPr>
          <a:lstStyle>
            <a:lvl1pPr marL="0" indent="0">
              <a:buNone/>
              <a:defRPr sz="2400" b="0" spc="3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259486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grpSp>
        <p:nvGrpSpPr>
          <p:cNvPr id="4" name="组合 3"/>
          <p:cNvGrpSpPr/>
          <p:nvPr userDrawn="1"/>
        </p:nvGrpSpPr>
        <p:grpSpPr>
          <a:xfrm>
            <a:off x="0" y="0"/>
            <a:ext cx="12192000" cy="6858000"/>
            <a:chOff x="0" y="0"/>
            <a:chExt cx="12192000" cy="6858000"/>
          </a:xfrm>
        </p:grpSpPr>
        <p:pic>
          <p:nvPicPr>
            <p:cNvPr id="5"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占位符 13">
            <a:extLst>
              <a:ext uri="{FF2B5EF4-FFF2-40B4-BE49-F238E27FC236}">
                <a16:creationId xmlns="" xmlns:a16="http://schemas.microsoft.com/office/drawing/2014/main" id="{F6F02B43-7DA5-4FFF-B33C-7EFEC60EF288}"/>
              </a:ext>
            </a:extLst>
          </p:cNvPr>
          <p:cNvSpPr>
            <a:spLocks noGrp="1"/>
          </p:cNvSpPr>
          <p:nvPr>
            <p:ph type="body" sz="quarter" idx="11"/>
          </p:nvPr>
        </p:nvSpPr>
        <p:spPr>
          <a:xfrm>
            <a:off x="412750" y="552457"/>
            <a:ext cx="11410950" cy="5753086"/>
          </a:xfrm>
          <a:prstGeom prst="roundRect">
            <a:avLst>
              <a:gd name="adj" fmla="val 7158"/>
            </a:avLst>
          </a:prstGeom>
          <a:ln>
            <a:noFill/>
          </a:ln>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1819643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7D607C1-9D83-4868-A3F6-7C15DBE504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0CC0946C-2407-46CE-8FAB-B58EAF20D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BC6CB38E-AABA-4B95-A291-EEFA3C26E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A00A65F2-8758-489E-82A1-54BAA4A12319}"/>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 xmlns:a16="http://schemas.microsoft.com/office/drawing/2014/main" id="{68C372CC-ACCC-4362-9B8B-C5E6AD4CBA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8648393F-467A-4DEA-B742-DF3DA70A8F3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353332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7B638F4-3FF7-442A-958E-8B4D5570607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3FFEC141-4200-4F7C-864C-5AE36D5A3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F6A229C1-7236-4509-B375-95893EB03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7CADC9BE-9B1F-4659-9362-341FFFE391B0}"/>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 xmlns:a16="http://schemas.microsoft.com/office/drawing/2014/main" id="{E89D19B2-EB5D-4DA7-B8DF-13786D98B0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93D02E81-B3B7-4646-9F9B-62700F28F007}"/>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362462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0A3CA9C-F17D-46E1-89EA-7D111B016CE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D2FAAF1B-E633-46C3-B538-9CE759EC3DC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4492AB4-1806-49C2-BA2D-38F7F713EDC0}"/>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82840862-3763-41C2-A4AE-5FF3C4F71A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1635AFF-55B0-4ADC-9773-345D4C31D15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99559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0CCEA93-E473-48CE-8998-DD44F1DEB6F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12DF993E-C3BA-4D75-8275-85B7F8232F7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7247859-3F37-4571-9B74-BBDB17550769}"/>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04E22ADB-7938-42EF-9FA0-5EE87BF5DA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1BFD82B-FEE9-40C5-BD0D-A31EB6B2F86A}"/>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289655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AC137D6-F423-4AAE-BE2B-540D67C5030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A8FFE5F3-C7B5-4689-BB97-DFCBA73445A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E10A7AB2-C94D-47B7-8BD1-EFF415082CB2}"/>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8E5B49C4-64E3-48D2-8639-FE8FE6ACF2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091AC1E-C72D-4060-AB82-8592D9E2D2F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52232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4619472-728B-4C7C-BC08-08D86FE101E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1D336854-922C-49C4-A583-864A03821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02D893A1-4A6C-4120-A026-F1D9A9367628}"/>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42318871-AEC0-4E84-B267-8EB77FD38E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4334D7B-3A5E-48D9-98C3-2D244A1E0874}"/>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80545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03A41E8-7080-4859-8FCD-BB935C9359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B5B0930-1BEF-4742-B046-045B26CFF85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D3AD4BDD-C2B2-4717-883D-2E257FE6859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364E41D2-A3AE-4C6E-8E99-C77D474065D1}"/>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 xmlns:a16="http://schemas.microsoft.com/office/drawing/2014/main" id="{8D45F150-F5FF-4F35-9E17-CA4C85F3260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CF3FB782-5F1B-46D3-9964-1EF0CCAEEA91}"/>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07091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396E0A8-3E88-478F-992B-B161D58C942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CB91EDEE-E7C8-40D5-ACB3-422BD7AEA2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BFD8D7D9-852E-48A9-B239-6B5AF6A1B43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7C4583AD-0033-475D-B838-C29D2C8B00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D027EBA8-BFE4-45FF-A0AF-EA8C3EE1FA8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6EB94DB3-E97D-43A9-B895-0967E4D6E05B}"/>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8" name="页脚占位符 7">
            <a:extLst>
              <a:ext uri="{FF2B5EF4-FFF2-40B4-BE49-F238E27FC236}">
                <a16:creationId xmlns="" xmlns:a16="http://schemas.microsoft.com/office/drawing/2014/main" id="{91B3E9C9-476C-4313-93E5-C56F0936E0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86A8DE56-ACA7-4EFA-A1F6-467D0FB87D9A}"/>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55684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34FBC74-D251-407D-B1D5-E4C9965BE77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5A0689FA-0456-4309-A6A7-5263C8108793}"/>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4" name="页脚占位符 3">
            <a:extLst>
              <a:ext uri="{FF2B5EF4-FFF2-40B4-BE49-F238E27FC236}">
                <a16:creationId xmlns="" xmlns:a16="http://schemas.microsoft.com/office/drawing/2014/main" id="{4F439076-B1A5-403A-819A-51FD058092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180CC9F6-798A-4852-A719-479D93184EB3}"/>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87754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384F1243-3580-4758-9AD8-0EA4AD7ED61A}"/>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3" name="页脚占位符 2">
            <a:extLst>
              <a:ext uri="{FF2B5EF4-FFF2-40B4-BE49-F238E27FC236}">
                <a16:creationId xmlns="" xmlns:a16="http://schemas.microsoft.com/office/drawing/2014/main" id="{F6CF7C31-2CD2-42F7-99D0-AD80F3984BC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BD8FCD08-8369-4136-9318-C8005D9C2885}"/>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75414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书名">
    <p:spTree>
      <p:nvGrpSpPr>
        <p:cNvPr id="1" name=""/>
        <p:cNvGrpSpPr/>
        <p:nvPr/>
      </p:nvGrpSpPr>
      <p:grpSpPr>
        <a:xfrm>
          <a:off x="0" y="0"/>
          <a:ext cx="0" cy="0"/>
          <a:chOff x="0" y="0"/>
          <a:chExt cx="0" cy="0"/>
        </a:xfrm>
      </p:grpSpPr>
      <p:grpSp>
        <p:nvGrpSpPr>
          <p:cNvPr id="3" name="组合 2"/>
          <p:cNvGrpSpPr/>
          <p:nvPr userDrawn="1"/>
        </p:nvGrpSpPr>
        <p:grpSpPr>
          <a:xfrm>
            <a:off x="0" y="0"/>
            <a:ext cx="12192000" cy="6858000"/>
            <a:chOff x="0" y="0"/>
            <a:chExt cx="12192000" cy="6858000"/>
          </a:xfrm>
        </p:grpSpPr>
        <p:pic>
          <p:nvPicPr>
            <p:cNvPr id="1027"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userDrawn="1"/>
        </p:nvGrpSpPr>
        <p:grpSpPr>
          <a:xfrm>
            <a:off x="2688657" y="1746460"/>
            <a:ext cx="6814686" cy="3050368"/>
            <a:chOff x="2688657" y="1746460"/>
            <a:chExt cx="6814686" cy="3050368"/>
          </a:xfrm>
        </p:grpSpPr>
        <p:sp>
          <p:nvSpPr>
            <p:cNvPr id="9" name="文本框 8">
              <a:extLst>
                <a:ext uri="{FF2B5EF4-FFF2-40B4-BE49-F238E27FC236}">
                  <a16:creationId xmlns="" xmlns:a16="http://schemas.microsoft.com/office/drawing/2014/main" id="{ABABAAFA-8342-4687-9045-AD36CB469FE1}"/>
                </a:ext>
              </a:extLst>
            </p:cNvPr>
            <p:cNvSpPr txBox="1"/>
            <p:nvPr/>
          </p:nvSpPr>
          <p:spPr>
            <a:xfrm>
              <a:off x="2688657" y="2854456"/>
              <a:ext cx="6814686" cy="769441"/>
            </a:xfrm>
            <a:prstGeom prst="rect">
              <a:avLst/>
            </a:prstGeom>
            <a:noFill/>
          </p:spPr>
          <p:txBody>
            <a:bodyPr wrap="none" rtlCol="0">
              <a:spAutoFit/>
            </a:bodyPr>
            <a:lstStyle/>
            <a:p>
              <a:pPr algn="ctr"/>
              <a:r>
                <a:rPr lang="zh-CN" altLang="en-US" sz="4400" b="0" spc="300" dirty="0">
                  <a:ln>
                    <a:gradFill>
                      <a:gsLst>
                        <a:gs pos="0">
                          <a:schemeClr val="accent1">
                            <a:lumMod val="5000"/>
                            <a:lumOff val="95000"/>
                          </a:schemeClr>
                        </a:gs>
                        <a:gs pos="83000">
                          <a:schemeClr val="accent1">
                            <a:lumMod val="45000"/>
                            <a:lumOff val="55000"/>
                          </a:schemeClr>
                        </a:gs>
                        <a:gs pos="100000">
                          <a:schemeClr val="accent1">
                            <a:lumMod val="30000"/>
                            <a:lumOff val="70000"/>
                          </a:schemeClr>
                        </a:gs>
                      </a:gsLst>
                      <a:lin ang="5400000" scaled="1"/>
                    </a:gradFill>
                  </a:ln>
                  <a:solidFill>
                    <a:schemeClr val="bg1"/>
                  </a:solidFill>
                  <a:latin typeface="微软雅黑" panose="020B0503020204020204" pitchFamily="34" charset="-122"/>
                  <a:ea typeface="微软雅黑" panose="020B0503020204020204" pitchFamily="34" charset="-122"/>
                </a:rPr>
                <a:t>中文全彩铂金版案例教程</a:t>
              </a:r>
            </a:p>
          </p:txBody>
        </p:sp>
        <p:grpSp>
          <p:nvGrpSpPr>
            <p:cNvPr id="34" name="组合 33">
              <a:extLst>
                <a:ext uri="{FF2B5EF4-FFF2-40B4-BE49-F238E27FC236}">
                  <a16:creationId xmlns="" xmlns:a16="http://schemas.microsoft.com/office/drawing/2014/main" id="{41867894-E598-48B8-AFE0-3DA3AE58C53A}"/>
                </a:ext>
              </a:extLst>
            </p:cNvPr>
            <p:cNvGrpSpPr/>
            <p:nvPr userDrawn="1"/>
          </p:nvGrpSpPr>
          <p:grpSpPr>
            <a:xfrm>
              <a:off x="2833002" y="4056972"/>
              <a:ext cx="6525996" cy="739856"/>
              <a:chOff x="2833002" y="4056972"/>
              <a:chExt cx="6525996" cy="739856"/>
            </a:xfrm>
          </p:grpSpPr>
          <p:grpSp>
            <p:nvGrpSpPr>
              <p:cNvPr id="32" name="组合 31">
                <a:extLst>
                  <a:ext uri="{FF2B5EF4-FFF2-40B4-BE49-F238E27FC236}">
                    <a16:creationId xmlns="" xmlns:a16="http://schemas.microsoft.com/office/drawing/2014/main" id="{B74B3372-1417-422A-B1B6-11EC059ABECC}"/>
                  </a:ext>
                </a:extLst>
              </p:cNvPr>
              <p:cNvGrpSpPr/>
              <p:nvPr userDrawn="1"/>
            </p:nvGrpSpPr>
            <p:grpSpPr>
              <a:xfrm>
                <a:off x="2833002" y="4056972"/>
                <a:ext cx="2914650" cy="739856"/>
                <a:chOff x="2571750" y="4056972"/>
                <a:chExt cx="2914650" cy="739856"/>
              </a:xfrm>
            </p:grpSpPr>
            <p:sp>
              <p:nvSpPr>
                <p:cNvPr id="10" name="矩形: 圆角 9">
                  <a:extLst>
                    <a:ext uri="{FF2B5EF4-FFF2-40B4-BE49-F238E27FC236}">
                      <a16:creationId xmlns="" xmlns:a16="http://schemas.microsoft.com/office/drawing/2014/main" id="{71513C48-FFD6-42DD-82B6-46E9E7183C26}"/>
                    </a:ext>
                  </a:extLst>
                </p:cNvPr>
                <p:cNvSpPr/>
                <p:nvPr/>
              </p:nvSpPr>
              <p:spPr>
                <a:xfrm>
                  <a:off x="2571750" y="4056973"/>
                  <a:ext cx="2914650" cy="739855"/>
                </a:xfrm>
                <a:prstGeom prst="roundRect">
                  <a:avLst/>
                </a:prstGeom>
                <a:noFill/>
                <a:ln w="28575">
                  <a:solidFill>
                    <a:srgbClr val="08F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形 10">
                  <a:extLst>
                    <a:ext uri="{FF2B5EF4-FFF2-40B4-BE49-F238E27FC236}">
                      <a16:creationId xmlns="" xmlns:a16="http://schemas.microsoft.com/office/drawing/2014/main" id="{01607B05-248E-4645-BFAE-79772CD401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705100" y="4056972"/>
                  <a:ext cx="739856" cy="739856"/>
                </a:xfrm>
                <a:prstGeom prst="rect">
                  <a:avLst/>
                </a:prstGeom>
              </p:spPr>
            </p:pic>
            <p:sp>
              <p:nvSpPr>
                <p:cNvPr id="13" name="文本框 12">
                  <a:extLst>
                    <a:ext uri="{FF2B5EF4-FFF2-40B4-BE49-F238E27FC236}">
                      <a16:creationId xmlns="" xmlns:a16="http://schemas.microsoft.com/office/drawing/2014/main" id="{4EA35C6A-AEF6-406B-BE0C-B20A18116448}"/>
                    </a:ext>
                  </a:extLst>
                </p:cNvPr>
                <p:cNvSpPr txBox="1"/>
                <p:nvPr/>
              </p:nvSpPr>
              <p:spPr>
                <a:xfrm>
                  <a:off x="3625921" y="4165290"/>
                  <a:ext cx="1620957"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教学课件</a:t>
                  </a:r>
                </a:p>
              </p:txBody>
            </p:sp>
          </p:grpSp>
          <p:grpSp>
            <p:nvGrpSpPr>
              <p:cNvPr id="33" name="组合 32">
                <a:extLst>
                  <a:ext uri="{FF2B5EF4-FFF2-40B4-BE49-F238E27FC236}">
                    <a16:creationId xmlns="" xmlns:a16="http://schemas.microsoft.com/office/drawing/2014/main" id="{5720AF2A-7AD8-48C4-9628-B0571E2F2D6B}"/>
                  </a:ext>
                </a:extLst>
              </p:cNvPr>
              <p:cNvGrpSpPr/>
              <p:nvPr userDrawn="1"/>
            </p:nvGrpSpPr>
            <p:grpSpPr>
              <a:xfrm>
                <a:off x="6444348" y="4056973"/>
                <a:ext cx="2914650" cy="739855"/>
                <a:chOff x="6705600" y="4056973"/>
                <a:chExt cx="2914650" cy="739855"/>
              </a:xfrm>
            </p:grpSpPr>
            <p:pic>
              <p:nvPicPr>
                <p:cNvPr id="12" name="图形 11">
                  <a:extLst>
                    <a:ext uri="{FF2B5EF4-FFF2-40B4-BE49-F238E27FC236}">
                      <a16:creationId xmlns="" xmlns:a16="http://schemas.microsoft.com/office/drawing/2014/main" id="{6042E546-44E2-4229-BB23-585352D15B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923846" y="4128698"/>
                  <a:ext cx="596403" cy="596403"/>
                </a:xfrm>
                <a:prstGeom prst="rect">
                  <a:avLst/>
                </a:prstGeom>
              </p:spPr>
            </p:pic>
            <p:sp>
              <p:nvSpPr>
                <p:cNvPr id="14" name="矩形: 圆角 13">
                  <a:extLst>
                    <a:ext uri="{FF2B5EF4-FFF2-40B4-BE49-F238E27FC236}">
                      <a16:creationId xmlns="" xmlns:a16="http://schemas.microsoft.com/office/drawing/2014/main" id="{5FA18C46-33B8-4218-8A66-9FDAD53A9D02}"/>
                    </a:ext>
                  </a:extLst>
                </p:cNvPr>
                <p:cNvSpPr/>
                <p:nvPr/>
              </p:nvSpPr>
              <p:spPr>
                <a:xfrm>
                  <a:off x="6705600" y="4056973"/>
                  <a:ext cx="2914650" cy="739855"/>
                </a:xfrm>
                <a:prstGeom prst="roundRect">
                  <a:avLst/>
                </a:prstGeom>
                <a:noFill/>
                <a:ln w="28575">
                  <a:solidFill>
                    <a:srgbClr val="08F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 xmlns:a16="http://schemas.microsoft.com/office/drawing/2014/main" id="{6108F477-E339-41F7-9B44-838D530977AF}"/>
                    </a:ext>
                  </a:extLst>
                </p:cNvPr>
                <p:cNvSpPr txBox="1"/>
                <p:nvPr/>
              </p:nvSpPr>
              <p:spPr>
                <a:xfrm>
                  <a:off x="7759771" y="4165290"/>
                  <a:ext cx="1620957"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中青雄狮</a:t>
                  </a:r>
                </a:p>
              </p:txBody>
            </p:sp>
          </p:grpSp>
        </p:grpSp>
        <p:sp>
          <p:nvSpPr>
            <p:cNvPr id="20" name="文本框 19">
              <a:extLst>
                <a:ext uri="{FF2B5EF4-FFF2-40B4-BE49-F238E27FC236}">
                  <a16:creationId xmlns="" xmlns:a16="http://schemas.microsoft.com/office/drawing/2014/main" id="{E5FAF79D-2A3C-4A2F-AB57-2383F9376855}"/>
                </a:ext>
              </a:extLst>
            </p:cNvPr>
            <p:cNvSpPr txBox="1"/>
            <p:nvPr userDrawn="1"/>
          </p:nvSpPr>
          <p:spPr>
            <a:xfrm>
              <a:off x="2821044" y="1746460"/>
              <a:ext cx="6525995" cy="1107996"/>
            </a:xfrm>
            <a:prstGeom prst="rect">
              <a:avLst/>
            </a:prstGeom>
            <a:noFill/>
          </p:spPr>
          <p:txBody>
            <a:bodyPr wrap="square">
              <a:spAutoFit/>
            </a:bodyPr>
            <a:lstStyle/>
            <a:p>
              <a:pPr algn="ctr"/>
              <a:r>
                <a:rPr lang="en-US" altLang="zh-CN" sz="6600" b="1" spc="300" dirty="0" smtClean="0">
                  <a:ln>
                    <a:noFill/>
                  </a:ln>
                  <a:solidFill>
                    <a:schemeClr val="bg1"/>
                  </a:solidFill>
                  <a:effectLst>
                    <a:outerShdw blurRad="38100" dist="38100" dir="2700000" algn="tl">
                      <a:srgbClr val="08F7F4">
                        <a:alpha val="43000"/>
                      </a:srgbClr>
                    </a:outerShdw>
                  </a:effectLst>
                  <a:latin typeface="微软雅黑" panose="020B0503020204020204" pitchFamily="34" charset="-122"/>
                  <a:ea typeface="微软雅黑" panose="020B0503020204020204" pitchFamily="34" charset="-122"/>
                </a:rPr>
                <a:t>Maya 2022</a:t>
              </a:r>
              <a:endParaRPr lang="en-US" altLang="zh-CN" sz="6600" b="1" spc="300" dirty="0">
                <a:ln>
                  <a:noFill/>
                </a:ln>
                <a:solidFill>
                  <a:schemeClr val="bg1"/>
                </a:solidFill>
                <a:effectLst>
                  <a:outerShdw blurRad="38100" dist="38100" dir="2700000" algn="tl">
                    <a:srgbClr val="08F7F4">
                      <a:alpha val="43000"/>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3955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篇">
    <p:spTree>
      <p:nvGrpSpPr>
        <p:cNvPr id="1" name=""/>
        <p:cNvGrpSpPr/>
        <p:nvPr/>
      </p:nvGrpSpPr>
      <p:grpSpPr>
        <a:xfrm>
          <a:off x="0" y="0"/>
          <a:ext cx="0" cy="0"/>
          <a:chOff x="0" y="0"/>
          <a:chExt cx="0" cy="0"/>
        </a:xfrm>
      </p:grpSpPr>
      <p:pic>
        <p:nvPicPr>
          <p:cNvPr id="10"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 xmlns:a16="http://schemas.microsoft.com/office/drawing/2014/main" id="{351EEBFC-E1FA-4D0B-AEDF-70BCF75F2570}"/>
              </a:ext>
            </a:extLst>
          </p:cNvPr>
          <p:cNvSpPr/>
          <p:nvPr userDrawn="1"/>
        </p:nvSpPr>
        <p:spPr>
          <a:xfrm>
            <a:off x="422787" y="509280"/>
            <a:ext cx="11346426" cy="5839440"/>
          </a:xfrm>
          <a:prstGeom prst="rect">
            <a:avLst/>
          </a:prstGeom>
          <a:noFill/>
          <a:ln w="101600">
            <a:gradFill flip="none" rotWithShape="1">
              <a:gsLst>
                <a:gs pos="82000">
                  <a:srgbClr val="08F7F4">
                    <a:alpha val="19000"/>
                  </a:srgbClr>
                </a:gs>
                <a:gs pos="26000">
                  <a:srgbClr val="08F7F4">
                    <a:alpha val="2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占位符 13">
            <a:extLst>
              <a:ext uri="{FF2B5EF4-FFF2-40B4-BE49-F238E27FC236}">
                <a16:creationId xmlns="" xmlns:a16="http://schemas.microsoft.com/office/drawing/2014/main" id="{8B1FCE2A-E70A-4BDA-BEF0-30FFCCF992B0}"/>
              </a:ext>
            </a:extLst>
          </p:cNvPr>
          <p:cNvSpPr>
            <a:spLocks noGrp="1"/>
          </p:cNvSpPr>
          <p:nvPr>
            <p:ph type="body" sz="quarter" idx="10"/>
          </p:nvPr>
        </p:nvSpPr>
        <p:spPr>
          <a:xfrm>
            <a:off x="1099651" y="1489280"/>
            <a:ext cx="8972550" cy="658652"/>
          </a:xfrm>
        </p:spPr>
        <p:txBody>
          <a:bodyPr>
            <a:noAutofit/>
          </a:bodyPr>
          <a:lstStyle>
            <a:lvl1pPr marL="0" indent="0">
              <a:buNone/>
              <a:defRPr sz="4800" b="1" spc="600">
                <a:solidFill>
                  <a:srgbClr val="FDFBFF"/>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24" name="文本占位符 13">
            <a:extLst>
              <a:ext uri="{FF2B5EF4-FFF2-40B4-BE49-F238E27FC236}">
                <a16:creationId xmlns="" xmlns:a16="http://schemas.microsoft.com/office/drawing/2014/main" id="{D577A641-5059-40C6-BCA1-CEE62774392D}"/>
              </a:ext>
            </a:extLst>
          </p:cNvPr>
          <p:cNvSpPr>
            <a:spLocks noGrp="1"/>
          </p:cNvSpPr>
          <p:nvPr>
            <p:ph type="body" sz="quarter" idx="11"/>
          </p:nvPr>
        </p:nvSpPr>
        <p:spPr>
          <a:xfrm>
            <a:off x="1099651" y="2486026"/>
            <a:ext cx="6302635" cy="3076574"/>
          </a:xfrm>
        </p:spPr>
        <p:txBody>
          <a:bodyPr>
            <a:noAutofit/>
          </a:bodyPr>
          <a:lstStyle>
            <a:lvl1pPr marL="0" indent="0">
              <a:lnSpc>
                <a:spcPct val="130000"/>
              </a:lnSpc>
              <a:spcBef>
                <a:spcPts val="600"/>
              </a:spcBef>
              <a:buNone/>
              <a:defRPr sz="16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9" name="文本框 19">
            <a:extLst>
              <a:ext uri="{FF2B5EF4-FFF2-40B4-BE49-F238E27FC236}">
                <a16:creationId xmlns="" xmlns:a16="http://schemas.microsoft.com/office/drawing/2014/main" id="{E5FAF79D-2A3C-4A2F-AB57-2383F9376855}"/>
              </a:ext>
            </a:extLst>
          </p:cNvPr>
          <p:cNvSpPr txBox="1"/>
          <p:nvPr userDrawn="1"/>
        </p:nvSpPr>
        <p:spPr>
          <a:xfrm>
            <a:off x="8071480" y="3979297"/>
            <a:ext cx="3571172" cy="2123658"/>
          </a:xfrm>
          <a:prstGeom prst="rect">
            <a:avLst/>
          </a:prstGeom>
          <a:noFill/>
        </p:spPr>
        <p:txBody>
          <a:bodyPr wrap="square">
            <a:spAutoFit/>
          </a:bodyPr>
          <a:lstStyle/>
          <a:p>
            <a:pPr algn="ctr"/>
            <a:r>
              <a:rPr lang="en-US" altLang="zh-CN" sz="6600" b="1" spc="30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Maya 2022</a:t>
            </a:r>
            <a:endParaRPr lang="en-US" altLang="zh-CN" sz="6600" b="1" spc="3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017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63A655A7-6128-4CFB-A59A-7CF4D8EC88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0CD61214-9790-46F1-A127-B5964442CE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69945B6-8368-4A0B-8CFD-1C271C2A7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38478469-9E88-4F8B-813B-27089F1CD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1F50BA4C-2882-4EDE-A194-AEF6B1599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10728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66" r:id="rId9"/>
    <p:sldLayoutId id="2147483667" r:id="rId10"/>
    <p:sldLayoutId id="2147483668" r:id="rId11"/>
    <p:sldLayoutId id="2147483661" r:id="rId12"/>
    <p:sldLayoutId id="2147483662" r:id="rId13"/>
    <p:sldLayoutId id="2147483660" r:id="rId14"/>
    <p:sldLayoutId id="2147483663" r:id="rId15"/>
    <p:sldLayoutId id="2147483664" r:id="rId16"/>
    <p:sldLayoutId id="2147483656" r:id="rId17"/>
    <p:sldLayoutId id="2147483657" r:id="rId18"/>
    <p:sldLayoutId id="2147483658" r:id="rId19"/>
    <p:sldLayoutId id="214748365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16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FB739F0F-D61B-44D7-A2B6-4DADFADAC4D7}"/>
              </a:ext>
            </a:extLst>
          </p:cNvPr>
          <p:cNvSpPr>
            <a:spLocks noGrp="1"/>
          </p:cNvSpPr>
          <p:nvPr>
            <p:ph type="body" sz="quarter" idx="10"/>
          </p:nvPr>
        </p:nvSpPr>
        <p:spPr>
          <a:xfrm>
            <a:off x="1338589" y="373730"/>
            <a:ext cx="7673415" cy="658652"/>
          </a:xfrm>
        </p:spPr>
        <p:txBody>
          <a:bodyPr>
            <a:normAutofit/>
          </a:bodyPr>
          <a:lstStyle/>
          <a:p>
            <a:r>
              <a:rPr lang="en-US" altLang="zh-CN" dirty="0"/>
              <a:t>8.2 </a:t>
            </a:r>
            <a:r>
              <a:rPr lang="zh-CN" altLang="en-US" dirty="0"/>
              <a:t>层级关系</a:t>
            </a:r>
            <a:endParaRPr lang="zh-CN" altLang="en-US" dirty="0"/>
          </a:p>
        </p:txBody>
      </p:sp>
      <p:sp>
        <p:nvSpPr>
          <p:cNvPr id="3" name="文本占位符 2">
            <a:extLst>
              <a:ext uri="{FF2B5EF4-FFF2-40B4-BE49-F238E27FC236}">
                <a16:creationId xmlns="" xmlns:a16="http://schemas.microsoft.com/office/drawing/2014/main" id="{E2B5B803-F1F1-4500-B13F-ADAFA50072B9}"/>
              </a:ext>
            </a:extLst>
          </p:cNvPr>
          <p:cNvSpPr>
            <a:spLocks noGrp="1"/>
          </p:cNvSpPr>
          <p:nvPr>
            <p:ph type="body" sz="quarter" idx="11"/>
          </p:nvPr>
        </p:nvSpPr>
        <p:spPr/>
        <p:txBody>
          <a:bodyPr/>
          <a:lstStyle/>
          <a:p>
            <a:r>
              <a:rPr lang="zh-CN" altLang="en-US" dirty="0"/>
              <a:t>在学习绑定前，先学习</a:t>
            </a:r>
            <a:r>
              <a:rPr lang="en-US" altLang="zh-CN" dirty="0"/>
              <a:t>Maya 2022</a:t>
            </a:r>
            <a:r>
              <a:rPr lang="zh-CN" altLang="en-US" dirty="0"/>
              <a:t>软件特有的层级关系。很多软件都有层或者组的概念，但都只是一个单纯用于方便管理文件的方式，在</a:t>
            </a:r>
            <a:r>
              <a:rPr lang="en-US" altLang="zh-CN" dirty="0"/>
              <a:t>Maya 2022</a:t>
            </a:r>
            <a:r>
              <a:rPr lang="zh-CN" altLang="en-US" dirty="0"/>
              <a:t>中层级的用法更为广泛，甚至说层级是绑定的基础也不为过。</a:t>
            </a:r>
            <a:endParaRPr lang="zh-CN" altLang="en-US" dirty="0"/>
          </a:p>
        </p:txBody>
      </p:sp>
    </p:spTree>
    <p:extLst>
      <p:ext uri="{BB962C8B-B14F-4D97-AF65-F5344CB8AC3E}">
        <p14:creationId xmlns:p14="http://schemas.microsoft.com/office/powerpoint/2010/main" val="5712998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09</a:t>
            </a:r>
            <a:r>
              <a:rPr lang="zh-CN" altLang="en-US" dirty="0"/>
              <a:t>：绘制权重时一定要观察骨骼运动时模型的状态，仔细的去调节权重的分布，如下左图所示。</a:t>
            </a:r>
          </a:p>
          <a:p>
            <a:r>
              <a:rPr lang="zh-CN" altLang="en-US" dirty="0"/>
              <a:t>步骤</a:t>
            </a:r>
            <a:r>
              <a:rPr lang="en-US" altLang="zh-CN" dirty="0"/>
              <a:t>10</a:t>
            </a:r>
            <a:r>
              <a:rPr lang="zh-CN" altLang="en-US" dirty="0"/>
              <a:t>：手指部分的权重是最好绘制的，因为只受到上下两根骨骼的影响，只要找准骨骼旋转区域顶点的权重，稍微添加点过渡就可以实现比较好的效果，如下右图所示。</a:t>
            </a:r>
            <a:endParaRPr lang="zh-CN" altLang="en-US" dirty="0"/>
          </a:p>
        </p:txBody>
      </p:sp>
      <p:pic>
        <p:nvPicPr>
          <p:cNvPr id="5" name="图片 4"/>
          <p:cNvPicPr/>
          <p:nvPr/>
        </p:nvPicPr>
        <p:blipFill>
          <a:blip r:embed="rId2"/>
          <a:stretch>
            <a:fillRect/>
          </a:stretch>
        </p:blipFill>
        <p:spPr>
          <a:xfrm>
            <a:off x="684616" y="2651731"/>
            <a:ext cx="4548334" cy="3532938"/>
          </a:xfrm>
          <a:prstGeom prst="rect">
            <a:avLst/>
          </a:prstGeom>
          <a:noFill/>
          <a:ln>
            <a:noFill/>
          </a:ln>
        </p:spPr>
      </p:pic>
      <p:pic>
        <p:nvPicPr>
          <p:cNvPr id="6" name="图片 5"/>
          <p:cNvPicPr/>
          <p:nvPr/>
        </p:nvPicPr>
        <p:blipFill>
          <a:blip r:embed="rId3"/>
          <a:stretch>
            <a:fillRect/>
          </a:stretch>
        </p:blipFill>
        <p:spPr>
          <a:xfrm>
            <a:off x="5522104" y="2651731"/>
            <a:ext cx="4600436" cy="3532938"/>
          </a:xfrm>
          <a:prstGeom prst="rect">
            <a:avLst/>
          </a:prstGeom>
          <a:noFill/>
          <a:ln>
            <a:noFill/>
          </a:ln>
        </p:spPr>
      </p:pic>
    </p:spTree>
    <p:extLst>
      <p:ext uri="{BB962C8B-B14F-4D97-AF65-F5344CB8AC3E}">
        <p14:creationId xmlns:p14="http://schemas.microsoft.com/office/powerpoint/2010/main" val="17379502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11</a:t>
            </a:r>
            <a:r>
              <a:rPr lang="zh-CN" altLang="en-US" dirty="0"/>
              <a:t>：需要注意的是两根手指之间的顶点权重，如下左图所示。这两根顶点，应该受</a:t>
            </a:r>
            <a:r>
              <a:rPr lang="en-US" altLang="zh-CN" dirty="0"/>
              <a:t>joint_wrist</a:t>
            </a:r>
            <a:r>
              <a:rPr lang="zh-CN" altLang="en-US" dirty="0"/>
              <a:t>骨骼</a:t>
            </a:r>
            <a:r>
              <a:rPr lang="en-US" altLang="zh-CN" dirty="0"/>
              <a:t>0.5</a:t>
            </a:r>
            <a:r>
              <a:rPr lang="zh-CN" altLang="en-US" dirty="0"/>
              <a:t>的权重值，受</a:t>
            </a:r>
            <a:r>
              <a:rPr lang="en-US" altLang="zh-CN" dirty="0"/>
              <a:t>joint_fingerB_1</a:t>
            </a:r>
            <a:r>
              <a:rPr lang="zh-CN" altLang="en-US" dirty="0"/>
              <a:t>骨骼和</a:t>
            </a:r>
            <a:r>
              <a:rPr lang="en-US" altLang="zh-CN" dirty="0"/>
              <a:t>joint_fingerC_1</a:t>
            </a:r>
            <a:r>
              <a:rPr lang="zh-CN" altLang="en-US" dirty="0"/>
              <a:t>骨骼各</a:t>
            </a:r>
            <a:r>
              <a:rPr lang="en-US" altLang="zh-CN" dirty="0"/>
              <a:t>0.25</a:t>
            </a:r>
            <a:r>
              <a:rPr lang="zh-CN" altLang="en-US" dirty="0"/>
              <a:t>的权重值。</a:t>
            </a:r>
          </a:p>
          <a:p>
            <a:r>
              <a:rPr lang="zh-CN" altLang="en-US" dirty="0"/>
              <a:t>步骤</a:t>
            </a:r>
            <a:r>
              <a:rPr lang="en-US" altLang="zh-CN" dirty="0"/>
              <a:t>12</a:t>
            </a:r>
            <a:r>
              <a:rPr lang="zh-CN" altLang="en-US" dirty="0"/>
              <a:t>：将手部权重绘制完成后，就可以摆出各种的手势了，如下右图所示。</a:t>
            </a:r>
            <a:endParaRPr lang="zh-CN" altLang="en-US" dirty="0"/>
          </a:p>
        </p:txBody>
      </p:sp>
      <p:pic>
        <p:nvPicPr>
          <p:cNvPr id="5" name="图片 4"/>
          <p:cNvPicPr/>
          <p:nvPr/>
        </p:nvPicPr>
        <p:blipFill>
          <a:blip r:embed="rId2"/>
          <a:stretch>
            <a:fillRect/>
          </a:stretch>
        </p:blipFill>
        <p:spPr>
          <a:xfrm>
            <a:off x="695440" y="2761528"/>
            <a:ext cx="6108271" cy="3423141"/>
          </a:xfrm>
          <a:prstGeom prst="rect">
            <a:avLst/>
          </a:prstGeom>
          <a:noFill/>
          <a:ln>
            <a:noFill/>
          </a:ln>
        </p:spPr>
      </p:pic>
      <p:pic>
        <p:nvPicPr>
          <p:cNvPr id="6" name="图片 5"/>
          <p:cNvPicPr/>
          <p:nvPr/>
        </p:nvPicPr>
        <p:blipFill>
          <a:blip r:embed="rId3"/>
          <a:stretch>
            <a:fillRect/>
          </a:stretch>
        </p:blipFill>
        <p:spPr>
          <a:xfrm>
            <a:off x="6992822" y="2543491"/>
            <a:ext cx="3763900" cy="3641178"/>
          </a:xfrm>
          <a:prstGeom prst="rect">
            <a:avLst/>
          </a:prstGeom>
          <a:noFill/>
          <a:ln>
            <a:noFill/>
          </a:ln>
        </p:spPr>
      </p:pic>
    </p:spTree>
    <p:extLst>
      <p:ext uri="{BB962C8B-B14F-4D97-AF65-F5344CB8AC3E}">
        <p14:creationId xmlns:p14="http://schemas.microsoft.com/office/powerpoint/2010/main" val="16682812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课后练习</a:t>
            </a:r>
          </a:p>
        </p:txBody>
      </p:sp>
      <p:sp>
        <p:nvSpPr>
          <p:cNvPr id="3" name="文本占位符 2"/>
          <p:cNvSpPr>
            <a:spLocks noGrp="1"/>
          </p:cNvSpPr>
          <p:nvPr>
            <p:ph type="body" sz="quarter" idx="11"/>
          </p:nvPr>
        </p:nvSpPr>
        <p:spPr/>
        <p:txBody>
          <a:bodyPr/>
          <a:lstStyle/>
          <a:p>
            <a:endParaRPr lang="zh-CN" altLang="en-US"/>
          </a:p>
        </p:txBody>
      </p:sp>
      <p:sp>
        <p:nvSpPr>
          <p:cNvPr id="4" name="文本占位符 3"/>
          <p:cNvSpPr>
            <a:spLocks noGrp="1"/>
          </p:cNvSpPr>
          <p:nvPr>
            <p:ph type="body" sz="quarter" idx="12"/>
          </p:nvPr>
        </p:nvSpPr>
        <p:spPr/>
        <p:txBody>
          <a:bodyPr/>
          <a:lstStyle/>
          <a:p>
            <a:endParaRPr lang="zh-CN" altLang="en-US"/>
          </a:p>
        </p:txBody>
      </p:sp>
      <p:sp>
        <p:nvSpPr>
          <p:cNvPr id="5" name="文本占位符 4"/>
          <p:cNvSpPr>
            <a:spLocks noGrp="1"/>
          </p:cNvSpPr>
          <p:nvPr>
            <p:ph type="body" sz="quarter" idx="13"/>
          </p:nvPr>
        </p:nvSpPr>
        <p:spPr/>
        <p:txBody>
          <a:bodyPr/>
          <a:lstStyle/>
          <a:p>
            <a:endParaRPr lang="zh-CN" altLang="en-US"/>
          </a:p>
        </p:txBody>
      </p:sp>
      <p:sp>
        <p:nvSpPr>
          <p:cNvPr id="6" name="文本占位符 5"/>
          <p:cNvSpPr>
            <a:spLocks noGrp="1"/>
          </p:cNvSpPr>
          <p:nvPr>
            <p:ph type="body" sz="quarter" idx="14"/>
          </p:nvPr>
        </p:nvSpPr>
        <p:spPr/>
        <p:txBody>
          <a:bodyPr/>
          <a:lstStyle/>
          <a:p>
            <a:r>
              <a:rPr lang="en-US" altLang="zh-CN" dirty="0" smtClean="0"/>
              <a:t>08</a:t>
            </a:r>
            <a:endParaRPr lang="zh-CN" altLang="en-US" dirty="0"/>
          </a:p>
        </p:txBody>
      </p:sp>
    </p:spTree>
    <p:extLst>
      <p:ext uri="{BB962C8B-B14F-4D97-AF65-F5344CB8AC3E}">
        <p14:creationId xmlns:p14="http://schemas.microsoft.com/office/powerpoint/2010/main" val="3748949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F30C28DF-D0AE-4DAD-A6A3-AFBCF8D7864D}"/>
              </a:ext>
            </a:extLst>
          </p:cNvPr>
          <p:cNvSpPr>
            <a:spLocks noGrp="1"/>
          </p:cNvSpPr>
          <p:nvPr>
            <p:ph type="body" sz="quarter" idx="11"/>
          </p:nvPr>
        </p:nvSpPr>
        <p:spPr/>
        <p:txBody>
          <a:bodyPr/>
          <a:lstStyle/>
          <a:p>
            <a:r>
              <a:rPr lang="en-US" altLang="zh-CN" b="1" dirty="0"/>
              <a:t>1.</a:t>
            </a:r>
            <a:r>
              <a:rPr lang="zh-CN" altLang="en-US" b="1" dirty="0"/>
              <a:t>选择题</a:t>
            </a:r>
          </a:p>
          <a:p>
            <a:r>
              <a:rPr lang="zh-CN" altLang="en-US" dirty="0"/>
              <a:t>（</a:t>
            </a:r>
            <a:r>
              <a:rPr lang="en-US" altLang="zh-CN" dirty="0"/>
              <a:t>1</a:t>
            </a:r>
            <a:r>
              <a:rPr lang="zh-CN" altLang="en-US" dirty="0"/>
              <a:t>）在</a:t>
            </a:r>
            <a:r>
              <a:rPr lang="en-US" altLang="zh-CN" dirty="0"/>
              <a:t>Maya 2022</a:t>
            </a:r>
            <a:r>
              <a:rPr lang="zh-CN" altLang="en-US" dirty="0"/>
              <a:t>中为模型创建 </a:t>
            </a:r>
            <a:r>
              <a:rPr lang="zh-CN" altLang="en-US" u="sng" dirty="0"/>
              <a:t>       </a:t>
            </a:r>
            <a:r>
              <a:rPr lang="zh-CN" altLang="en-US" dirty="0"/>
              <a:t> 后才能对模型进行蒙皮绑定。</a:t>
            </a:r>
          </a:p>
          <a:p>
            <a:r>
              <a:rPr lang="en-US" altLang="zh-CN" dirty="0"/>
              <a:t>A.</a:t>
            </a:r>
            <a:r>
              <a:rPr lang="zh-CN" altLang="en-US" dirty="0"/>
              <a:t>控制器                      </a:t>
            </a:r>
            <a:r>
              <a:rPr lang="en-US" altLang="zh-CN" dirty="0"/>
              <a:t>B.</a:t>
            </a:r>
            <a:r>
              <a:rPr lang="zh-CN" altLang="en-US" dirty="0"/>
              <a:t>贴图  </a:t>
            </a:r>
          </a:p>
          <a:p>
            <a:r>
              <a:rPr lang="en-US" altLang="zh-CN" dirty="0"/>
              <a:t>C.</a:t>
            </a:r>
            <a:r>
              <a:rPr lang="zh-CN" altLang="en-US" dirty="0"/>
              <a:t>骨骼                        </a:t>
            </a:r>
            <a:r>
              <a:rPr lang="en-US" altLang="zh-CN" dirty="0"/>
              <a:t>D.</a:t>
            </a:r>
            <a:r>
              <a:rPr lang="zh-CN" altLang="en-US" dirty="0"/>
              <a:t>特效</a:t>
            </a:r>
          </a:p>
          <a:p>
            <a:r>
              <a:rPr lang="zh-CN" altLang="en-US" dirty="0"/>
              <a:t>（</a:t>
            </a:r>
            <a:r>
              <a:rPr lang="en-US" altLang="zh-CN" dirty="0"/>
              <a:t>2</a:t>
            </a:r>
            <a:r>
              <a:rPr lang="zh-CN" altLang="en-US" dirty="0"/>
              <a:t>）将骨骼链中的某个单独的骨骼关节删除可以使用</a:t>
            </a:r>
            <a:r>
              <a:rPr lang="zh-CN" altLang="en-US" u="sng" dirty="0"/>
              <a:t>       </a:t>
            </a:r>
            <a:r>
              <a:rPr lang="zh-CN" altLang="en-US" dirty="0"/>
              <a:t>命令。</a:t>
            </a:r>
          </a:p>
          <a:p>
            <a:r>
              <a:rPr lang="en-US" altLang="zh-CN" dirty="0"/>
              <a:t>A.</a:t>
            </a:r>
            <a:r>
              <a:rPr lang="zh-CN" altLang="en-US" dirty="0"/>
              <a:t>移除关节                               </a:t>
            </a:r>
            <a:r>
              <a:rPr lang="en-US" altLang="zh-CN" dirty="0"/>
              <a:t>B.</a:t>
            </a:r>
            <a:r>
              <a:rPr lang="zh-CN" altLang="en-US" dirty="0"/>
              <a:t>连接关节</a:t>
            </a:r>
          </a:p>
          <a:p>
            <a:r>
              <a:rPr lang="en-US" altLang="zh-CN" dirty="0"/>
              <a:t>C.</a:t>
            </a:r>
            <a:r>
              <a:rPr lang="zh-CN" altLang="en-US" dirty="0"/>
              <a:t>镜像关节                               </a:t>
            </a:r>
            <a:r>
              <a:rPr lang="en-US" altLang="zh-CN" dirty="0"/>
              <a:t>D.</a:t>
            </a:r>
            <a:r>
              <a:rPr lang="zh-CN" altLang="en-US" dirty="0"/>
              <a:t>确定关节方向</a:t>
            </a:r>
            <a:endParaRPr lang="zh-CN" altLang="en-US" dirty="0"/>
          </a:p>
        </p:txBody>
      </p:sp>
    </p:spTree>
    <p:extLst>
      <p:ext uri="{BB962C8B-B14F-4D97-AF65-F5344CB8AC3E}">
        <p14:creationId xmlns:p14="http://schemas.microsoft.com/office/powerpoint/2010/main" val="32214942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4C7D107D-C1BE-4612-932E-D4F4FC02375E}"/>
              </a:ext>
            </a:extLst>
          </p:cNvPr>
          <p:cNvSpPr>
            <a:spLocks noGrp="1"/>
          </p:cNvSpPr>
          <p:nvPr>
            <p:ph type="body" sz="quarter" idx="11"/>
          </p:nvPr>
        </p:nvSpPr>
        <p:spPr/>
        <p:txBody>
          <a:bodyPr/>
          <a:lstStyle/>
          <a:p>
            <a:r>
              <a:rPr lang="zh-CN" altLang="en-US" dirty="0"/>
              <a:t>（</a:t>
            </a:r>
            <a:r>
              <a:rPr lang="en-US" altLang="zh-CN" dirty="0"/>
              <a:t>3</a:t>
            </a:r>
            <a:r>
              <a:rPr lang="zh-CN" altLang="en-US" dirty="0"/>
              <a:t>）在</a:t>
            </a:r>
            <a:r>
              <a:rPr lang="en-US" altLang="zh-CN" dirty="0"/>
              <a:t>Maya 2022</a:t>
            </a:r>
            <a:r>
              <a:rPr lang="zh-CN" altLang="en-US" dirty="0"/>
              <a:t>中</a:t>
            </a:r>
            <a:r>
              <a:rPr lang="en-US" altLang="zh-CN" dirty="0"/>
              <a:t>IK</a:t>
            </a:r>
            <a:r>
              <a:rPr lang="zh-CN" altLang="en-US" dirty="0"/>
              <a:t>是指</a:t>
            </a:r>
            <a:r>
              <a:rPr lang="zh-CN" altLang="en-US" u="sng" dirty="0"/>
              <a:t>      </a:t>
            </a:r>
            <a:r>
              <a:rPr lang="zh-CN" altLang="en-US" dirty="0"/>
              <a:t> 。</a:t>
            </a:r>
          </a:p>
          <a:p>
            <a:r>
              <a:rPr lang="en-US" altLang="zh-CN" dirty="0"/>
              <a:t>A. </a:t>
            </a:r>
            <a:r>
              <a:rPr lang="zh-CN" altLang="en-US" dirty="0"/>
              <a:t>反向运动                    </a:t>
            </a:r>
            <a:r>
              <a:rPr lang="en-US" altLang="zh-CN" dirty="0"/>
              <a:t>B. </a:t>
            </a:r>
            <a:r>
              <a:rPr lang="zh-CN" altLang="en-US" dirty="0"/>
              <a:t>正向运动 </a:t>
            </a:r>
          </a:p>
          <a:p>
            <a:r>
              <a:rPr lang="en-US" altLang="zh-CN" dirty="0"/>
              <a:t>C. </a:t>
            </a:r>
            <a:r>
              <a:rPr lang="zh-CN" altLang="en-US" dirty="0"/>
              <a:t>曲线运动                    </a:t>
            </a:r>
            <a:r>
              <a:rPr lang="en-US" altLang="zh-CN" dirty="0"/>
              <a:t>D. </a:t>
            </a:r>
            <a:r>
              <a:rPr lang="zh-CN" altLang="en-US" dirty="0"/>
              <a:t>连续运动</a:t>
            </a:r>
          </a:p>
          <a:p>
            <a:r>
              <a:rPr lang="zh-CN" altLang="en-US" dirty="0"/>
              <a:t>（</a:t>
            </a:r>
            <a:r>
              <a:rPr lang="en-US" altLang="zh-CN" dirty="0"/>
              <a:t>4</a:t>
            </a:r>
            <a:r>
              <a:rPr lang="zh-CN" altLang="en-US" dirty="0"/>
              <a:t>）下列说法中对绑定蒙皮描述正确的是</a:t>
            </a:r>
            <a:r>
              <a:rPr lang="zh-CN" altLang="en-US" u="sng" dirty="0"/>
              <a:t>      </a:t>
            </a:r>
            <a:r>
              <a:rPr lang="zh-CN" altLang="en-US" dirty="0"/>
              <a:t> 。</a:t>
            </a:r>
          </a:p>
          <a:p>
            <a:r>
              <a:rPr lang="en-US" altLang="zh-CN" dirty="0"/>
              <a:t>A. </a:t>
            </a:r>
            <a:r>
              <a:rPr lang="zh-CN" altLang="en-US" dirty="0"/>
              <a:t>除了骨骼还可以用其他方式对模型蒙皮  </a:t>
            </a:r>
            <a:r>
              <a:rPr lang="en-US" altLang="zh-CN" dirty="0"/>
              <a:t>B.</a:t>
            </a:r>
            <a:r>
              <a:rPr lang="zh-CN" altLang="en-US" dirty="0"/>
              <a:t>用定位器也可以给模型蒙皮</a:t>
            </a:r>
          </a:p>
          <a:p>
            <a:r>
              <a:rPr lang="en-US" altLang="zh-CN" dirty="0"/>
              <a:t>C. </a:t>
            </a:r>
            <a:r>
              <a:rPr lang="zh-CN" altLang="en-US" dirty="0"/>
              <a:t>可以用控制器对模型蒙皮              </a:t>
            </a:r>
            <a:r>
              <a:rPr lang="en-US" altLang="zh-CN" dirty="0"/>
              <a:t>D. </a:t>
            </a:r>
            <a:r>
              <a:rPr lang="zh-CN" altLang="en-US" dirty="0"/>
              <a:t>只有骨骼才能给模型蒙皮</a:t>
            </a:r>
            <a:endParaRPr lang="zh-CN" altLang="en-US" dirty="0"/>
          </a:p>
        </p:txBody>
      </p:sp>
    </p:spTree>
    <p:extLst>
      <p:ext uri="{BB962C8B-B14F-4D97-AF65-F5344CB8AC3E}">
        <p14:creationId xmlns:p14="http://schemas.microsoft.com/office/powerpoint/2010/main" val="137545812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8EE237D7-BBC6-492C-BBF4-6055D5AEEC1C}"/>
              </a:ext>
            </a:extLst>
          </p:cNvPr>
          <p:cNvSpPr>
            <a:spLocks noGrp="1"/>
          </p:cNvSpPr>
          <p:nvPr>
            <p:ph type="body" sz="quarter" idx="11"/>
          </p:nvPr>
        </p:nvSpPr>
        <p:spPr/>
        <p:txBody>
          <a:bodyPr/>
          <a:lstStyle/>
          <a:p>
            <a:r>
              <a:rPr lang="en-US" altLang="zh-CN" dirty="0"/>
              <a:t>2.</a:t>
            </a:r>
            <a:r>
              <a:rPr lang="zh-CN" altLang="en-US" dirty="0"/>
              <a:t>填空题</a:t>
            </a:r>
          </a:p>
          <a:p>
            <a:r>
              <a:rPr lang="zh-CN" altLang="en-US" dirty="0"/>
              <a:t>（</a:t>
            </a:r>
            <a:r>
              <a:rPr lang="en-US" altLang="zh-CN" dirty="0"/>
              <a:t>1</a:t>
            </a:r>
            <a:r>
              <a:rPr lang="zh-CN" altLang="en-US" dirty="0"/>
              <a:t>）</a:t>
            </a:r>
            <a:r>
              <a:rPr lang="en-US" altLang="zh-CN" dirty="0"/>
              <a:t>Maya 2022</a:t>
            </a:r>
            <a:r>
              <a:rPr lang="zh-CN" altLang="en-US" dirty="0"/>
              <a:t>的“绘制蒙皮权重”命令下可以使用</a:t>
            </a:r>
            <a:r>
              <a:rPr lang="zh-CN" altLang="en-US" u="sng" dirty="0"/>
              <a:t>     、     、      </a:t>
            </a:r>
            <a:r>
              <a:rPr lang="zh-CN" altLang="en-US" dirty="0"/>
              <a:t>和 </a:t>
            </a:r>
            <a:r>
              <a:rPr lang="zh-CN" altLang="en-US" u="sng" dirty="0"/>
              <a:t>    </a:t>
            </a:r>
            <a:r>
              <a:rPr lang="zh-CN" altLang="en-US" dirty="0"/>
              <a:t> </a:t>
            </a:r>
            <a:r>
              <a:rPr lang="en-US" altLang="zh-CN" dirty="0"/>
              <a:t>4</a:t>
            </a:r>
            <a:r>
              <a:rPr lang="zh-CN" altLang="en-US" dirty="0"/>
              <a:t>种绘制模式。</a:t>
            </a:r>
          </a:p>
          <a:p>
            <a:r>
              <a:rPr lang="zh-CN" altLang="en-US" dirty="0"/>
              <a:t>（</a:t>
            </a:r>
            <a:r>
              <a:rPr lang="en-US" altLang="zh-CN" dirty="0"/>
              <a:t>2</a:t>
            </a:r>
            <a:r>
              <a:rPr lang="zh-CN" altLang="en-US" dirty="0"/>
              <a:t>）在</a:t>
            </a:r>
            <a:r>
              <a:rPr lang="en-US" altLang="zh-CN" dirty="0"/>
              <a:t>IK</a:t>
            </a:r>
            <a:r>
              <a:rPr lang="zh-CN" altLang="en-US" dirty="0"/>
              <a:t>控制柄的制作中用户可以通过</a:t>
            </a:r>
            <a:r>
              <a:rPr lang="zh-CN" altLang="en-US" u="sng" dirty="0"/>
              <a:t>     </a:t>
            </a:r>
            <a:r>
              <a:rPr lang="zh-CN" altLang="en-US" dirty="0"/>
              <a:t>约束来控制骨骼的翻转效果。</a:t>
            </a:r>
          </a:p>
          <a:p>
            <a:r>
              <a:rPr lang="zh-CN" altLang="en-US" dirty="0"/>
              <a:t>（</a:t>
            </a:r>
            <a:r>
              <a:rPr lang="en-US" altLang="zh-CN" dirty="0"/>
              <a:t>3</a:t>
            </a:r>
            <a:r>
              <a:rPr lang="zh-CN" altLang="en-US" dirty="0"/>
              <a:t>）除了“绘制蒙皮权重”命令用户还可以在</a:t>
            </a:r>
            <a:r>
              <a:rPr lang="zh-CN" altLang="en-US" u="sng" dirty="0"/>
              <a:t>       </a:t>
            </a:r>
            <a:r>
              <a:rPr lang="zh-CN" altLang="en-US" dirty="0"/>
              <a:t>窗口中对权重进行编辑。</a:t>
            </a:r>
          </a:p>
          <a:p>
            <a:r>
              <a:rPr lang="zh-CN" altLang="en-US" dirty="0"/>
              <a:t>（</a:t>
            </a:r>
            <a:r>
              <a:rPr lang="en-US" altLang="zh-CN" dirty="0"/>
              <a:t>4</a:t>
            </a:r>
            <a:r>
              <a:rPr lang="zh-CN" altLang="en-US" dirty="0"/>
              <a:t>）用户可以使用</a:t>
            </a:r>
            <a:r>
              <a:rPr lang="zh-CN" altLang="en-US" u="sng" dirty="0"/>
              <a:t>    </a:t>
            </a:r>
            <a:r>
              <a:rPr lang="zh-CN" altLang="en-US" dirty="0"/>
              <a:t> 命令将依次做好的骨骼关节镜像到另一边。</a:t>
            </a:r>
            <a:endParaRPr lang="zh-CN" altLang="en-US" dirty="0"/>
          </a:p>
        </p:txBody>
      </p:sp>
    </p:spTree>
    <p:extLst>
      <p:ext uri="{BB962C8B-B14F-4D97-AF65-F5344CB8AC3E}">
        <p14:creationId xmlns:p14="http://schemas.microsoft.com/office/powerpoint/2010/main" val="154326223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83BABAD9-8449-4751-B263-CCED54859A0B}"/>
              </a:ext>
            </a:extLst>
          </p:cNvPr>
          <p:cNvSpPr>
            <a:spLocks noGrp="1"/>
          </p:cNvSpPr>
          <p:nvPr>
            <p:ph type="body" sz="quarter" idx="11"/>
          </p:nvPr>
        </p:nvSpPr>
        <p:spPr/>
        <p:txBody>
          <a:bodyPr/>
          <a:lstStyle/>
          <a:p>
            <a:r>
              <a:rPr lang="en-US" altLang="zh-CN" b="1" dirty="0"/>
              <a:t>3.</a:t>
            </a:r>
            <a:r>
              <a:rPr lang="zh-CN" altLang="en-US" b="1" dirty="0"/>
              <a:t>上机题</a:t>
            </a:r>
          </a:p>
          <a:p>
            <a:r>
              <a:rPr lang="zh-CN" altLang="en-US" dirty="0"/>
              <a:t>本章介绍模型绑定及权重绘制的制作方法，对本章中的“腿部绑定</a:t>
            </a:r>
            <a:r>
              <a:rPr lang="en-US" altLang="zh-CN" dirty="0"/>
              <a:t>_</a:t>
            </a:r>
            <a:r>
              <a:rPr lang="zh-CN" altLang="en-US" dirty="0"/>
              <a:t>完成”文件重新进去权重的绘制。可以参考本章附赠的“腿部绑定</a:t>
            </a:r>
            <a:r>
              <a:rPr lang="en-US" altLang="zh-CN" dirty="0"/>
              <a:t>_Rig”</a:t>
            </a:r>
            <a:r>
              <a:rPr lang="zh-CN" altLang="en-US" dirty="0"/>
              <a:t>文件进行参考。</a:t>
            </a:r>
            <a:endParaRPr lang="zh-CN" altLang="en-US" dirty="0"/>
          </a:p>
        </p:txBody>
      </p:sp>
      <p:pic>
        <p:nvPicPr>
          <p:cNvPr id="5" name="图片 4"/>
          <p:cNvPicPr/>
          <p:nvPr/>
        </p:nvPicPr>
        <p:blipFill>
          <a:blip r:embed="rId2"/>
          <a:stretch>
            <a:fillRect/>
          </a:stretch>
        </p:blipFill>
        <p:spPr>
          <a:xfrm>
            <a:off x="3632748" y="2261091"/>
            <a:ext cx="4430598" cy="4066660"/>
          </a:xfrm>
          <a:prstGeom prst="rect">
            <a:avLst/>
          </a:prstGeom>
          <a:noFill/>
          <a:ln>
            <a:noFill/>
          </a:ln>
        </p:spPr>
      </p:pic>
    </p:spTree>
    <p:extLst>
      <p:ext uri="{BB962C8B-B14F-4D97-AF65-F5344CB8AC3E}">
        <p14:creationId xmlns:p14="http://schemas.microsoft.com/office/powerpoint/2010/main" val="3866945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 xmlns:a16="http://schemas.microsoft.com/office/drawing/2014/main" id="{6CE8F2DC-5887-4AB8-B735-43A3308B1C9E}"/>
              </a:ext>
            </a:extLst>
          </p:cNvPr>
          <p:cNvSpPr>
            <a:spLocks noGrp="1"/>
          </p:cNvSpPr>
          <p:nvPr>
            <p:ph type="body" sz="quarter" idx="11"/>
          </p:nvPr>
        </p:nvSpPr>
        <p:spPr/>
        <p:txBody>
          <a:bodyPr/>
          <a:lstStyle/>
          <a:p>
            <a:r>
              <a:rPr lang="zh-CN" altLang="en-US" dirty="0"/>
              <a:t>执行“窗口</a:t>
            </a:r>
            <a:r>
              <a:rPr lang="en-US" altLang="zh-CN" dirty="0"/>
              <a:t>&gt;</a:t>
            </a:r>
            <a:r>
              <a:rPr lang="zh-CN" altLang="en-US" dirty="0"/>
              <a:t>大纲视图”命令，如下左图所示。打开“大纲视图”对话框，在该对话框中用户可以查看和管理场景中的所用物体的信息。例如在场景中创建一个球体，就会在大纲视图中显示</a:t>
            </a:r>
            <a:r>
              <a:rPr lang="en-US" altLang="zh-CN" dirty="0"/>
              <a:t>pShere1</a:t>
            </a:r>
            <a:r>
              <a:rPr lang="zh-CN" altLang="en-US" dirty="0"/>
              <a:t>的球体，用户也可以在大纲视图中对场景上的模型进行选择，如下右图所示。</a:t>
            </a:r>
            <a:endParaRPr lang="zh-CN" altLang="en-US" dirty="0"/>
          </a:p>
        </p:txBody>
      </p:sp>
      <p:sp>
        <p:nvSpPr>
          <p:cNvPr id="4" name="文本占位符 3">
            <a:extLst>
              <a:ext uri="{FF2B5EF4-FFF2-40B4-BE49-F238E27FC236}">
                <a16:creationId xmlns="" xmlns:a16="http://schemas.microsoft.com/office/drawing/2014/main" id="{504EDE28-3076-4B42-B5ED-B28EEAB25917}"/>
              </a:ext>
            </a:extLst>
          </p:cNvPr>
          <p:cNvSpPr>
            <a:spLocks noGrp="1"/>
          </p:cNvSpPr>
          <p:nvPr>
            <p:ph type="body" sz="quarter" idx="12"/>
          </p:nvPr>
        </p:nvSpPr>
        <p:spPr/>
        <p:txBody>
          <a:bodyPr/>
          <a:lstStyle/>
          <a:p>
            <a:r>
              <a:rPr lang="en-US" altLang="zh-CN" dirty="0"/>
              <a:t>8.2.1</a:t>
            </a:r>
            <a:r>
              <a:rPr lang="zh-CN" altLang="en-US" dirty="0"/>
              <a:t>大纲视图</a:t>
            </a:r>
            <a:endParaRPr lang="zh-CN" altLang="en-US" dirty="0"/>
          </a:p>
        </p:txBody>
      </p:sp>
      <p:pic>
        <p:nvPicPr>
          <p:cNvPr id="6" name="图片 5"/>
          <p:cNvPicPr/>
          <p:nvPr/>
        </p:nvPicPr>
        <p:blipFill>
          <a:blip r:embed="rId2"/>
          <a:stretch>
            <a:fillRect/>
          </a:stretch>
        </p:blipFill>
        <p:spPr>
          <a:xfrm>
            <a:off x="1302414" y="3102408"/>
            <a:ext cx="5113105" cy="3331643"/>
          </a:xfrm>
          <a:prstGeom prst="rect">
            <a:avLst/>
          </a:prstGeom>
          <a:noFill/>
          <a:ln>
            <a:noFill/>
          </a:ln>
        </p:spPr>
      </p:pic>
      <p:pic>
        <p:nvPicPr>
          <p:cNvPr id="7" name="图片 6"/>
          <p:cNvPicPr/>
          <p:nvPr/>
        </p:nvPicPr>
        <p:blipFill>
          <a:blip r:embed="rId3"/>
          <a:stretch>
            <a:fillRect/>
          </a:stretch>
        </p:blipFill>
        <p:spPr>
          <a:xfrm>
            <a:off x="6566188" y="3102407"/>
            <a:ext cx="4289763" cy="3331643"/>
          </a:xfrm>
          <a:prstGeom prst="rect">
            <a:avLst/>
          </a:prstGeom>
          <a:noFill/>
          <a:ln>
            <a:noFill/>
          </a:ln>
        </p:spPr>
      </p:pic>
    </p:spTree>
    <p:extLst>
      <p:ext uri="{BB962C8B-B14F-4D97-AF65-F5344CB8AC3E}">
        <p14:creationId xmlns:p14="http://schemas.microsoft.com/office/powerpoint/2010/main" val="584053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提示：隐藏和显示物体</a:t>
            </a:r>
          </a:p>
          <a:p>
            <a:r>
              <a:rPr lang="zh-CN" altLang="en-US" dirty="0"/>
              <a:t>用户可以在大纲视图中选择球体通过按</a:t>
            </a:r>
            <a:r>
              <a:rPr lang="en-US" altLang="zh-CN" dirty="0"/>
              <a:t>Ctrl+H</a:t>
            </a:r>
            <a:r>
              <a:rPr lang="zh-CN" altLang="en-US" dirty="0"/>
              <a:t>组合键命隐藏球体</a:t>
            </a:r>
            <a:r>
              <a:rPr lang="en-US" altLang="zh-CN" dirty="0"/>
              <a:t>,</a:t>
            </a:r>
            <a:r>
              <a:rPr lang="zh-CN" altLang="en-US" dirty="0"/>
              <a:t>隐藏后的球体名称会在大纲视图中以灰色显示。也可以在大纲视图中选中隐藏的球体通过按</a:t>
            </a:r>
            <a:r>
              <a:rPr lang="en-US" altLang="zh-CN" dirty="0"/>
              <a:t>Shift+H</a:t>
            </a:r>
            <a:r>
              <a:rPr lang="zh-CN" altLang="en-US" dirty="0"/>
              <a:t>组合键来显示已经隐藏的球体。</a:t>
            </a:r>
          </a:p>
          <a:p>
            <a:endParaRPr lang="zh-CN" altLang="en-US" dirty="0"/>
          </a:p>
        </p:txBody>
      </p:sp>
    </p:spTree>
    <p:extLst>
      <p:ext uri="{BB962C8B-B14F-4D97-AF65-F5344CB8AC3E}">
        <p14:creationId xmlns:p14="http://schemas.microsoft.com/office/powerpoint/2010/main" val="358076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 xmlns:a16="http://schemas.microsoft.com/office/drawing/2014/main" id="{6CE8F2DC-5887-4AB8-B735-43A3308B1C9E}"/>
              </a:ext>
            </a:extLst>
          </p:cNvPr>
          <p:cNvSpPr>
            <a:spLocks noGrp="1"/>
          </p:cNvSpPr>
          <p:nvPr>
            <p:ph type="body" sz="quarter" idx="11"/>
          </p:nvPr>
        </p:nvSpPr>
        <p:spPr/>
        <p:txBody>
          <a:bodyPr/>
          <a:lstStyle/>
          <a:p>
            <a:r>
              <a:rPr lang="zh-CN" altLang="en-US" dirty="0"/>
              <a:t>在“编辑”菜单中可以找到“分组”“解组”“创建立父子关系”和“断开父子关系”四个命令，如下图所示。通过这</a:t>
            </a:r>
            <a:r>
              <a:rPr lang="en-US" altLang="zh-CN" dirty="0"/>
              <a:t>4</a:t>
            </a:r>
            <a:r>
              <a:rPr lang="zh-CN" altLang="en-US" dirty="0"/>
              <a:t>个命令可以实现</a:t>
            </a:r>
            <a:r>
              <a:rPr lang="en-US" altLang="zh-CN" dirty="0"/>
              <a:t>Maya</a:t>
            </a:r>
            <a:r>
              <a:rPr lang="zh-CN" altLang="en-US" dirty="0"/>
              <a:t>中的层级操作，下面将详细介绍具体操作。</a:t>
            </a:r>
            <a:endParaRPr lang="zh-CN" altLang="en-US" dirty="0"/>
          </a:p>
        </p:txBody>
      </p:sp>
      <p:sp>
        <p:nvSpPr>
          <p:cNvPr id="4" name="文本占位符 3">
            <a:extLst>
              <a:ext uri="{FF2B5EF4-FFF2-40B4-BE49-F238E27FC236}">
                <a16:creationId xmlns="" xmlns:a16="http://schemas.microsoft.com/office/drawing/2014/main" id="{504EDE28-3076-4B42-B5ED-B28EEAB25917}"/>
              </a:ext>
            </a:extLst>
          </p:cNvPr>
          <p:cNvSpPr>
            <a:spLocks noGrp="1"/>
          </p:cNvSpPr>
          <p:nvPr>
            <p:ph type="body" sz="quarter" idx="12"/>
          </p:nvPr>
        </p:nvSpPr>
        <p:spPr/>
        <p:txBody>
          <a:bodyPr/>
          <a:lstStyle/>
          <a:p>
            <a:r>
              <a:rPr lang="en-US" altLang="zh-CN" dirty="0"/>
              <a:t>8.2.2 </a:t>
            </a:r>
            <a:r>
              <a:rPr lang="zh-CN" altLang="en-US" dirty="0"/>
              <a:t>层级基本操作</a:t>
            </a:r>
            <a:endParaRPr lang="zh-CN" altLang="en-US" dirty="0"/>
          </a:p>
        </p:txBody>
      </p:sp>
      <p:pic>
        <p:nvPicPr>
          <p:cNvPr id="5" name="图片 4"/>
          <p:cNvPicPr/>
          <p:nvPr/>
        </p:nvPicPr>
        <p:blipFill>
          <a:blip r:embed="rId2"/>
          <a:stretch>
            <a:fillRect/>
          </a:stretch>
        </p:blipFill>
        <p:spPr>
          <a:xfrm>
            <a:off x="4819620" y="2499475"/>
            <a:ext cx="2744962" cy="4183764"/>
          </a:xfrm>
          <a:prstGeom prst="rect">
            <a:avLst/>
          </a:prstGeom>
          <a:noFill/>
          <a:ln>
            <a:noFill/>
          </a:ln>
        </p:spPr>
      </p:pic>
    </p:spTree>
    <p:extLst>
      <p:ext uri="{BB962C8B-B14F-4D97-AF65-F5344CB8AC3E}">
        <p14:creationId xmlns:p14="http://schemas.microsoft.com/office/powerpoint/2010/main" val="2567545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：新建场景并在场景上创建一个球体，选中球体执行“分组”命令，这时在大纲视图中创建名为</a:t>
            </a:r>
            <a:r>
              <a:rPr lang="en-US" altLang="zh-CN" dirty="0"/>
              <a:t>group1</a:t>
            </a:r>
            <a:r>
              <a:rPr lang="zh-CN" altLang="en-US" dirty="0"/>
              <a:t>的组，组里是创建的名为</a:t>
            </a:r>
            <a:r>
              <a:rPr lang="en-US" altLang="zh-CN" dirty="0"/>
              <a:t>pSphere1</a:t>
            </a:r>
            <a:r>
              <a:rPr lang="zh-CN" altLang="en-US" dirty="0"/>
              <a:t>的球体，如下左图所示。从大纲视图中可以看出</a:t>
            </a:r>
            <a:r>
              <a:rPr lang="en-US" altLang="zh-CN" dirty="0"/>
              <a:t>pShere1</a:t>
            </a:r>
            <a:r>
              <a:rPr lang="zh-CN" altLang="en-US" dirty="0"/>
              <a:t>在</a:t>
            </a:r>
            <a:r>
              <a:rPr lang="en-US" altLang="zh-CN" dirty="0"/>
              <a:t>group1</a:t>
            </a:r>
            <a:r>
              <a:rPr lang="zh-CN" altLang="en-US" dirty="0"/>
              <a:t>的组里，或者说是在</a:t>
            </a:r>
            <a:r>
              <a:rPr lang="en-US" altLang="zh-CN" dirty="0"/>
              <a:t>group1</a:t>
            </a:r>
            <a:r>
              <a:rPr lang="zh-CN" altLang="en-US" dirty="0"/>
              <a:t>的层级下，那</a:t>
            </a:r>
            <a:r>
              <a:rPr lang="en-US" altLang="zh-CN" dirty="0"/>
              <a:t>group1</a:t>
            </a:r>
            <a:r>
              <a:rPr lang="zh-CN" altLang="en-US" dirty="0"/>
              <a:t>就是</a:t>
            </a:r>
            <a:r>
              <a:rPr lang="en-US" altLang="zh-CN" dirty="0"/>
              <a:t>pShere1</a:t>
            </a:r>
            <a:r>
              <a:rPr lang="zh-CN" altLang="en-US" dirty="0"/>
              <a:t>的父级，</a:t>
            </a:r>
            <a:r>
              <a:rPr lang="en-US" altLang="zh-CN" dirty="0"/>
              <a:t>pShere1</a:t>
            </a:r>
            <a:r>
              <a:rPr lang="zh-CN" altLang="en-US" dirty="0"/>
              <a:t>是</a:t>
            </a:r>
            <a:r>
              <a:rPr lang="en-US" altLang="zh-CN" dirty="0"/>
              <a:t>group1</a:t>
            </a:r>
            <a:r>
              <a:rPr lang="zh-CN" altLang="en-US" dirty="0"/>
              <a:t>的子级。</a:t>
            </a:r>
          </a:p>
          <a:p>
            <a:r>
              <a:rPr lang="zh-CN" altLang="en-US" dirty="0"/>
              <a:t>步骤</a:t>
            </a:r>
            <a:r>
              <a:rPr lang="en-US" altLang="zh-CN" dirty="0"/>
              <a:t>02</a:t>
            </a:r>
            <a:r>
              <a:rPr lang="zh-CN" altLang="en-US" dirty="0"/>
              <a:t>：选中球体</a:t>
            </a:r>
            <a:r>
              <a:rPr lang="en-US" altLang="zh-CN" dirty="0"/>
              <a:t>pShere1</a:t>
            </a:r>
            <a:r>
              <a:rPr lang="zh-CN" altLang="en-US" dirty="0"/>
              <a:t>，执行“断开父子关系”命令或者按</a:t>
            </a:r>
            <a:r>
              <a:rPr lang="en-US" altLang="zh-CN" dirty="0"/>
              <a:t>Shift+P</a:t>
            </a:r>
            <a:r>
              <a:rPr lang="zh-CN" altLang="en-US" dirty="0"/>
              <a:t>组合键，这时会发现</a:t>
            </a:r>
            <a:r>
              <a:rPr lang="en-US" altLang="zh-CN" dirty="0"/>
              <a:t>pShere1</a:t>
            </a:r>
            <a:r>
              <a:rPr lang="zh-CN" altLang="en-US" dirty="0"/>
              <a:t>移出了</a:t>
            </a:r>
            <a:r>
              <a:rPr lang="en-US" altLang="zh-CN" dirty="0"/>
              <a:t>group1</a:t>
            </a:r>
            <a:r>
              <a:rPr lang="zh-CN" altLang="en-US" dirty="0"/>
              <a:t>层级，如下右图所示。</a:t>
            </a:r>
          </a:p>
        </p:txBody>
      </p:sp>
      <p:sp>
        <p:nvSpPr>
          <p:cNvPr id="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6"/>
          <p:cNvSpPr>
            <a:spLocks noChangeArrowheads="1"/>
          </p:cNvSpPr>
          <p:nvPr/>
        </p:nvSpPr>
        <p:spPr bwMode="auto">
          <a:xfrm>
            <a:off x="0" y="182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5" name="图片 4"/>
          <p:cNvPicPr/>
          <p:nvPr/>
        </p:nvPicPr>
        <p:blipFill>
          <a:blip r:embed="rId2"/>
          <a:stretch>
            <a:fillRect/>
          </a:stretch>
        </p:blipFill>
        <p:spPr>
          <a:xfrm>
            <a:off x="1447626" y="3428999"/>
            <a:ext cx="4421511" cy="2988425"/>
          </a:xfrm>
          <a:prstGeom prst="rect">
            <a:avLst/>
          </a:prstGeom>
          <a:noFill/>
          <a:ln>
            <a:noFill/>
          </a:ln>
        </p:spPr>
      </p:pic>
      <p:pic>
        <p:nvPicPr>
          <p:cNvPr id="6" name="图片 5"/>
          <p:cNvPicPr/>
          <p:nvPr/>
        </p:nvPicPr>
        <p:blipFill>
          <a:blip r:embed="rId3"/>
          <a:stretch>
            <a:fillRect/>
          </a:stretch>
        </p:blipFill>
        <p:spPr>
          <a:xfrm>
            <a:off x="6096000" y="3428998"/>
            <a:ext cx="3860892" cy="2988425"/>
          </a:xfrm>
          <a:prstGeom prst="rect">
            <a:avLst/>
          </a:prstGeom>
          <a:noFill/>
          <a:ln>
            <a:noFill/>
          </a:ln>
        </p:spPr>
      </p:pic>
    </p:spTree>
    <p:extLst>
      <p:ext uri="{BB962C8B-B14F-4D97-AF65-F5344CB8AC3E}">
        <p14:creationId xmlns:p14="http://schemas.microsoft.com/office/powerpoint/2010/main" val="3875353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：这时如果先选中</a:t>
            </a:r>
            <a:r>
              <a:rPr lang="en-US" altLang="zh-CN" dirty="0"/>
              <a:t>group1</a:t>
            </a:r>
            <a:r>
              <a:rPr lang="zh-CN" altLang="en-US" dirty="0"/>
              <a:t>，再加选</a:t>
            </a:r>
            <a:r>
              <a:rPr lang="en-US" altLang="zh-CN" dirty="0"/>
              <a:t>pShere1</a:t>
            </a:r>
            <a:r>
              <a:rPr lang="zh-CN" altLang="en-US" dirty="0"/>
              <a:t>执行“创建父子关系”命令或者直接按</a:t>
            </a:r>
            <a:r>
              <a:rPr lang="en-US" altLang="zh-CN" dirty="0"/>
              <a:t>P</a:t>
            </a:r>
            <a:r>
              <a:rPr lang="zh-CN" altLang="en-US" dirty="0"/>
              <a:t>键，就可以将</a:t>
            </a:r>
            <a:r>
              <a:rPr lang="en-US" altLang="zh-CN" dirty="0"/>
              <a:t>group1</a:t>
            </a:r>
            <a:r>
              <a:rPr lang="zh-CN" altLang="en-US" dirty="0"/>
              <a:t>变成</a:t>
            </a:r>
            <a:r>
              <a:rPr lang="en-US" altLang="zh-CN" dirty="0"/>
              <a:t>pShere1</a:t>
            </a:r>
            <a:r>
              <a:rPr lang="zh-CN" altLang="en-US" dirty="0"/>
              <a:t>的子级，如下图所示。</a:t>
            </a:r>
          </a:p>
        </p:txBody>
      </p:sp>
      <p:pic>
        <p:nvPicPr>
          <p:cNvPr id="3" name="图片 2"/>
          <p:cNvPicPr/>
          <p:nvPr/>
        </p:nvPicPr>
        <p:blipFill>
          <a:blip r:embed="rId2"/>
          <a:stretch>
            <a:fillRect/>
          </a:stretch>
        </p:blipFill>
        <p:spPr>
          <a:xfrm>
            <a:off x="1901218" y="1626205"/>
            <a:ext cx="7143029" cy="4542437"/>
          </a:xfrm>
          <a:prstGeom prst="rect">
            <a:avLst/>
          </a:prstGeom>
          <a:noFill/>
          <a:ln>
            <a:noFill/>
          </a:ln>
        </p:spPr>
      </p:pic>
    </p:spTree>
    <p:extLst>
      <p:ext uri="{BB962C8B-B14F-4D97-AF65-F5344CB8AC3E}">
        <p14:creationId xmlns:p14="http://schemas.microsoft.com/office/powerpoint/2010/main" val="821347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为对象物体增加父级后，可以通过父级对象控制子级。如果在场景中创建一个球体并想让球体向上移动</a:t>
            </a:r>
            <a:r>
              <a:rPr lang="en-US" altLang="zh-CN" dirty="0"/>
              <a:t>1</a:t>
            </a:r>
            <a:r>
              <a:rPr lang="zh-CN" altLang="en-US" dirty="0"/>
              <a:t>个单位，需要将球体的“平移</a:t>
            </a:r>
            <a:r>
              <a:rPr lang="en-US" altLang="zh-CN" dirty="0"/>
              <a:t>Y”</a:t>
            </a:r>
            <a:r>
              <a:rPr lang="zh-CN" altLang="en-US" dirty="0"/>
              <a:t>设置为</a:t>
            </a:r>
            <a:r>
              <a:rPr lang="en-US" altLang="zh-CN" dirty="0"/>
              <a:t>1</a:t>
            </a:r>
            <a:r>
              <a:rPr lang="zh-CN" altLang="en-US" dirty="0"/>
              <a:t>。但如果给球体添加一个分组，并将分组的“平移</a:t>
            </a:r>
            <a:r>
              <a:rPr lang="en-US" altLang="zh-CN" dirty="0"/>
              <a:t>Y”</a:t>
            </a:r>
            <a:r>
              <a:rPr lang="zh-CN" altLang="en-US" dirty="0"/>
              <a:t>设置为</a:t>
            </a:r>
            <a:r>
              <a:rPr lang="en-US" altLang="zh-CN" dirty="0"/>
              <a:t>1</a:t>
            </a:r>
            <a:r>
              <a:rPr lang="zh-CN" altLang="en-US" dirty="0"/>
              <a:t>。则可以在球体“平移</a:t>
            </a:r>
            <a:r>
              <a:rPr lang="en-US" altLang="zh-CN" dirty="0"/>
              <a:t>Y”</a:t>
            </a:r>
            <a:r>
              <a:rPr lang="zh-CN" altLang="en-US" dirty="0"/>
              <a:t>设置为</a:t>
            </a:r>
            <a:r>
              <a:rPr lang="en-US" altLang="zh-CN" dirty="0"/>
              <a:t>0</a:t>
            </a:r>
            <a:r>
              <a:rPr lang="zh-CN" altLang="en-US" dirty="0"/>
              <a:t>的情况下</a:t>
            </a:r>
            <a:r>
              <a:rPr lang="en-US" altLang="zh-CN" dirty="0"/>
              <a:t>,</a:t>
            </a:r>
            <a:r>
              <a:rPr lang="zh-CN" altLang="en-US" dirty="0"/>
              <a:t>向上移动</a:t>
            </a:r>
            <a:r>
              <a:rPr lang="en-US" altLang="zh-CN" dirty="0"/>
              <a:t>1</a:t>
            </a:r>
            <a:r>
              <a:rPr lang="zh-CN" altLang="en-US" dirty="0"/>
              <a:t>个单位，通过分组用户可以得到一个在场景任何地方且自身移动、旋转和缩放属性为</a:t>
            </a:r>
            <a:r>
              <a:rPr lang="en-US" altLang="zh-CN" dirty="0"/>
              <a:t>0</a:t>
            </a:r>
            <a:r>
              <a:rPr lang="zh-CN" altLang="en-US" dirty="0"/>
              <a:t>的对象物体。分组的操作将在给骨骼添加控制器时经常被使用到。</a:t>
            </a:r>
          </a:p>
        </p:txBody>
      </p:sp>
    </p:spTree>
    <p:extLst>
      <p:ext uri="{BB962C8B-B14F-4D97-AF65-F5344CB8AC3E}">
        <p14:creationId xmlns:p14="http://schemas.microsoft.com/office/powerpoint/2010/main" val="383986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通过一个翻滚的盒子的实例来介绍层级关系如何运用在动画制作中。下面介绍具体操作方法。</a:t>
            </a:r>
          </a:p>
          <a:p>
            <a:r>
              <a:rPr lang="zh-CN" altLang="en-US" dirty="0"/>
              <a:t>步骤</a:t>
            </a:r>
            <a:r>
              <a:rPr lang="en-US" altLang="zh-CN" dirty="0"/>
              <a:t>01</a:t>
            </a:r>
            <a:r>
              <a:rPr lang="zh-CN" altLang="en-US" dirty="0"/>
              <a:t>：先在场景中创建一个立方体，并将立方体的“平移</a:t>
            </a:r>
            <a:r>
              <a:rPr lang="en-US" altLang="zh-CN" dirty="0"/>
              <a:t>Y”</a:t>
            </a:r>
            <a:r>
              <a:rPr lang="zh-CN" altLang="en-US" dirty="0"/>
              <a:t>设置为</a:t>
            </a:r>
            <a:r>
              <a:rPr lang="en-US" altLang="zh-CN" dirty="0"/>
              <a:t>0.5</a:t>
            </a:r>
            <a:r>
              <a:rPr lang="zh-CN" altLang="en-US" dirty="0"/>
              <a:t>，如下左图所示。</a:t>
            </a:r>
          </a:p>
          <a:p>
            <a:r>
              <a:rPr lang="zh-CN" altLang="en-US" dirty="0"/>
              <a:t>步骤</a:t>
            </a:r>
            <a:r>
              <a:rPr lang="en-US" altLang="zh-CN" dirty="0"/>
              <a:t>02</a:t>
            </a:r>
            <a:r>
              <a:rPr lang="zh-CN" altLang="en-US" dirty="0"/>
              <a:t>：为立方体添加一个分组，并按住键盘</a:t>
            </a:r>
            <a:r>
              <a:rPr lang="en-US" altLang="zh-CN" dirty="0"/>
              <a:t>V</a:t>
            </a:r>
            <a:r>
              <a:rPr lang="zh-CN" altLang="en-US" dirty="0"/>
              <a:t>键和</a:t>
            </a:r>
            <a:r>
              <a:rPr lang="en-US" altLang="zh-CN" dirty="0"/>
              <a:t>D</a:t>
            </a:r>
            <a:r>
              <a:rPr lang="zh-CN" altLang="en-US" dirty="0"/>
              <a:t>键将</a:t>
            </a:r>
            <a:r>
              <a:rPr lang="en-US" altLang="zh-CN" dirty="0"/>
              <a:t>group1</a:t>
            </a:r>
            <a:r>
              <a:rPr lang="zh-CN" altLang="en-US" dirty="0"/>
              <a:t>的坐标轴移动到立方体的角上，如下右图所示。</a:t>
            </a:r>
          </a:p>
          <a:p>
            <a:endParaRPr lang="zh-CN" altLang="en-US" dirty="0"/>
          </a:p>
        </p:txBody>
      </p:sp>
      <p:sp>
        <p:nvSpPr>
          <p:cNvPr id="3" name="文本占位符 2"/>
          <p:cNvSpPr>
            <a:spLocks noGrp="1"/>
          </p:cNvSpPr>
          <p:nvPr>
            <p:ph type="body" sz="quarter" idx="12"/>
          </p:nvPr>
        </p:nvSpPr>
        <p:spPr/>
        <p:txBody>
          <a:bodyPr/>
          <a:lstStyle/>
          <a:p>
            <a:r>
              <a:rPr lang="zh-CN" altLang="en-US" dirty="0"/>
              <a:t>实战练习：翻滚的盒子</a:t>
            </a:r>
          </a:p>
        </p:txBody>
      </p:sp>
    </p:spTree>
    <p:extLst>
      <p:ext uri="{BB962C8B-B14F-4D97-AF65-F5344CB8AC3E}">
        <p14:creationId xmlns:p14="http://schemas.microsoft.com/office/powerpoint/2010/main" val="570574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endParaRPr lang="zh-CN" altLang="en-US"/>
          </a:p>
        </p:txBody>
      </p:sp>
      <p:pic>
        <p:nvPicPr>
          <p:cNvPr id="3" name="图片 2"/>
          <p:cNvPicPr/>
          <p:nvPr/>
        </p:nvPicPr>
        <p:blipFill>
          <a:blip r:embed="rId2"/>
          <a:stretch>
            <a:fillRect/>
          </a:stretch>
        </p:blipFill>
        <p:spPr>
          <a:xfrm>
            <a:off x="1161357" y="1359130"/>
            <a:ext cx="4597268" cy="3927763"/>
          </a:xfrm>
          <a:prstGeom prst="rect">
            <a:avLst/>
          </a:prstGeom>
          <a:noFill/>
          <a:ln>
            <a:noFill/>
          </a:ln>
        </p:spPr>
      </p:pic>
      <p:pic>
        <p:nvPicPr>
          <p:cNvPr id="4" name="图片 3"/>
          <p:cNvPicPr/>
          <p:nvPr/>
        </p:nvPicPr>
        <p:blipFill>
          <a:blip r:embed="rId3"/>
          <a:srcRect l="6808"/>
          <a:stretch>
            <a:fillRect/>
          </a:stretch>
        </p:blipFill>
        <p:spPr>
          <a:xfrm>
            <a:off x="5937480" y="1359130"/>
            <a:ext cx="5003677" cy="3927763"/>
          </a:xfrm>
          <a:prstGeom prst="rect">
            <a:avLst/>
          </a:prstGeom>
          <a:noFill/>
          <a:ln>
            <a:noFill/>
          </a:ln>
        </p:spPr>
      </p:pic>
    </p:spTree>
    <p:extLst>
      <p:ext uri="{BB962C8B-B14F-4D97-AF65-F5344CB8AC3E}">
        <p14:creationId xmlns:p14="http://schemas.microsoft.com/office/powerpoint/2010/main" val="555156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：选中</a:t>
            </a:r>
            <a:r>
              <a:rPr lang="en-US" altLang="zh-CN" dirty="0"/>
              <a:t>group1</a:t>
            </a:r>
            <a:r>
              <a:rPr lang="zh-CN" altLang="en-US" dirty="0"/>
              <a:t>在时间轴的第</a:t>
            </a:r>
            <a:r>
              <a:rPr lang="en-US" altLang="zh-CN" dirty="0"/>
              <a:t>1</a:t>
            </a:r>
            <a:r>
              <a:rPr lang="zh-CN" altLang="en-US" dirty="0"/>
              <a:t>帧上创建关键帧动画，如下左图所示。</a:t>
            </a:r>
          </a:p>
          <a:p>
            <a:r>
              <a:rPr lang="zh-CN" altLang="en-US" dirty="0"/>
              <a:t>步骤</a:t>
            </a:r>
            <a:r>
              <a:rPr lang="en-US" altLang="zh-CN" dirty="0"/>
              <a:t>04</a:t>
            </a:r>
            <a:r>
              <a:rPr lang="zh-CN" altLang="en-US" dirty="0"/>
              <a:t>：在第</a:t>
            </a:r>
            <a:r>
              <a:rPr lang="en-US" altLang="zh-CN" dirty="0"/>
              <a:t>5</a:t>
            </a:r>
            <a:r>
              <a:rPr lang="zh-CN" altLang="en-US" dirty="0"/>
              <a:t>帧创建一个关键帧动画，并将</a:t>
            </a:r>
            <a:r>
              <a:rPr lang="en-US" altLang="zh-CN" dirty="0"/>
              <a:t>group1</a:t>
            </a:r>
            <a:r>
              <a:rPr lang="zh-CN" altLang="en-US" dirty="0"/>
              <a:t>的“旋转</a:t>
            </a:r>
            <a:r>
              <a:rPr lang="en-US" altLang="zh-CN" dirty="0"/>
              <a:t>Z”</a:t>
            </a:r>
            <a:r>
              <a:rPr lang="zh-CN" altLang="en-US" dirty="0"/>
              <a:t>设置为</a:t>
            </a:r>
            <a:r>
              <a:rPr lang="en-US" altLang="zh-CN" dirty="0"/>
              <a:t>-90</a:t>
            </a:r>
            <a:r>
              <a:rPr lang="zh-CN" altLang="en-US" dirty="0"/>
              <a:t>，如下右图所示。</a:t>
            </a:r>
          </a:p>
          <a:p>
            <a:endParaRPr lang="zh-CN" altLang="en-US" dirty="0"/>
          </a:p>
        </p:txBody>
      </p:sp>
      <p:pic>
        <p:nvPicPr>
          <p:cNvPr id="3" name="图片 2"/>
          <p:cNvPicPr/>
          <p:nvPr/>
        </p:nvPicPr>
        <p:blipFill>
          <a:blip r:embed="rId2"/>
          <a:stretch>
            <a:fillRect/>
          </a:stretch>
        </p:blipFill>
        <p:spPr>
          <a:xfrm>
            <a:off x="688484" y="1808393"/>
            <a:ext cx="4717361" cy="4010516"/>
          </a:xfrm>
          <a:prstGeom prst="rect">
            <a:avLst/>
          </a:prstGeom>
          <a:noFill/>
          <a:ln>
            <a:noFill/>
          </a:ln>
        </p:spPr>
      </p:pic>
      <p:pic>
        <p:nvPicPr>
          <p:cNvPr id="4" name="图片 3"/>
          <p:cNvPicPr/>
          <p:nvPr/>
        </p:nvPicPr>
        <p:blipFill>
          <a:blip r:embed="rId3"/>
          <a:stretch>
            <a:fillRect/>
          </a:stretch>
        </p:blipFill>
        <p:spPr>
          <a:xfrm>
            <a:off x="5540057" y="1808393"/>
            <a:ext cx="5617493" cy="4010516"/>
          </a:xfrm>
          <a:prstGeom prst="rect">
            <a:avLst/>
          </a:prstGeom>
          <a:noFill/>
          <a:ln>
            <a:noFill/>
          </a:ln>
        </p:spPr>
      </p:pic>
    </p:spTree>
    <p:extLst>
      <p:ext uri="{BB962C8B-B14F-4D97-AF65-F5344CB8AC3E}">
        <p14:creationId xmlns:p14="http://schemas.microsoft.com/office/powerpoint/2010/main" val="280968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908ED504-EF2D-4351-B6D8-3A087C4AD4D0}"/>
              </a:ext>
            </a:extLst>
          </p:cNvPr>
          <p:cNvSpPr>
            <a:spLocks noGrp="1"/>
          </p:cNvSpPr>
          <p:nvPr>
            <p:ph type="body" sz="quarter" idx="10"/>
          </p:nvPr>
        </p:nvSpPr>
        <p:spPr>
          <a:xfrm>
            <a:off x="1617388" y="1891126"/>
            <a:ext cx="9340898" cy="658652"/>
          </a:xfrm>
        </p:spPr>
        <p:txBody>
          <a:bodyPr/>
          <a:lstStyle/>
          <a:p>
            <a:r>
              <a:rPr lang="zh-CN" altLang="en-US" dirty="0"/>
              <a:t>第</a:t>
            </a:r>
            <a:r>
              <a:rPr lang="en-US" altLang="zh-CN" dirty="0"/>
              <a:t>8</a:t>
            </a:r>
            <a:r>
              <a:rPr lang="zh-CN" altLang="en-US" dirty="0"/>
              <a:t>章 绑定基础</a:t>
            </a:r>
            <a:endParaRPr lang="zh-CN" altLang="en-US" dirty="0"/>
          </a:p>
        </p:txBody>
      </p:sp>
      <p:sp>
        <p:nvSpPr>
          <p:cNvPr id="3" name="文本占位符 2">
            <a:extLst>
              <a:ext uri="{FF2B5EF4-FFF2-40B4-BE49-F238E27FC236}">
                <a16:creationId xmlns="" xmlns:a16="http://schemas.microsoft.com/office/drawing/2014/main" id="{1BE5B0C6-EF4B-469B-B914-9B95E4B7FD38}"/>
              </a:ext>
            </a:extLst>
          </p:cNvPr>
          <p:cNvSpPr>
            <a:spLocks noGrp="1"/>
          </p:cNvSpPr>
          <p:nvPr>
            <p:ph type="body" sz="quarter" idx="11"/>
          </p:nvPr>
        </p:nvSpPr>
        <p:spPr/>
        <p:txBody>
          <a:bodyPr/>
          <a:lstStyle/>
          <a:p>
            <a:r>
              <a:rPr lang="zh-CN" altLang="en-US" dirty="0"/>
              <a:t>本章将对</a:t>
            </a:r>
            <a:r>
              <a:rPr lang="en-US" altLang="zh-CN" dirty="0"/>
              <a:t>Maya 2022</a:t>
            </a:r>
            <a:r>
              <a:rPr lang="zh-CN" altLang="en-US" dirty="0"/>
              <a:t>中的绑定基础进行讲解。如果说模型是塑造一个角色的外形，动画是给角色赋予灵魂，那绑定就是给角色搭建一套骨骼，角色哪里可以动、怎么动都是由绑定决定的。所以绑定是动画的基础，好的绑定才能让动画师做出好的动画效果。</a:t>
            </a:r>
            <a:endParaRPr lang="zh-CN" altLang="en-US" dirty="0"/>
          </a:p>
        </p:txBody>
      </p:sp>
    </p:spTree>
    <p:extLst>
      <p:ext uri="{BB962C8B-B14F-4D97-AF65-F5344CB8AC3E}">
        <p14:creationId xmlns:p14="http://schemas.microsoft.com/office/powerpoint/2010/main" val="3482157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：为</a:t>
            </a:r>
            <a:r>
              <a:rPr lang="en-US" altLang="zh-CN" dirty="0"/>
              <a:t>group1</a:t>
            </a:r>
            <a:r>
              <a:rPr lang="zh-CN" altLang="en-US" dirty="0"/>
              <a:t>添加分组，同样改变</a:t>
            </a:r>
            <a:r>
              <a:rPr lang="en-US" altLang="zh-CN" dirty="0"/>
              <a:t>group2</a:t>
            </a:r>
            <a:r>
              <a:rPr lang="zh-CN" altLang="en-US" dirty="0"/>
              <a:t>的坐标轴到立方体的角上，如下左图所示。</a:t>
            </a:r>
          </a:p>
          <a:p>
            <a:r>
              <a:rPr lang="zh-CN" altLang="en-US" dirty="0"/>
              <a:t>步骤</a:t>
            </a:r>
            <a:r>
              <a:rPr lang="en-US" altLang="zh-CN" dirty="0"/>
              <a:t>06</a:t>
            </a:r>
            <a:r>
              <a:rPr lang="zh-CN" altLang="en-US" dirty="0"/>
              <a:t>：在时间轴第</a:t>
            </a:r>
            <a:r>
              <a:rPr lang="en-US" altLang="zh-CN" dirty="0"/>
              <a:t>5</a:t>
            </a:r>
            <a:r>
              <a:rPr lang="zh-CN" altLang="en-US" dirty="0"/>
              <a:t>帧为</a:t>
            </a:r>
            <a:r>
              <a:rPr lang="en-US" altLang="zh-CN" dirty="0"/>
              <a:t>group2</a:t>
            </a:r>
            <a:r>
              <a:rPr lang="zh-CN" altLang="en-US" dirty="0"/>
              <a:t>创建关键帧动画，如下右图所示。</a:t>
            </a:r>
          </a:p>
          <a:p>
            <a:endParaRPr lang="zh-CN" altLang="en-US" dirty="0"/>
          </a:p>
        </p:txBody>
      </p:sp>
      <p:pic>
        <p:nvPicPr>
          <p:cNvPr id="3" name="图片 2"/>
          <p:cNvPicPr/>
          <p:nvPr/>
        </p:nvPicPr>
        <p:blipFill>
          <a:blip r:embed="rId2"/>
          <a:stretch>
            <a:fillRect/>
          </a:stretch>
        </p:blipFill>
        <p:spPr>
          <a:xfrm>
            <a:off x="732154" y="1791678"/>
            <a:ext cx="4987001" cy="3535765"/>
          </a:xfrm>
          <a:prstGeom prst="rect">
            <a:avLst/>
          </a:prstGeom>
          <a:noFill/>
          <a:ln>
            <a:noFill/>
          </a:ln>
        </p:spPr>
      </p:pic>
      <p:pic>
        <p:nvPicPr>
          <p:cNvPr id="4" name="图片 3"/>
          <p:cNvPicPr/>
          <p:nvPr/>
        </p:nvPicPr>
        <p:blipFill>
          <a:blip r:embed="rId3"/>
          <a:stretch>
            <a:fillRect/>
          </a:stretch>
        </p:blipFill>
        <p:spPr>
          <a:xfrm>
            <a:off x="6096000" y="1791678"/>
            <a:ext cx="4223084" cy="3535765"/>
          </a:xfrm>
          <a:prstGeom prst="rect">
            <a:avLst/>
          </a:prstGeom>
          <a:noFill/>
          <a:ln>
            <a:noFill/>
          </a:ln>
        </p:spPr>
      </p:pic>
    </p:spTree>
    <p:extLst>
      <p:ext uri="{BB962C8B-B14F-4D97-AF65-F5344CB8AC3E}">
        <p14:creationId xmlns:p14="http://schemas.microsoft.com/office/powerpoint/2010/main" val="3508475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：在第</a:t>
            </a:r>
            <a:r>
              <a:rPr lang="en-US" altLang="zh-CN" dirty="0"/>
              <a:t>10</a:t>
            </a:r>
            <a:r>
              <a:rPr lang="zh-CN" altLang="en-US" dirty="0"/>
              <a:t>帧为</a:t>
            </a:r>
            <a:r>
              <a:rPr lang="en-US" altLang="zh-CN" dirty="0"/>
              <a:t>group2</a:t>
            </a:r>
            <a:r>
              <a:rPr lang="zh-CN" altLang="en-US" dirty="0"/>
              <a:t>创建关键帧动画，并将“旋转</a:t>
            </a:r>
            <a:r>
              <a:rPr lang="en-US" altLang="zh-CN" dirty="0"/>
              <a:t>Z”</a:t>
            </a:r>
            <a:r>
              <a:rPr lang="zh-CN" altLang="en-US" dirty="0"/>
              <a:t>设置成</a:t>
            </a:r>
            <a:r>
              <a:rPr lang="en-US" altLang="zh-CN" dirty="0"/>
              <a:t>-90</a:t>
            </a:r>
            <a:r>
              <a:rPr lang="zh-CN" altLang="en-US" dirty="0"/>
              <a:t>，如下左图所示。</a:t>
            </a:r>
          </a:p>
          <a:p>
            <a:r>
              <a:rPr lang="zh-CN" altLang="en-US" dirty="0"/>
              <a:t>步骤</a:t>
            </a:r>
            <a:r>
              <a:rPr lang="en-US" altLang="zh-CN" dirty="0"/>
              <a:t>08</a:t>
            </a:r>
            <a:r>
              <a:rPr lang="zh-CN" altLang="en-US" dirty="0"/>
              <a:t>：用同样的方式为</a:t>
            </a:r>
            <a:r>
              <a:rPr lang="en-US" altLang="zh-CN" dirty="0"/>
              <a:t>group2</a:t>
            </a:r>
            <a:r>
              <a:rPr lang="zh-CN" altLang="en-US" dirty="0"/>
              <a:t>添加分组，并调整</a:t>
            </a:r>
            <a:r>
              <a:rPr lang="en-US" altLang="zh-CN" dirty="0"/>
              <a:t>group3</a:t>
            </a:r>
            <a:r>
              <a:rPr lang="zh-CN" altLang="en-US" dirty="0"/>
              <a:t>的坐标轴位置，如下右图所示。</a:t>
            </a:r>
          </a:p>
          <a:p>
            <a:endParaRPr lang="zh-CN" altLang="en-US" dirty="0"/>
          </a:p>
        </p:txBody>
      </p:sp>
      <p:pic>
        <p:nvPicPr>
          <p:cNvPr id="3" name="图片 2"/>
          <p:cNvPicPr/>
          <p:nvPr/>
        </p:nvPicPr>
        <p:blipFill>
          <a:blip r:embed="rId2"/>
          <a:stretch>
            <a:fillRect/>
          </a:stretch>
        </p:blipFill>
        <p:spPr>
          <a:xfrm>
            <a:off x="694603" y="1770582"/>
            <a:ext cx="5328578" cy="3948574"/>
          </a:xfrm>
          <a:prstGeom prst="rect">
            <a:avLst/>
          </a:prstGeom>
          <a:noFill/>
          <a:ln>
            <a:noFill/>
          </a:ln>
        </p:spPr>
      </p:pic>
      <p:pic>
        <p:nvPicPr>
          <p:cNvPr id="4" name="图片 3"/>
          <p:cNvPicPr/>
          <p:nvPr/>
        </p:nvPicPr>
        <p:blipFill>
          <a:blip r:embed="rId3"/>
          <a:stretch>
            <a:fillRect/>
          </a:stretch>
        </p:blipFill>
        <p:spPr>
          <a:xfrm>
            <a:off x="6095999" y="1770582"/>
            <a:ext cx="4979544" cy="3948574"/>
          </a:xfrm>
          <a:prstGeom prst="rect">
            <a:avLst/>
          </a:prstGeom>
          <a:noFill/>
          <a:ln>
            <a:noFill/>
          </a:ln>
        </p:spPr>
      </p:pic>
    </p:spTree>
    <p:extLst>
      <p:ext uri="{BB962C8B-B14F-4D97-AF65-F5344CB8AC3E}">
        <p14:creationId xmlns:p14="http://schemas.microsoft.com/office/powerpoint/2010/main" val="694976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09</a:t>
            </a:r>
            <a:r>
              <a:rPr lang="zh-CN" altLang="en-US" dirty="0"/>
              <a:t>：在第</a:t>
            </a:r>
            <a:r>
              <a:rPr lang="en-US" altLang="zh-CN" dirty="0"/>
              <a:t>10</a:t>
            </a:r>
            <a:r>
              <a:rPr lang="zh-CN" altLang="en-US" dirty="0"/>
              <a:t>帧为</a:t>
            </a:r>
            <a:r>
              <a:rPr lang="en-US" altLang="zh-CN" dirty="0"/>
              <a:t>group3</a:t>
            </a:r>
            <a:r>
              <a:rPr lang="zh-CN" altLang="en-US" dirty="0"/>
              <a:t>创建关键帧动画，如下左图所示。</a:t>
            </a:r>
          </a:p>
          <a:p>
            <a:r>
              <a:rPr lang="zh-CN" altLang="en-US" dirty="0"/>
              <a:t>步骤 </a:t>
            </a:r>
            <a:r>
              <a:rPr lang="en-US" altLang="zh-CN" dirty="0"/>
              <a:t>10</a:t>
            </a:r>
            <a:r>
              <a:rPr lang="zh-CN" altLang="en-US" dirty="0"/>
              <a:t>：在第</a:t>
            </a:r>
            <a:r>
              <a:rPr lang="en-US" altLang="zh-CN" dirty="0"/>
              <a:t>15</a:t>
            </a:r>
            <a:r>
              <a:rPr lang="zh-CN" altLang="en-US" dirty="0"/>
              <a:t>帧这</a:t>
            </a:r>
            <a:r>
              <a:rPr lang="en-US" altLang="zh-CN" dirty="0"/>
              <a:t>group3</a:t>
            </a:r>
            <a:r>
              <a:rPr lang="zh-CN" altLang="en-US" dirty="0"/>
              <a:t>创建关键帧动画并将“旋转</a:t>
            </a:r>
            <a:r>
              <a:rPr lang="en-US" altLang="zh-CN" dirty="0"/>
              <a:t>Z”</a:t>
            </a:r>
            <a:r>
              <a:rPr lang="zh-CN" altLang="en-US" dirty="0"/>
              <a:t>设置为</a:t>
            </a:r>
            <a:r>
              <a:rPr lang="en-US" altLang="zh-CN" dirty="0"/>
              <a:t>-90</a:t>
            </a:r>
            <a:r>
              <a:rPr lang="zh-CN" altLang="en-US" dirty="0"/>
              <a:t>，如下右图所示。</a:t>
            </a:r>
          </a:p>
          <a:p>
            <a:endParaRPr lang="zh-CN" altLang="en-US" dirty="0"/>
          </a:p>
        </p:txBody>
      </p:sp>
      <p:pic>
        <p:nvPicPr>
          <p:cNvPr id="3" name="图片 2"/>
          <p:cNvPicPr/>
          <p:nvPr/>
        </p:nvPicPr>
        <p:blipFill>
          <a:blip r:embed="rId2"/>
          <a:stretch>
            <a:fillRect/>
          </a:stretch>
        </p:blipFill>
        <p:spPr>
          <a:xfrm>
            <a:off x="723582" y="1792922"/>
            <a:ext cx="4675986" cy="3626976"/>
          </a:xfrm>
          <a:prstGeom prst="rect">
            <a:avLst/>
          </a:prstGeom>
          <a:noFill/>
          <a:ln>
            <a:noFill/>
          </a:ln>
        </p:spPr>
      </p:pic>
      <p:pic>
        <p:nvPicPr>
          <p:cNvPr id="4" name="图片 3"/>
          <p:cNvPicPr/>
          <p:nvPr/>
        </p:nvPicPr>
        <p:blipFill>
          <a:blip r:embed="rId3"/>
          <a:stretch>
            <a:fillRect/>
          </a:stretch>
        </p:blipFill>
        <p:spPr>
          <a:xfrm>
            <a:off x="5643130" y="1792922"/>
            <a:ext cx="4648090" cy="3626976"/>
          </a:xfrm>
          <a:prstGeom prst="rect">
            <a:avLst/>
          </a:prstGeom>
          <a:noFill/>
          <a:ln>
            <a:noFill/>
          </a:ln>
        </p:spPr>
      </p:pic>
    </p:spTree>
    <p:extLst>
      <p:ext uri="{BB962C8B-B14F-4D97-AF65-F5344CB8AC3E}">
        <p14:creationId xmlns:p14="http://schemas.microsoft.com/office/powerpoint/2010/main" val="3784150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11</a:t>
            </a:r>
            <a:r>
              <a:rPr lang="zh-CN" altLang="en-US" dirty="0"/>
              <a:t>：播放动画，可以看到立方体实现了翻滚的效果，如果想继续让立方体翻滚，可以继续为</a:t>
            </a:r>
            <a:r>
              <a:rPr lang="en-US" altLang="zh-CN" dirty="0"/>
              <a:t>group3</a:t>
            </a:r>
            <a:r>
              <a:rPr lang="zh-CN" altLang="en-US" dirty="0"/>
              <a:t>添加分组并重复上述操作，如下图所示。通过这个立方体翻滚的实例读者可以了解在动画的制作过程中，可以通过改变父级的坐标轴的位置实现一些子级模型的一些特殊动画效果。</a:t>
            </a:r>
          </a:p>
        </p:txBody>
      </p:sp>
      <p:pic>
        <p:nvPicPr>
          <p:cNvPr id="3" name="图片 2"/>
          <p:cNvPicPr/>
          <p:nvPr/>
        </p:nvPicPr>
        <p:blipFill>
          <a:blip r:embed="rId2"/>
          <a:srcRect r="8675"/>
          <a:stretch>
            <a:fillRect/>
          </a:stretch>
        </p:blipFill>
        <p:spPr>
          <a:xfrm>
            <a:off x="1801061" y="2586355"/>
            <a:ext cx="7027055" cy="3791112"/>
          </a:xfrm>
          <a:prstGeom prst="rect">
            <a:avLst/>
          </a:prstGeom>
          <a:noFill/>
          <a:ln>
            <a:noFill/>
          </a:ln>
        </p:spPr>
      </p:pic>
    </p:spTree>
    <p:extLst>
      <p:ext uri="{BB962C8B-B14F-4D97-AF65-F5344CB8AC3E}">
        <p14:creationId xmlns:p14="http://schemas.microsoft.com/office/powerpoint/2010/main" val="1958188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E8912B13-B19F-43A6-807D-FF1812C9C2EB}"/>
              </a:ext>
            </a:extLst>
          </p:cNvPr>
          <p:cNvSpPr>
            <a:spLocks noGrp="1"/>
          </p:cNvSpPr>
          <p:nvPr>
            <p:ph type="body" sz="quarter" idx="10"/>
          </p:nvPr>
        </p:nvSpPr>
        <p:spPr>
          <a:xfrm>
            <a:off x="5245844" y="2330957"/>
            <a:ext cx="6046265" cy="637192"/>
          </a:xfrm>
        </p:spPr>
        <p:txBody>
          <a:bodyPr/>
          <a:lstStyle/>
          <a:p>
            <a:r>
              <a:rPr lang="zh-CN" altLang="en-US" dirty="0"/>
              <a:t>骨骼关节</a:t>
            </a:r>
            <a:endParaRPr lang="zh-CN" altLang="en-US" dirty="0"/>
          </a:p>
        </p:txBody>
      </p:sp>
      <p:sp>
        <p:nvSpPr>
          <p:cNvPr id="6" name="文本占位符 5">
            <a:extLst>
              <a:ext uri="{FF2B5EF4-FFF2-40B4-BE49-F238E27FC236}">
                <a16:creationId xmlns="" xmlns:a16="http://schemas.microsoft.com/office/drawing/2014/main" id="{C977D07F-CF58-421A-8C72-85FC0C556A0C}"/>
              </a:ext>
            </a:extLst>
          </p:cNvPr>
          <p:cNvSpPr>
            <a:spLocks noGrp="1"/>
          </p:cNvSpPr>
          <p:nvPr>
            <p:ph type="body" sz="quarter" idx="14"/>
          </p:nvPr>
        </p:nvSpPr>
        <p:spPr/>
        <p:txBody>
          <a:bodyPr/>
          <a:lstStyle/>
          <a:p>
            <a:r>
              <a:rPr lang="en-US" altLang="zh-CN" dirty="0"/>
              <a:t>03</a:t>
            </a:r>
            <a:endParaRPr lang="zh-CN" altLang="en-US" dirty="0"/>
          </a:p>
        </p:txBody>
      </p:sp>
      <p:sp>
        <p:nvSpPr>
          <p:cNvPr id="3" name="文本占位符 2"/>
          <p:cNvSpPr>
            <a:spLocks noGrp="1"/>
          </p:cNvSpPr>
          <p:nvPr>
            <p:ph type="body" sz="quarter" idx="11"/>
          </p:nvPr>
        </p:nvSpPr>
        <p:spPr>
          <a:xfrm>
            <a:off x="5245844" y="3020314"/>
            <a:ext cx="5441204" cy="398009"/>
          </a:xfrm>
        </p:spPr>
        <p:txBody>
          <a:bodyPr/>
          <a:lstStyle/>
          <a:p>
            <a:r>
              <a:rPr lang="en-US" altLang="zh-CN" dirty="0"/>
              <a:t>8.3.1 </a:t>
            </a:r>
            <a:r>
              <a:rPr lang="zh-CN" altLang="en-US" dirty="0"/>
              <a:t>创建关节</a:t>
            </a:r>
            <a:endParaRPr lang="zh-CN" altLang="en-US" dirty="0"/>
          </a:p>
        </p:txBody>
      </p:sp>
      <p:sp>
        <p:nvSpPr>
          <p:cNvPr id="4" name="文本占位符 3"/>
          <p:cNvSpPr>
            <a:spLocks noGrp="1"/>
          </p:cNvSpPr>
          <p:nvPr>
            <p:ph type="body" sz="quarter" idx="12"/>
          </p:nvPr>
        </p:nvSpPr>
        <p:spPr>
          <a:xfrm>
            <a:off x="5245844" y="3311398"/>
            <a:ext cx="5441204" cy="398009"/>
          </a:xfrm>
        </p:spPr>
        <p:txBody>
          <a:bodyPr/>
          <a:lstStyle/>
          <a:p>
            <a:r>
              <a:rPr lang="en-US" altLang="zh-CN" dirty="0"/>
              <a:t>8.3.2 </a:t>
            </a:r>
            <a:r>
              <a:rPr lang="zh-CN" altLang="en-US" dirty="0"/>
              <a:t>插入关节</a:t>
            </a:r>
            <a:endParaRPr lang="zh-CN" altLang="en-US" dirty="0"/>
          </a:p>
        </p:txBody>
      </p:sp>
      <p:sp>
        <p:nvSpPr>
          <p:cNvPr id="7" name="文本占位符 6"/>
          <p:cNvSpPr>
            <a:spLocks noGrp="1"/>
          </p:cNvSpPr>
          <p:nvPr>
            <p:ph type="body" sz="quarter" idx="13"/>
          </p:nvPr>
        </p:nvSpPr>
        <p:spPr>
          <a:xfrm>
            <a:off x="5245844" y="3585857"/>
            <a:ext cx="5441204" cy="398009"/>
          </a:xfrm>
        </p:spPr>
        <p:txBody>
          <a:bodyPr/>
          <a:lstStyle/>
          <a:p>
            <a:r>
              <a:rPr lang="en-US" altLang="zh-CN" dirty="0"/>
              <a:t>8.3.3 </a:t>
            </a:r>
            <a:r>
              <a:rPr lang="zh-CN" altLang="en-US" dirty="0"/>
              <a:t>镜像关节</a:t>
            </a:r>
            <a:endParaRPr lang="zh-CN" altLang="en-US" dirty="0"/>
          </a:p>
        </p:txBody>
      </p:sp>
      <p:sp>
        <p:nvSpPr>
          <p:cNvPr id="8" name="文本占位符 2"/>
          <p:cNvSpPr txBox="1">
            <a:spLocks/>
          </p:cNvSpPr>
          <p:nvPr/>
        </p:nvSpPr>
        <p:spPr>
          <a:xfrm>
            <a:off x="5245844" y="3834958"/>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8.3.4 </a:t>
            </a:r>
            <a:r>
              <a:rPr lang="zh-CN" altLang="en-US" dirty="0"/>
              <a:t>移除关节</a:t>
            </a:r>
          </a:p>
        </p:txBody>
      </p:sp>
      <p:sp>
        <p:nvSpPr>
          <p:cNvPr id="9" name="文本占位符 3"/>
          <p:cNvSpPr txBox="1">
            <a:spLocks/>
          </p:cNvSpPr>
          <p:nvPr/>
        </p:nvSpPr>
        <p:spPr>
          <a:xfrm>
            <a:off x="5245844" y="4126042"/>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8.3.5 </a:t>
            </a:r>
            <a:r>
              <a:rPr lang="zh-CN" altLang="en-US" dirty="0"/>
              <a:t>断开关节</a:t>
            </a:r>
          </a:p>
        </p:txBody>
      </p:sp>
      <p:sp>
        <p:nvSpPr>
          <p:cNvPr id="10" name="文本占位符 6"/>
          <p:cNvSpPr txBox="1">
            <a:spLocks/>
          </p:cNvSpPr>
          <p:nvPr/>
        </p:nvSpPr>
        <p:spPr>
          <a:xfrm>
            <a:off x="5245844" y="4400501"/>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8.3.6 </a:t>
            </a:r>
            <a:r>
              <a:rPr lang="zh-CN" altLang="en-US" dirty="0"/>
              <a:t>连接关节</a:t>
            </a:r>
          </a:p>
        </p:txBody>
      </p:sp>
      <p:sp>
        <p:nvSpPr>
          <p:cNvPr id="11" name="文本占位符 3"/>
          <p:cNvSpPr txBox="1">
            <a:spLocks/>
          </p:cNvSpPr>
          <p:nvPr/>
        </p:nvSpPr>
        <p:spPr>
          <a:xfrm>
            <a:off x="5245844" y="4659759"/>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8.3.7 </a:t>
            </a:r>
            <a:r>
              <a:rPr lang="zh-CN" altLang="en-US" dirty="0"/>
              <a:t>重新设定骨骼根</a:t>
            </a:r>
          </a:p>
        </p:txBody>
      </p:sp>
      <p:sp>
        <p:nvSpPr>
          <p:cNvPr id="12" name="文本占位符 6"/>
          <p:cNvSpPr txBox="1">
            <a:spLocks/>
          </p:cNvSpPr>
          <p:nvPr/>
        </p:nvSpPr>
        <p:spPr>
          <a:xfrm>
            <a:off x="5245844" y="4934218"/>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8.3.8</a:t>
            </a:r>
            <a:r>
              <a:rPr lang="zh-CN" altLang="en-US" dirty="0"/>
              <a:t>确定关节方向</a:t>
            </a:r>
          </a:p>
        </p:txBody>
      </p:sp>
    </p:spTree>
    <p:extLst>
      <p:ext uri="{BB962C8B-B14F-4D97-AF65-F5344CB8AC3E}">
        <p14:creationId xmlns:p14="http://schemas.microsoft.com/office/powerpoint/2010/main" val="42350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0B06BF60-F5E1-4D7A-9880-FFF6AAA8BFC2}"/>
              </a:ext>
            </a:extLst>
          </p:cNvPr>
          <p:cNvSpPr>
            <a:spLocks noGrp="1"/>
          </p:cNvSpPr>
          <p:nvPr>
            <p:ph type="body" sz="quarter" idx="10"/>
          </p:nvPr>
        </p:nvSpPr>
        <p:spPr>
          <a:xfrm>
            <a:off x="1399722" y="375802"/>
            <a:ext cx="10335078" cy="658652"/>
          </a:xfrm>
        </p:spPr>
        <p:txBody>
          <a:bodyPr>
            <a:normAutofit/>
          </a:bodyPr>
          <a:lstStyle/>
          <a:p>
            <a:r>
              <a:rPr lang="en-US" altLang="zh-CN" dirty="0"/>
              <a:t>8.3</a:t>
            </a:r>
            <a:r>
              <a:rPr lang="zh-CN" altLang="en-US" dirty="0"/>
              <a:t>骨骼关节</a:t>
            </a:r>
            <a:endParaRPr lang="zh-CN" altLang="en-US" dirty="0"/>
          </a:p>
        </p:txBody>
      </p:sp>
      <p:sp>
        <p:nvSpPr>
          <p:cNvPr id="3" name="文本占位符 2">
            <a:extLst>
              <a:ext uri="{FF2B5EF4-FFF2-40B4-BE49-F238E27FC236}">
                <a16:creationId xmlns="" xmlns:a16="http://schemas.microsoft.com/office/drawing/2014/main" id="{B244A27C-E663-428E-A6FA-326670C8D387}"/>
              </a:ext>
            </a:extLst>
          </p:cNvPr>
          <p:cNvSpPr>
            <a:spLocks noGrp="1"/>
          </p:cNvSpPr>
          <p:nvPr>
            <p:ph type="body" sz="quarter" idx="11"/>
          </p:nvPr>
        </p:nvSpPr>
        <p:spPr/>
        <p:txBody>
          <a:bodyPr/>
          <a:lstStyle/>
          <a:p>
            <a:r>
              <a:rPr lang="zh-CN" altLang="en-US" dirty="0"/>
              <a:t>骨骼又称为关节，在所有三维软件中都有骨骼的概念，尤其是在游戏动画上，所有游戏引擎都可以识别骨骼绑定动画。骨骼是绑定的重点，下面将详细介绍如何创建及编辑骨骼。</a:t>
            </a:r>
            <a:endParaRPr lang="zh-CN" altLang="en-US" dirty="0"/>
          </a:p>
        </p:txBody>
      </p:sp>
    </p:spTree>
    <p:extLst>
      <p:ext uri="{BB962C8B-B14F-4D97-AF65-F5344CB8AC3E}">
        <p14:creationId xmlns:p14="http://schemas.microsoft.com/office/powerpoint/2010/main" val="1540990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先将</a:t>
            </a:r>
            <a:r>
              <a:rPr lang="en-US" altLang="zh-CN" dirty="0"/>
              <a:t>Maya</a:t>
            </a:r>
            <a:r>
              <a:rPr lang="zh-CN" altLang="en-US" dirty="0"/>
              <a:t>模块选择为“绑定”模块，在绑定模块下找到“骨架”菜单，如下左图所示。执行“创建关节”命令，并在前视图中点击</a:t>
            </a:r>
            <a:r>
              <a:rPr lang="en-US" altLang="zh-CN" dirty="0"/>
              <a:t>2</a:t>
            </a:r>
            <a:r>
              <a:rPr lang="zh-CN" altLang="en-US" dirty="0"/>
              <a:t>个顶点，就可创建</a:t>
            </a:r>
            <a:r>
              <a:rPr lang="en-US" altLang="zh-CN" dirty="0"/>
              <a:t>2</a:t>
            </a:r>
            <a:r>
              <a:rPr lang="zh-CN" altLang="en-US" dirty="0"/>
              <a:t>个连续的骨骼顶点，同时在大纲视图中显示</a:t>
            </a:r>
            <a:r>
              <a:rPr lang="en-US" altLang="zh-CN" dirty="0"/>
              <a:t>2</a:t>
            </a:r>
            <a:r>
              <a:rPr lang="zh-CN" altLang="en-US" dirty="0"/>
              <a:t>个骨骼顶点的层级关系，如下右图所示。</a:t>
            </a:r>
            <a:endParaRPr lang="zh-CN" altLang="en-US" dirty="0"/>
          </a:p>
        </p:txBody>
      </p:sp>
      <p:sp>
        <p:nvSpPr>
          <p:cNvPr id="3" name="文本占位符 2"/>
          <p:cNvSpPr>
            <a:spLocks noGrp="1"/>
          </p:cNvSpPr>
          <p:nvPr>
            <p:ph type="body" sz="quarter" idx="12"/>
          </p:nvPr>
        </p:nvSpPr>
        <p:spPr/>
        <p:txBody>
          <a:bodyPr/>
          <a:lstStyle/>
          <a:p>
            <a:r>
              <a:rPr lang="en-US" altLang="zh-CN" dirty="0"/>
              <a:t>8.3.1 </a:t>
            </a:r>
            <a:r>
              <a:rPr lang="zh-CN" altLang="en-US" dirty="0"/>
              <a:t>创建关节</a:t>
            </a:r>
            <a:endParaRPr lang="zh-CN" altLang="en-US" dirty="0"/>
          </a:p>
        </p:txBody>
      </p:sp>
      <p:pic>
        <p:nvPicPr>
          <p:cNvPr id="6" name="图片 5"/>
          <p:cNvPicPr/>
          <p:nvPr/>
        </p:nvPicPr>
        <p:blipFill>
          <a:blip r:embed="rId2"/>
          <a:stretch>
            <a:fillRect/>
          </a:stretch>
        </p:blipFill>
        <p:spPr>
          <a:xfrm>
            <a:off x="1803487" y="2802774"/>
            <a:ext cx="3134273" cy="3752487"/>
          </a:xfrm>
          <a:prstGeom prst="rect">
            <a:avLst/>
          </a:prstGeom>
          <a:noFill/>
          <a:ln>
            <a:noFill/>
          </a:ln>
        </p:spPr>
      </p:pic>
      <p:pic>
        <p:nvPicPr>
          <p:cNvPr id="7" name="图片 6"/>
          <p:cNvPicPr/>
          <p:nvPr/>
        </p:nvPicPr>
        <p:blipFill>
          <a:blip r:embed="rId3"/>
          <a:stretch>
            <a:fillRect/>
          </a:stretch>
        </p:blipFill>
        <p:spPr>
          <a:xfrm>
            <a:off x="5157845" y="3062719"/>
            <a:ext cx="5262619" cy="3492541"/>
          </a:xfrm>
          <a:prstGeom prst="rect">
            <a:avLst/>
          </a:prstGeom>
          <a:noFill/>
          <a:ln>
            <a:noFill/>
          </a:ln>
        </p:spPr>
      </p:pic>
    </p:spTree>
    <p:extLst>
      <p:ext uri="{BB962C8B-B14F-4D97-AF65-F5344CB8AC3E}">
        <p14:creationId xmlns:p14="http://schemas.microsoft.com/office/powerpoint/2010/main" val="3198185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连续单击可以不停地创建骨骼顶点，或者单击鼠标右键，选择“创建关节”命令，效果如下左图所示。也可以通过“创建父子关系”命令，将所有子级骨骼都放在</a:t>
            </a:r>
            <a:r>
              <a:rPr lang="en-US" altLang="zh-CN" dirty="0"/>
              <a:t>joint1</a:t>
            </a:r>
            <a:r>
              <a:rPr lang="zh-CN" altLang="en-US" dirty="0"/>
              <a:t>的层级下，如下右图所示。</a:t>
            </a:r>
            <a:endParaRPr lang="zh-CN" altLang="en-US" dirty="0"/>
          </a:p>
        </p:txBody>
      </p:sp>
      <p:pic>
        <p:nvPicPr>
          <p:cNvPr id="5" name="图片 4"/>
          <p:cNvPicPr/>
          <p:nvPr/>
        </p:nvPicPr>
        <p:blipFill>
          <a:blip r:embed="rId2"/>
          <a:stretch>
            <a:fillRect/>
          </a:stretch>
        </p:blipFill>
        <p:spPr>
          <a:xfrm>
            <a:off x="785754" y="2097895"/>
            <a:ext cx="4519232" cy="3421756"/>
          </a:xfrm>
          <a:prstGeom prst="rect">
            <a:avLst/>
          </a:prstGeom>
          <a:noFill/>
          <a:ln>
            <a:noFill/>
          </a:ln>
        </p:spPr>
      </p:pic>
      <p:pic>
        <p:nvPicPr>
          <p:cNvPr id="6" name="图片 5"/>
          <p:cNvPicPr/>
          <p:nvPr/>
        </p:nvPicPr>
        <p:blipFill>
          <a:blip r:embed="rId3"/>
          <a:stretch>
            <a:fillRect/>
          </a:stretch>
        </p:blipFill>
        <p:spPr>
          <a:xfrm>
            <a:off x="5415821" y="2097895"/>
            <a:ext cx="4802339" cy="3421756"/>
          </a:xfrm>
          <a:prstGeom prst="rect">
            <a:avLst/>
          </a:prstGeom>
          <a:noFill/>
          <a:ln>
            <a:noFill/>
          </a:ln>
        </p:spPr>
      </p:pic>
    </p:spTree>
    <p:extLst>
      <p:ext uri="{BB962C8B-B14F-4D97-AF65-F5344CB8AC3E}">
        <p14:creationId xmlns:p14="http://schemas.microsoft.com/office/powerpoint/2010/main" val="1485607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通过“插入关节”命令，可以在已经绘制好的骨骼顶点上添加新的骨骼。</a:t>
            </a:r>
          </a:p>
          <a:p>
            <a:r>
              <a:rPr lang="zh-CN" altLang="en-US" dirty="0"/>
              <a:t>下左图为已经绘制好的一段骨骼。执行“插入关节”命令，选中末尾的骨骼按住鼠标左键并移动即可继续创建新的骨骼，如下右图所示。</a:t>
            </a:r>
            <a:endParaRPr lang="zh-CN" altLang="en-US" dirty="0"/>
          </a:p>
        </p:txBody>
      </p:sp>
      <p:sp>
        <p:nvSpPr>
          <p:cNvPr id="3" name="文本占位符 2"/>
          <p:cNvSpPr>
            <a:spLocks noGrp="1"/>
          </p:cNvSpPr>
          <p:nvPr>
            <p:ph type="body" sz="quarter" idx="12"/>
          </p:nvPr>
        </p:nvSpPr>
        <p:spPr/>
        <p:txBody>
          <a:bodyPr/>
          <a:lstStyle/>
          <a:p>
            <a:r>
              <a:rPr lang="en-US" altLang="zh-CN" dirty="0"/>
              <a:t>8.3.2 </a:t>
            </a:r>
            <a:r>
              <a:rPr lang="zh-CN" altLang="en-US" dirty="0"/>
              <a:t>插入关节</a:t>
            </a:r>
            <a:endParaRPr lang="zh-CN" altLang="en-US" dirty="0"/>
          </a:p>
        </p:txBody>
      </p:sp>
      <p:pic>
        <p:nvPicPr>
          <p:cNvPr id="4" name="图片 3"/>
          <p:cNvPicPr/>
          <p:nvPr/>
        </p:nvPicPr>
        <p:blipFill>
          <a:blip r:embed="rId2"/>
          <a:stretch>
            <a:fillRect/>
          </a:stretch>
        </p:blipFill>
        <p:spPr>
          <a:xfrm>
            <a:off x="1135495" y="3082867"/>
            <a:ext cx="4347973" cy="2619664"/>
          </a:xfrm>
          <a:prstGeom prst="rect">
            <a:avLst/>
          </a:prstGeom>
          <a:noFill/>
          <a:ln>
            <a:noFill/>
          </a:ln>
        </p:spPr>
      </p:pic>
      <p:pic>
        <p:nvPicPr>
          <p:cNvPr id="5" name="图片 4"/>
          <p:cNvPicPr/>
          <p:nvPr/>
        </p:nvPicPr>
        <p:blipFill>
          <a:blip r:embed="rId3"/>
          <a:stretch>
            <a:fillRect/>
          </a:stretch>
        </p:blipFill>
        <p:spPr>
          <a:xfrm>
            <a:off x="5785282" y="3082867"/>
            <a:ext cx="4124600" cy="2619664"/>
          </a:xfrm>
          <a:prstGeom prst="rect">
            <a:avLst/>
          </a:prstGeom>
          <a:noFill/>
          <a:ln>
            <a:noFill/>
          </a:ln>
        </p:spPr>
      </p:pic>
    </p:spTree>
    <p:extLst>
      <p:ext uri="{BB962C8B-B14F-4D97-AF65-F5344CB8AC3E}">
        <p14:creationId xmlns:p14="http://schemas.microsoft.com/office/powerpoint/2010/main" val="67392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很多时候需要绑定的物体对象是左右对称的，例如人体模型。这时用户只需要创建一侧的骨骼然后通过“镜像关节”命令，就可以将创建好的骨骼镜像至另一边。但是需要注意的是执行“镜像关节”命令前要在“镜像关节选项”对话框中的“镜像平面”属性里，确认以哪个轴进行镜像。如果是在前视图中创建的骨骼，需要将“镜像平面”设置为</a:t>
            </a:r>
            <a:r>
              <a:rPr lang="en-US" altLang="zh-CN" dirty="0"/>
              <a:t>YZ</a:t>
            </a:r>
            <a:r>
              <a:rPr lang="zh-CN" altLang="en-US" dirty="0"/>
              <a:t>，如下左图所示。</a:t>
            </a:r>
          </a:p>
          <a:p>
            <a:r>
              <a:rPr lang="zh-CN" altLang="en-US" dirty="0"/>
              <a:t>选中创建的骨骼链的父级骨骼执行“镜像关节”命令，就可以镜像出一模一样的骨骼链，效果如下右图所示。</a:t>
            </a:r>
            <a:endParaRPr lang="zh-CN" altLang="en-US" dirty="0"/>
          </a:p>
        </p:txBody>
      </p:sp>
      <p:sp>
        <p:nvSpPr>
          <p:cNvPr id="3" name="文本占位符 2"/>
          <p:cNvSpPr>
            <a:spLocks noGrp="1"/>
          </p:cNvSpPr>
          <p:nvPr>
            <p:ph type="body" sz="quarter" idx="12"/>
          </p:nvPr>
        </p:nvSpPr>
        <p:spPr/>
        <p:txBody>
          <a:bodyPr/>
          <a:lstStyle/>
          <a:p>
            <a:r>
              <a:rPr lang="en-US" altLang="zh-CN" dirty="0"/>
              <a:t>8.3.3 </a:t>
            </a:r>
            <a:r>
              <a:rPr lang="zh-CN" altLang="en-US" dirty="0"/>
              <a:t>镜像关节</a:t>
            </a:r>
            <a:endParaRPr lang="zh-CN" altLang="en-US" dirty="0"/>
          </a:p>
        </p:txBody>
      </p:sp>
    </p:spTree>
    <p:extLst>
      <p:ext uri="{BB962C8B-B14F-4D97-AF65-F5344CB8AC3E}">
        <p14:creationId xmlns:p14="http://schemas.microsoft.com/office/powerpoint/2010/main" val="337665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324B65BD-3D0E-4F32-87EF-6C552A096687}"/>
              </a:ext>
            </a:extLst>
          </p:cNvPr>
          <p:cNvSpPr>
            <a:spLocks noGrp="1"/>
          </p:cNvSpPr>
          <p:nvPr>
            <p:ph type="body" sz="quarter" idx="11"/>
          </p:nvPr>
        </p:nvSpPr>
        <p:spPr/>
        <p:txBody>
          <a:bodyPr/>
          <a:lstStyle/>
          <a:p>
            <a:pPr marL="342900" indent="-342900">
              <a:buFont typeface="+mj-lt"/>
              <a:buAutoNum type="arabicPeriod"/>
            </a:pPr>
            <a:r>
              <a:rPr lang="zh-CN" altLang="en-US" dirty="0"/>
              <a:t>了解</a:t>
            </a:r>
            <a:r>
              <a:rPr lang="en-US" altLang="zh-CN" dirty="0"/>
              <a:t>Maya</a:t>
            </a:r>
            <a:r>
              <a:rPr lang="zh-CN" altLang="en-US" dirty="0"/>
              <a:t>的层级关系</a:t>
            </a:r>
          </a:p>
          <a:p>
            <a:pPr marL="342900" indent="-342900">
              <a:buFont typeface="+mj-lt"/>
              <a:buAutoNum type="arabicPeriod"/>
            </a:pPr>
            <a:r>
              <a:rPr lang="zh-CN" altLang="en-US" dirty="0" smtClean="0"/>
              <a:t>掌</a:t>
            </a:r>
            <a:r>
              <a:rPr lang="zh-CN" altLang="en-US" dirty="0"/>
              <a:t>握如何创建骨骼</a:t>
            </a:r>
          </a:p>
          <a:p>
            <a:pPr marL="342900" indent="-342900">
              <a:buFont typeface="+mj-lt"/>
              <a:buAutoNum type="arabicPeriod"/>
            </a:pPr>
            <a:r>
              <a:rPr lang="zh-CN" altLang="en-US" dirty="0" smtClean="0"/>
              <a:t>掌</a:t>
            </a:r>
            <a:r>
              <a:rPr lang="zh-CN" altLang="en-US" dirty="0"/>
              <a:t>握如何绘制蒙皮权重</a:t>
            </a:r>
          </a:p>
          <a:p>
            <a:pPr marL="342900" indent="-342900">
              <a:buFont typeface="+mj-lt"/>
              <a:buAutoNum type="arabicPeriod"/>
            </a:pPr>
            <a:r>
              <a:rPr lang="zh-CN" altLang="en-US" dirty="0" smtClean="0"/>
              <a:t>了</a:t>
            </a:r>
            <a:r>
              <a:rPr lang="zh-CN" altLang="en-US" dirty="0"/>
              <a:t>解</a:t>
            </a:r>
            <a:r>
              <a:rPr lang="en-US" altLang="zh-CN" dirty="0"/>
              <a:t>FK</a:t>
            </a:r>
            <a:r>
              <a:rPr lang="zh-CN" altLang="en-US" dirty="0"/>
              <a:t>与</a:t>
            </a:r>
            <a:r>
              <a:rPr lang="en-US" altLang="zh-CN" dirty="0"/>
              <a:t>IK</a:t>
            </a:r>
            <a:r>
              <a:rPr lang="zh-CN" altLang="en-US" dirty="0"/>
              <a:t>的区别</a:t>
            </a:r>
          </a:p>
          <a:p>
            <a:pPr marL="342900" indent="-342900">
              <a:buFont typeface="+mj-lt"/>
              <a:buAutoNum type="arabicPeriod"/>
            </a:pPr>
            <a:r>
              <a:rPr lang="zh-CN" altLang="en-US" dirty="0" smtClean="0"/>
              <a:t>学</a:t>
            </a:r>
            <a:r>
              <a:rPr lang="zh-CN" altLang="en-US" dirty="0"/>
              <a:t>习如何给人物模型进行绑定</a:t>
            </a:r>
            <a:endParaRPr lang="zh-CN" altLang="en-US" dirty="0"/>
          </a:p>
        </p:txBody>
      </p:sp>
    </p:spTree>
    <p:extLst>
      <p:ext uri="{BB962C8B-B14F-4D97-AF65-F5344CB8AC3E}">
        <p14:creationId xmlns:p14="http://schemas.microsoft.com/office/powerpoint/2010/main" val="2740882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endParaRPr lang="zh-CN" altLang="en-US"/>
          </a:p>
        </p:txBody>
      </p:sp>
      <p:pic>
        <p:nvPicPr>
          <p:cNvPr id="5" name="图片 4"/>
          <p:cNvPicPr/>
          <p:nvPr/>
        </p:nvPicPr>
        <p:blipFill>
          <a:blip r:embed="rId2"/>
          <a:srcRect b="4914"/>
          <a:stretch>
            <a:fillRect/>
          </a:stretch>
        </p:blipFill>
        <p:spPr>
          <a:xfrm>
            <a:off x="1066915" y="1223443"/>
            <a:ext cx="4608422" cy="4246332"/>
          </a:xfrm>
          <a:prstGeom prst="rect">
            <a:avLst/>
          </a:prstGeom>
          <a:noFill/>
          <a:ln>
            <a:noFill/>
          </a:ln>
        </p:spPr>
      </p:pic>
      <p:pic>
        <p:nvPicPr>
          <p:cNvPr id="6" name="图片 5"/>
          <p:cNvPicPr/>
          <p:nvPr/>
        </p:nvPicPr>
        <p:blipFill>
          <a:blip r:embed="rId3"/>
          <a:stretch>
            <a:fillRect/>
          </a:stretch>
        </p:blipFill>
        <p:spPr>
          <a:xfrm>
            <a:off x="5846561" y="3039790"/>
            <a:ext cx="5209366" cy="2429986"/>
          </a:xfrm>
          <a:prstGeom prst="rect">
            <a:avLst/>
          </a:prstGeom>
          <a:noFill/>
          <a:ln>
            <a:noFill/>
          </a:ln>
        </p:spPr>
      </p:pic>
    </p:spTree>
    <p:extLst>
      <p:ext uri="{BB962C8B-B14F-4D97-AF65-F5344CB8AC3E}">
        <p14:creationId xmlns:p14="http://schemas.microsoft.com/office/powerpoint/2010/main" val="1517049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移除关节，可以将骨骼链中间部分的骨骼移除掉。需要注意如果直接通过</a:t>
            </a:r>
            <a:r>
              <a:rPr lang="en-US" altLang="zh-CN" dirty="0"/>
              <a:t>Delete</a:t>
            </a:r>
            <a:r>
              <a:rPr lang="zh-CN" altLang="en-US" dirty="0"/>
              <a:t>键删除骨骼链中的某个骨骼时会同时删除到它子级下的骨骼，这里说的移除不等同于删除。下图是一条骨骼链。</a:t>
            </a:r>
            <a:endParaRPr lang="zh-CN" altLang="en-US" dirty="0"/>
          </a:p>
        </p:txBody>
      </p:sp>
      <p:sp>
        <p:nvSpPr>
          <p:cNvPr id="3" name="文本占位符 2"/>
          <p:cNvSpPr>
            <a:spLocks noGrp="1"/>
          </p:cNvSpPr>
          <p:nvPr>
            <p:ph type="body" sz="quarter" idx="12"/>
          </p:nvPr>
        </p:nvSpPr>
        <p:spPr/>
        <p:txBody>
          <a:bodyPr/>
          <a:lstStyle/>
          <a:p>
            <a:r>
              <a:rPr lang="en-US" altLang="zh-CN" dirty="0"/>
              <a:t>8.3.4 </a:t>
            </a:r>
            <a:r>
              <a:rPr lang="zh-CN" altLang="en-US" dirty="0"/>
              <a:t>移除关节</a:t>
            </a:r>
            <a:endParaRPr lang="zh-CN" altLang="en-US" dirty="0"/>
          </a:p>
        </p:txBody>
      </p:sp>
      <p:pic>
        <p:nvPicPr>
          <p:cNvPr id="5" name="图片 4"/>
          <p:cNvPicPr/>
          <p:nvPr/>
        </p:nvPicPr>
        <p:blipFill>
          <a:blip r:embed="rId2"/>
          <a:stretch>
            <a:fillRect/>
          </a:stretch>
        </p:blipFill>
        <p:spPr>
          <a:xfrm>
            <a:off x="2891155" y="2841797"/>
            <a:ext cx="5952626" cy="3043613"/>
          </a:xfrm>
          <a:prstGeom prst="rect">
            <a:avLst/>
          </a:prstGeom>
          <a:noFill/>
          <a:ln>
            <a:noFill/>
          </a:ln>
        </p:spPr>
      </p:pic>
    </p:spTree>
    <p:extLst>
      <p:ext uri="{BB962C8B-B14F-4D97-AF65-F5344CB8AC3E}">
        <p14:creationId xmlns:p14="http://schemas.microsoft.com/office/powerpoint/2010/main" val="2116587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如果选中</a:t>
            </a:r>
            <a:r>
              <a:rPr lang="en-US" altLang="zh-CN" dirty="0"/>
              <a:t>joint3</a:t>
            </a:r>
            <a:r>
              <a:rPr lang="zh-CN" altLang="en-US" dirty="0"/>
              <a:t>骨骼按</a:t>
            </a:r>
            <a:r>
              <a:rPr lang="en-US" altLang="zh-CN" dirty="0"/>
              <a:t>Delete</a:t>
            </a:r>
            <a:r>
              <a:rPr lang="zh-CN" altLang="en-US" dirty="0"/>
              <a:t>键删除，则连</a:t>
            </a:r>
            <a:r>
              <a:rPr lang="en-US" altLang="zh-CN" dirty="0"/>
              <a:t>joint4</a:t>
            </a:r>
            <a:r>
              <a:rPr lang="zh-CN" altLang="en-US" dirty="0"/>
              <a:t>骨骼一并删除掉了，如下左图所示。但如果是选中</a:t>
            </a:r>
            <a:r>
              <a:rPr lang="en-US" altLang="zh-CN" dirty="0"/>
              <a:t>joint3</a:t>
            </a:r>
            <a:r>
              <a:rPr lang="zh-CN" altLang="en-US" dirty="0"/>
              <a:t>骨骼执行“移除关节”命令，只将</a:t>
            </a:r>
            <a:r>
              <a:rPr lang="en-US" altLang="zh-CN" dirty="0"/>
              <a:t>joint3</a:t>
            </a:r>
            <a:r>
              <a:rPr lang="zh-CN" altLang="en-US" dirty="0"/>
              <a:t>骨骼删除掉保留</a:t>
            </a:r>
            <a:r>
              <a:rPr lang="en-US" altLang="zh-CN" dirty="0"/>
              <a:t>joint4</a:t>
            </a:r>
            <a:r>
              <a:rPr lang="zh-CN" altLang="en-US" dirty="0"/>
              <a:t>骨骼，如下右图所示。</a:t>
            </a:r>
            <a:endParaRPr lang="zh-CN" altLang="en-US" dirty="0"/>
          </a:p>
        </p:txBody>
      </p:sp>
      <p:pic>
        <p:nvPicPr>
          <p:cNvPr id="4" name="图片 3"/>
          <p:cNvPicPr/>
          <p:nvPr/>
        </p:nvPicPr>
        <p:blipFill>
          <a:blip r:embed="rId2"/>
          <a:stretch>
            <a:fillRect/>
          </a:stretch>
        </p:blipFill>
        <p:spPr>
          <a:xfrm>
            <a:off x="840884" y="2021839"/>
            <a:ext cx="4569863" cy="2882669"/>
          </a:xfrm>
          <a:prstGeom prst="rect">
            <a:avLst/>
          </a:prstGeom>
          <a:noFill/>
          <a:ln>
            <a:noFill/>
          </a:ln>
        </p:spPr>
      </p:pic>
      <p:pic>
        <p:nvPicPr>
          <p:cNvPr id="5" name="图片 4"/>
          <p:cNvPicPr/>
          <p:nvPr/>
        </p:nvPicPr>
        <p:blipFill>
          <a:blip r:embed="rId3"/>
          <a:stretch>
            <a:fillRect/>
          </a:stretch>
        </p:blipFill>
        <p:spPr>
          <a:xfrm>
            <a:off x="5581678" y="2064268"/>
            <a:ext cx="5261470" cy="2840240"/>
          </a:xfrm>
          <a:prstGeom prst="rect">
            <a:avLst/>
          </a:prstGeom>
          <a:noFill/>
          <a:ln>
            <a:noFill/>
          </a:ln>
        </p:spPr>
      </p:pic>
    </p:spTree>
    <p:extLst>
      <p:ext uri="{BB962C8B-B14F-4D97-AF65-F5344CB8AC3E}">
        <p14:creationId xmlns:p14="http://schemas.microsoft.com/office/powerpoint/2010/main" val="3850702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断开关节，虽然是改变了骨骼链的层级关系，但又不同于用“断开父子关系”命令。它会在断开的骨骼位置上重新创建一个骨骼节点，下图为一条骨骼链。</a:t>
            </a:r>
          </a:p>
        </p:txBody>
      </p:sp>
      <p:sp>
        <p:nvSpPr>
          <p:cNvPr id="3" name="文本占位符 2"/>
          <p:cNvSpPr>
            <a:spLocks noGrp="1"/>
          </p:cNvSpPr>
          <p:nvPr>
            <p:ph type="body" sz="quarter" idx="12"/>
          </p:nvPr>
        </p:nvSpPr>
        <p:spPr/>
        <p:txBody>
          <a:bodyPr/>
          <a:lstStyle/>
          <a:p>
            <a:r>
              <a:rPr lang="en-US" altLang="zh-CN" dirty="0"/>
              <a:t>8.3.5 </a:t>
            </a:r>
            <a:r>
              <a:rPr lang="zh-CN" altLang="en-US" dirty="0"/>
              <a:t>断开关节</a:t>
            </a:r>
          </a:p>
        </p:txBody>
      </p:sp>
      <p:pic>
        <p:nvPicPr>
          <p:cNvPr id="4" name="图片 3"/>
          <p:cNvPicPr/>
          <p:nvPr/>
        </p:nvPicPr>
        <p:blipFill>
          <a:blip r:embed="rId2"/>
          <a:srcRect t="11803" r="13217"/>
          <a:stretch>
            <a:fillRect/>
          </a:stretch>
        </p:blipFill>
        <p:spPr>
          <a:xfrm>
            <a:off x="2485159" y="2705360"/>
            <a:ext cx="6376208" cy="3314616"/>
          </a:xfrm>
          <a:prstGeom prst="rect">
            <a:avLst/>
          </a:prstGeom>
          <a:noFill/>
          <a:ln>
            <a:noFill/>
          </a:ln>
        </p:spPr>
      </p:pic>
    </p:spTree>
    <p:extLst>
      <p:ext uri="{BB962C8B-B14F-4D97-AF65-F5344CB8AC3E}">
        <p14:creationId xmlns:p14="http://schemas.microsoft.com/office/powerpoint/2010/main" val="271096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如果选中</a:t>
            </a:r>
            <a:r>
              <a:rPr lang="en-US" altLang="zh-CN" dirty="0"/>
              <a:t>joint3</a:t>
            </a:r>
            <a:r>
              <a:rPr lang="zh-CN" altLang="en-US" dirty="0"/>
              <a:t>骨骼执行“断开父子关系”命令，可以看到一条骨骼链变成了二条，如下左图所示。</a:t>
            </a:r>
          </a:p>
          <a:p>
            <a:r>
              <a:rPr lang="zh-CN" altLang="en-US" dirty="0"/>
              <a:t>但是如果选中</a:t>
            </a:r>
            <a:r>
              <a:rPr lang="en-US" altLang="zh-CN" dirty="0"/>
              <a:t>joint3</a:t>
            </a:r>
            <a:r>
              <a:rPr lang="zh-CN" altLang="en-US" dirty="0"/>
              <a:t>骨骼执行“断开关节”命令，可以看到骨骼链变成了两段骨骼链，并且</a:t>
            </a:r>
            <a:r>
              <a:rPr lang="en-US" altLang="zh-CN" dirty="0"/>
              <a:t>Maya</a:t>
            </a:r>
            <a:r>
              <a:rPr lang="zh-CN" altLang="en-US" dirty="0"/>
              <a:t>在</a:t>
            </a:r>
            <a:r>
              <a:rPr lang="en-US" altLang="zh-CN" dirty="0"/>
              <a:t>joint3</a:t>
            </a:r>
            <a:r>
              <a:rPr lang="zh-CN" altLang="en-US" dirty="0"/>
              <a:t>骨骼的位置上自动创建了一个</a:t>
            </a:r>
            <a:r>
              <a:rPr lang="en-US" altLang="zh-CN" dirty="0"/>
              <a:t>joint5</a:t>
            </a:r>
            <a:r>
              <a:rPr lang="zh-CN" altLang="en-US" dirty="0"/>
              <a:t>骨骼，如下右图所示。</a:t>
            </a:r>
          </a:p>
          <a:p>
            <a:endParaRPr lang="zh-CN" altLang="en-US" dirty="0"/>
          </a:p>
        </p:txBody>
      </p:sp>
      <p:pic>
        <p:nvPicPr>
          <p:cNvPr id="3" name="图片 2"/>
          <p:cNvPicPr/>
          <p:nvPr/>
        </p:nvPicPr>
        <p:blipFill>
          <a:blip r:embed="rId2"/>
          <a:srcRect r="16508"/>
          <a:stretch>
            <a:fillRect/>
          </a:stretch>
        </p:blipFill>
        <p:spPr>
          <a:xfrm>
            <a:off x="580419" y="2693986"/>
            <a:ext cx="4389245" cy="2742538"/>
          </a:xfrm>
          <a:prstGeom prst="rect">
            <a:avLst/>
          </a:prstGeom>
          <a:noFill/>
          <a:ln>
            <a:noFill/>
          </a:ln>
        </p:spPr>
      </p:pic>
      <p:pic>
        <p:nvPicPr>
          <p:cNvPr id="4" name="图片 3"/>
          <p:cNvPicPr/>
          <p:nvPr/>
        </p:nvPicPr>
        <p:blipFill>
          <a:blip r:embed="rId3"/>
          <a:srcRect r="12705"/>
          <a:stretch>
            <a:fillRect/>
          </a:stretch>
        </p:blipFill>
        <p:spPr>
          <a:xfrm>
            <a:off x="5150600" y="2693986"/>
            <a:ext cx="4937277" cy="2742538"/>
          </a:xfrm>
          <a:prstGeom prst="rect">
            <a:avLst/>
          </a:prstGeom>
          <a:noFill/>
          <a:ln>
            <a:noFill/>
          </a:ln>
        </p:spPr>
      </p:pic>
    </p:spTree>
    <p:extLst>
      <p:ext uri="{BB962C8B-B14F-4D97-AF65-F5344CB8AC3E}">
        <p14:creationId xmlns:p14="http://schemas.microsoft.com/office/powerpoint/2010/main" val="2556907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连接关节，顾名思义就是将两条断开的骨骼链连接成一条骨骼链。创建二条断开的骨骼链，如下左图所示。</a:t>
            </a:r>
          </a:p>
        </p:txBody>
      </p:sp>
      <p:sp>
        <p:nvSpPr>
          <p:cNvPr id="3" name="文本占位符 2"/>
          <p:cNvSpPr>
            <a:spLocks noGrp="1"/>
          </p:cNvSpPr>
          <p:nvPr>
            <p:ph type="body" sz="quarter" idx="12"/>
          </p:nvPr>
        </p:nvSpPr>
        <p:spPr/>
        <p:txBody>
          <a:bodyPr/>
          <a:lstStyle/>
          <a:p>
            <a:r>
              <a:rPr lang="en-US" altLang="zh-CN" dirty="0"/>
              <a:t>8.3.6 </a:t>
            </a:r>
            <a:r>
              <a:rPr lang="zh-CN" altLang="en-US" dirty="0"/>
              <a:t>连接关节</a:t>
            </a:r>
          </a:p>
        </p:txBody>
      </p:sp>
      <p:pic>
        <p:nvPicPr>
          <p:cNvPr id="4" name="图片 3"/>
          <p:cNvPicPr/>
          <p:nvPr/>
        </p:nvPicPr>
        <p:blipFill>
          <a:blip r:embed="rId2"/>
          <a:stretch>
            <a:fillRect/>
          </a:stretch>
        </p:blipFill>
        <p:spPr>
          <a:xfrm>
            <a:off x="2662034" y="2557866"/>
            <a:ext cx="6299085" cy="3284887"/>
          </a:xfrm>
          <a:prstGeom prst="rect">
            <a:avLst/>
          </a:prstGeom>
          <a:noFill/>
          <a:ln>
            <a:noFill/>
          </a:ln>
        </p:spPr>
      </p:pic>
    </p:spTree>
    <p:extLst>
      <p:ext uri="{BB962C8B-B14F-4D97-AF65-F5344CB8AC3E}">
        <p14:creationId xmlns:p14="http://schemas.microsoft.com/office/powerpoint/2010/main" val="2331145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选中</a:t>
            </a:r>
            <a:r>
              <a:rPr lang="en-US" altLang="zh-CN" dirty="0"/>
              <a:t>joint3</a:t>
            </a:r>
            <a:r>
              <a:rPr lang="zh-CN" altLang="en-US" dirty="0"/>
              <a:t>骨骼和</a:t>
            </a:r>
            <a:r>
              <a:rPr lang="en-US" altLang="zh-CN" dirty="0"/>
              <a:t>joint2</a:t>
            </a:r>
            <a:r>
              <a:rPr lang="zh-CN" altLang="en-US" dirty="0"/>
              <a:t>骨骼，将“连接关节选项”对话框的“模式”修改为“将关节设为父子关系”，如下左图所示。并执行“连接关节”命令，就可以将二条骨骼链连接成一条骨骼链，如下右图所示。</a:t>
            </a:r>
          </a:p>
        </p:txBody>
      </p:sp>
      <p:pic>
        <p:nvPicPr>
          <p:cNvPr id="3" name="图片 2"/>
          <p:cNvPicPr/>
          <p:nvPr/>
        </p:nvPicPr>
        <p:blipFill>
          <a:blip r:embed="rId2"/>
          <a:srcRect b="45036"/>
          <a:stretch>
            <a:fillRect/>
          </a:stretch>
        </p:blipFill>
        <p:spPr>
          <a:xfrm>
            <a:off x="697923" y="2181224"/>
            <a:ext cx="4632732" cy="2606907"/>
          </a:xfrm>
          <a:prstGeom prst="rect">
            <a:avLst/>
          </a:prstGeom>
          <a:noFill/>
          <a:ln>
            <a:noFill/>
          </a:ln>
        </p:spPr>
      </p:pic>
      <p:pic>
        <p:nvPicPr>
          <p:cNvPr id="4" name="图片 3"/>
          <p:cNvPicPr/>
          <p:nvPr/>
        </p:nvPicPr>
        <p:blipFill>
          <a:blip r:embed="rId3"/>
          <a:stretch>
            <a:fillRect/>
          </a:stretch>
        </p:blipFill>
        <p:spPr>
          <a:xfrm>
            <a:off x="5505450" y="2225674"/>
            <a:ext cx="5630644" cy="2562457"/>
          </a:xfrm>
          <a:prstGeom prst="rect">
            <a:avLst/>
          </a:prstGeom>
          <a:noFill/>
          <a:ln>
            <a:noFill/>
          </a:ln>
        </p:spPr>
      </p:pic>
    </p:spTree>
    <p:extLst>
      <p:ext uri="{BB962C8B-B14F-4D97-AF65-F5344CB8AC3E}">
        <p14:creationId xmlns:p14="http://schemas.microsoft.com/office/powerpoint/2010/main" val="1594241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每条骨骼链的最高层级的骨骼叫做根骨骼，根骨骼可以整体移动骨骼链。重新设定骨骼根可以改变骨骼链中的骨骼层级关系，下左图是一条骨骼链。</a:t>
            </a:r>
            <a:r>
              <a:rPr lang="en-US" altLang="zh-CN" dirty="0"/>
              <a:t>joint1</a:t>
            </a:r>
            <a:r>
              <a:rPr lang="zh-CN" altLang="en-US" dirty="0"/>
              <a:t>骨骼是这条骨骼链的根骨骼，选中</a:t>
            </a:r>
            <a:r>
              <a:rPr lang="en-US" altLang="zh-CN" dirty="0"/>
              <a:t>joint2</a:t>
            </a:r>
            <a:r>
              <a:rPr lang="zh-CN" altLang="en-US" dirty="0"/>
              <a:t>骨骼并执行“重新设定骨骼根”命令，可以将</a:t>
            </a:r>
            <a:r>
              <a:rPr lang="en-US" altLang="zh-CN" dirty="0"/>
              <a:t>joint2</a:t>
            </a:r>
            <a:r>
              <a:rPr lang="zh-CN" altLang="en-US" dirty="0"/>
              <a:t>骨骼设置成这条骨骼链的根骨骼，如下右图所示。</a:t>
            </a:r>
          </a:p>
        </p:txBody>
      </p:sp>
      <p:sp>
        <p:nvSpPr>
          <p:cNvPr id="3" name="文本占位符 2"/>
          <p:cNvSpPr>
            <a:spLocks noGrp="1"/>
          </p:cNvSpPr>
          <p:nvPr>
            <p:ph type="body" sz="quarter" idx="12"/>
          </p:nvPr>
        </p:nvSpPr>
        <p:spPr/>
        <p:txBody>
          <a:bodyPr/>
          <a:lstStyle/>
          <a:p>
            <a:r>
              <a:rPr lang="en-US" altLang="zh-CN" dirty="0"/>
              <a:t>8.3.7 </a:t>
            </a:r>
            <a:r>
              <a:rPr lang="zh-CN" altLang="en-US" dirty="0"/>
              <a:t>重新设定骨骼根</a:t>
            </a:r>
          </a:p>
        </p:txBody>
      </p:sp>
      <p:pic>
        <p:nvPicPr>
          <p:cNvPr id="4" name="图片 3"/>
          <p:cNvPicPr/>
          <p:nvPr/>
        </p:nvPicPr>
        <p:blipFill>
          <a:blip r:embed="rId2"/>
          <a:srcRect l="2800" r="1"/>
          <a:stretch>
            <a:fillRect/>
          </a:stretch>
        </p:blipFill>
        <p:spPr>
          <a:xfrm>
            <a:off x="1129839" y="3261561"/>
            <a:ext cx="4246010" cy="2391094"/>
          </a:xfrm>
          <a:prstGeom prst="rect">
            <a:avLst/>
          </a:prstGeom>
          <a:noFill/>
          <a:ln>
            <a:noFill/>
          </a:ln>
        </p:spPr>
      </p:pic>
      <p:pic>
        <p:nvPicPr>
          <p:cNvPr id="5" name="图片 4"/>
          <p:cNvPicPr/>
          <p:nvPr/>
        </p:nvPicPr>
        <p:blipFill>
          <a:blip r:embed="rId3"/>
          <a:stretch>
            <a:fillRect/>
          </a:stretch>
        </p:blipFill>
        <p:spPr>
          <a:xfrm>
            <a:off x="5666595" y="3261561"/>
            <a:ext cx="4374430" cy="2391094"/>
          </a:xfrm>
          <a:prstGeom prst="rect">
            <a:avLst/>
          </a:prstGeom>
          <a:noFill/>
          <a:ln>
            <a:noFill/>
          </a:ln>
        </p:spPr>
      </p:pic>
    </p:spTree>
    <p:extLst>
      <p:ext uri="{BB962C8B-B14F-4D97-AF65-F5344CB8AC3E}">
        <p14:creationId xmlns:p14="http://schemas.microsoft.com/office/powerpoint/2010/main" val="2017797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通常父级骨骼的</a:t>
            </a:r>
            <a:r>
              <a:rPr lang="en-US" altLang="zh-CN" dirty="0"/>
              <a:t>X</a:t>
            </a:r>
            <a:r>
              <a:rPr lang="zh-CN" altLang="en-US" dirty="0"/>
              <a:t>轴都会指向子级的骨骼，有时经过复杂的操作会导致父级骨骼的</a:t>
            </a:r>
            <a:r>
              <a:rPr lang="en-US" altLang="zh-CN" dirty="0"/>
              <a:t>X</a:t>
            </a:r>
            <a:r>
              <a:rPr lang="zh-CN" altLang="en-US" dirty="0"/>
              <a:t>轴未能指向子级的骨骼，这时可以通过“确定关节方向”命令对骨骼链进行重置。</a:t>
            </a:r>
          </a:p>
          <a:p>
            <a:r>
              <a:rPr lang="zh-CN" altLang="en-US" dirty="0"/>
              <a:t>在场景中创建一条骨骼链，如下左图所示。选中所有的骨骼并执行“显示</a:t>
            </a:r>
            <a:r>
              <a:rPr lang="en-US" altLang="zh-CN" dirty="0"/>
              <a:t>&gt;</a:t>
            </a:r>
            <a:r>
              <a:rPr lang="zh-CN" altLang="en-US" dirty="0"/>
              <a:t>变换显示</a:t>
            </a:r>
            <a:r>
              <a:rPr lang="en-US" altLang="zh-CN" dirty="0"/>
              <a:t>&gt;</a:t>
            </a:r>
            <a:r>
              <a:rPr lang="zh-CN" altLang="en-US" dirty="0"/>
              <a:t>局部旋转轴”命令，如下右图所示。</a:t>
            </a:r>
          </a:p>
          <a:p>
            <a:endParaRPr lang="zh-CN" altLang="en-US" dirty="0"/>
          </a:p>
        </p:txBody>
      </p:sp>
      <p:sp>
        <p:nvSpPr>
          <p:cNvPr id="3" name="文本占位符 2"/>
          <p:cNvSpPr>
            <a:spLocks noGrp="1"/>
          </p:cNvSpPr>
          <p:nvPr>
            <p:ph type="body" sz="quarter" idx="12"/>
          </p:nvPr>
        </p:nvSpPr>
        <p:spPr/>
        <p:txBody>
          <a:bodyPr/>
          <a:lstStyle/>
          <a:p>
            <a:r>
              <a:rPr lang="en-US" altLang="zh-CN" dirty="0"/>
              <a:t>8.3.8</a:t>
            </a:r>
            <a:r>
              <a:rPr lang="zh-CN" altLang="en-US" dirty="0"/>
              <a:t>确定关节方向</a:t>
            </a:r>
          </a:p>
        </p:txBody>
      </p:sp>
      <p:pic>
        <p:nvPicPr>
          <p:cNvPr id="4" name="图片 3"/>
          <p:cNvPicPr/>
          <p:nvPr/>
        </p:nvPicPr>
        <p:blipFill>
          <a:blip r:embed="rId2"/>
          <a:stretch>
            <a:fillRect/>
          </a:stretch>
        </p:blipFill>
        <p:spPr>
          <a:xfrm>
            <a:off x="1225549" y="3428999"/>
            <a:ext cx="4396445" cy="2406536"/>
          </a:xfrm>
          <a:prstGeom prst="rect">
            <a:avLst/>
          </a:prstGeom>
          <a:noFill/>
          <a:ln>
            <a:noFill/>
          </a:ln>
        </p:spPr>
      </p:pic>
      <p:pic>
        <p:nvPicPr>
          <p:cNvPr id="5" name="图片 4"/>
          <p:cNvPicPr/>
          <p:nvPr/>
        </p:nvPicPr>
        <p:blipFill>
          <a:blip r:embed="rId3"/>
          <a:stretch>
            <a:fillRect/>
          </a:stretch>
        </p:blipFill>
        <p:spPr>
          <a:xfrm>
            <a:off x="5874038" y="3428999"/>
            <a:ext cx="4409409" cy="2406536"/>
          </a:xfrm>
          <a:prstGeom prst="rect">
            <a:avLst/>
          </a:prstGeom>
          <a:noFill/>
          <a:ln>
            <a:noFill/>
          </a:ln>
        </p:spPr>
      </p:pic>
    </p:spTree>
    <p:extLst>
      <p:ext uri="{BB962C8B-B14F-4D97-AF65-F5344CB8AC3E}">
        <p14:creationId xmlns:p14="http://schemas.microsoft.com/office/powerpoint/2010/main" val="416639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这时可以在场景中观察到骨骼的坐标信息，</a:t>
            </a:r>
            <a:r>
              <a:rPr lang="en-US" altLang="zh-CN" dirty="0"/>
              <a:t>joint1</a:t>
            </a:r>
            <a:r>
              <a:rPr lang="zh-CN" altLang="en-US" dirty="0"/>
              <a:t>骨骼的</a:t>
            </a:r>
            <a:r>
              <a:rPr lang="en-US" altLang="zh-CN" dirty="0"/>
              <a:t>X</a:t>
            </a:r>
            <a:r>
              <a:rPr lang="zh-CN" altLang="en-US" dirty="0"/>
              <a:t>轴指向</a:t>
            </a:r>
            <a:r>
              <a:rPr lang="en-US" altLang="zh-CN" dirty="0"/>
              <a:t>joint2</a:t>
            </a:r>
            <a:r>
              <a:rPr lang="zh-CN" altLang="en-US" dirty="0"/>
              <a:t>骨骼，这是正确的效果。</a:t>
            </a:r>
            <a:r>
              <a:rPr lang="en-US" altLang="zh-CN" dirty="0"/>
              <a:t>joint2</a:t>
            </a:r>
            <a:r>
              <a:rPr lang="zh-CN" altLang="en-US" dirty="0"/>
              <a:t>骨骼和</a:t>
            </a:r>
            <a:r>
              <a:rPr lang="en-US" altLang="zh-CN" dirty="0"/>
              <a:t>joint3</a:t>
            </a:r>
            <a:r>
              <a:rPr lang="zh-CN" altLang="en-US" dirty="0"/>
              <a:t>骨骼的</a:t>
            </a:r>
            <a:r>
              <a:rPr lang="en-US" altLang="zh-CN" dirty="0"/>
              <a:t>X</a:t>
            </a:r>
            <a:r>
              <a:rPr lang="zh-CN" altLang="en-US" dirty="0"/>
              <a:t>轴没有指向子级的骨骼，这是错误的效果，如下左图所示。</a:t>
            </a:r>
          </a:p>
          <a:p>
            <a:r>
              <a:rPr lang="zh-CN" altLang="en-US" dirty="0"/>
              <a:t>选中</a:t>
            </a:r>
            <a:r>
              <a:rPr lang="en-US" altLang="zh-CN" dirty="0"/>
              <a:t>joint1</a:t>
            </a:r>
            <a:r>
              <a:rPr lang="zh-CN" altLang="en-US" dirty="0"/>
              <a:t>骨骼并执行“确定关节方向”命令，就可以将骨骼链上的骨骼调整到正确的方向，如下右图所示。</a:t>
            </a:r>
          </a:p>
          <a:p>
            <a:endParaRPr lang="zh-CN" altLang="en-US" dirty="0"/>
          </a:p>
        </p:txBody>
      </p:sp>
      <p:pic>
        <p:nvPicPr>
          <p:cNvPr id="3" name="图片 2"/>
          <p:cNvPicPr/>
          <p:nvPr/>
        </p:nvPicPr>
        <p:blipFill>
          <a:blip r:embed="rId2"/>
          <a:stretch>
            <a:fillRect/>
          </a:stretch>
        </p:blipFill>
        <p:spPr>
          <a:xfrm>
            <a:off x="934951" y="2577205"/>
            <a:ext cx="4693309" cy="2298296"/>
          </a:xfrm>
          <a:prstGeom prst="rect">
            <a:avLst/>
          </a:prstGeom>
          <a:noFill/>
          <a:ln>
            <a:noFill/>
          </a:ln>
        </p:spPr>
      </p:pic>
      <p:pic>
        <p:nvPicPr>
          <p:cNvPr id="4" name="图片 3"/>
          <p:cNvPicPr/>
          <p:nvPr/>
        </p:nvPicPr>
        <p:blipFill>
          <a:blip r:embed="rId3"/>
          <a:stretch>
            <a:fillRect/>
          </a:stretch>
        </p:blipFill>
        <p:spPr>
          <a:xfrm>
            <a:off x="5823296" y="2581448"/>
            <a:ext cx="3491337" cy="2294053"/>
          </a:xfrm>
          <a:prstGeom prst="rect">
            <a:avLst/>
          </a:prstGeom>
          <a:noFill/>
          <a:ln>
            <a:noFill/>
          </a:ln>
        </p:spPr>
      </p:pic>
    </p:spTree>
    <p:extLst>
      <p:ext uri="{BB962C8B-B14F-4D97-AF65-F5344CB8AC3E}">
        <p14:creationId xmlns:p14="http://schemas.microsoft.com/office/powerpoint/2010/main" val="2371975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7">
            <a:extLst>
              <a:ext uri="{FF2B5EF4-FFF2-40B4-BE49-F238E27FC236}">
                <a16:creationId xmlns="" xmlns:a16="http://schemas.microsoft.com/office/drawing/2014/main" id="{4809F739-2340-439D-88B8-C58E8A945B92}"/>
              </a:ext>
            </a:extLst>
          </p:cNvPr>
          <p:cNvSpPr txBox="1">
            <a:spLocks/>
          </p:cNvSpPr>
          <p:nvPr/>
        </p:nvSpPr>
        <p:spPr>
          <a:xfrm>
            <a:off x="7378064" y="4247404"/>
            <a:ext cx="3165081" cy="428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知识延伸</a:t>
            </a:r>
          </a:p>
        </p:txBody>
      </p:sp>
      <p:sp>
        <p:nvSpPr>
          <p:cNvPr id="10" name="文本占位符 7">
            <a:extLst>
              <a:ext uri="{FF2B5EF4-FFF2-40B4-BE49-F238E27FC236}">
                <a16:creationId xmlns="" xmlns:a16="http://schemas.microsoft.com/office/drawing/2014/main" id="{0FEB2EA4-E770-4AED-846A-656F68EF0D2F}"/>
              </a:ext>
            </a:extLst>
          </p:cNvPr>
          <p:cNvSpPr txBox="1">
            <a:spLocks/>
          </p:cNvSpPr>
          <p:nvPr/>
        </p:nvSpPr>
        <p:spPr>
          <a:xfrm>
            <a:off x="7378064" y="4869405"/>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上机实训</a:t>
            </a:r>
          </a:p>
        </p:txBody>
      </p:sp>
      <p:sp>
        <p:nvSpPr>
          <p:cNvPr id="11" name="文本占位符 7">
            <a:extLst>
              <a:ext uri="{FF2B5EF4-FFF2-40B4-BE49-F238E27FC236}">
                <a16:creationId xmlns="" xmlns:a16="http://schemas.microsoft.com/office/drawing/2014/main" id="{5431DBE6-DF3C-4744-9D8D-09A761709F96}"/>
              </a:ext>
            </a:extLst>
          </p:cNvPr>
          <p:cNvSpPr txBox="1">
            <a:spLocks/>
          </p:cNvSpPr>
          <p:nvPr/>
        </p:nvSpPr>
        <p:spPr>
          <a:xfrm>
            <a:off x="7378064" y="5482457"/>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课后练习</a:t>
            </a:r>
          </a:p>
        </p:txBody>
      </p:sp>
      <p:sp>
        <p:nvSpPr>
          <p:cNvPr id="12" name="文本占位符 7">
            <a:extLst>
              <a:ext uri="{FF2B5EF4-FFF2-40B4-BE49-F238E27FC236}">
                <a16:creationId xmlns="" xmlns:a16="http://schemas.microsoft.com/office/drawing/2014/main" id="{4809F739-2340-439D-88B8-C58E8A945B92}"/>
              </a:ext>
            </a:extLst>
          </p:cNvPr>
          <p:cNvSpPr txBox="1">
            <a:spLocks/>
          </p:cNvSpPr>
          <p:nvPr/>
        </p:nvSpPr>
        <p:spPr>
          <a:xfrm>
            <a:off x="7378063" y="1256373"/>
            <a:ext cx="3165081" cy="428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绑定基础知识</a:t>
            </a:r>
            <a:endParaRPr lang="zh-CN" altLang="en-US" dirty="0"/>
          </a:p>
        </p:txBody>
      </p:sp>
      <p:sp>
        <p:nvSpPr>
          <p:cNvPr id="14" name="文本占位符 7">
            <a:extLst>
              <a:ext uri="{FF2B5EF4-FFF2-40B4-BE49-F238E27FC236}">
                <a16:creationId xmlns="" xmlns:a16="http://schemas.microsoft.com/office/drawing/2014/main" id="{0FEB2EA4-E770-4AED-846A-656F68EF0D2F}"/>
              </a:ext>
            </a:extLst>
          </p:cNvPr>
          <p:cNvSpPr txBox="1">
            <a:spLocks/>
          </p:cNvSpPr>
          <p:nvPr/>
        </p:nvSpPr>
        <p:spPr>
          <a:xfrm>
            <a:off x="7378063" y="1845124"/>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层级关系</a:t>
            </a:r>
            <a:endParaRPr lang="zh-CN" altLang="en-US" dirty="0"/>
          </a:p>
        </p:txBody>
      </p:sp>
      <p:sp>
        <p:nvSpPr>
          <p:cNvPr id="15" name="文本占位符 7">
            <a:extLst>
              <a:ext uri="{FF2B5EF4-FFF2-40B4-BE49-F238E27FC236}">
                <a16:creationId xmlns="" xmlns:a16="http://schemas.microsoft.com/office/drawing/2014/main" id="{4809F739-2340-439D-88B8-C58E8A945B92}"/>
              </a:ext>
            </a:extLst>
          </p:cNvPr>
          <p:cNvSpPr txBox="1">
            <a:spLocks/>
          </p:cNvSpPr>
          <p:nvPr/>
        </p:nvSpPr>
        <p:spPr>
          <a:xfrm>
            <a:off x="7378064" y="2435230"/>
            <a:ext cx="3165081" cy="428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骨骼关节</a:t>
            </a:r>
            <a:endParaRPr lang="zh-CN" altLang="en-US" dirty="0"/>
          </a:p>
        </p:txBody>
      </p:sp>
      <p:sp>
        <p:nvSpPr>
          <p:cNvPr id="19" name="文本占位符 7">
            <a:extLst>
              <a:ext uri="{FF2B5EF4-FFF2-40B4-BE49-F238E27FC236}">
                <a16:creationId xmlns="" xmlns:a16="http://schemas.microsoft.com/office/drawing/2014/main" id="{0FEB2EA4-E770-4AED-846A-656F68EF0D2F}"/>
              </a:ext>
            </a:extLst>
          </p:cNvPr>
          <p:cNvSpPr txBox="1">
            <a:spLocks/>
          </p:cNvSpPr>
          <p:nvPr/>
        </p:nvSpPr>
        <p:spPr>
          <a:xfrm>
            <a:off x="7378064" y="3057231"/>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蒙皮与权重</a:t>
            </a:r>
            <a:endParaRPr lang="zh-CN" altLang="en-US" dirty="0"/>
          </a:p>
        </p:txBody>
      </p:sp>
      <p:sp>
        <p:nvSpPr>
          <p:cNvPr id="20" name="文本占位符 7">
            <a:extLst>
              <a:ext uri="{FF2B5EF4-FFF2-40B4-BE49-F238E27FC236}">
                <a16:creationId xmlns="" xmlns:a16="http://schemas.microsoft.com/office/drawing/2014/main" id="{5431DBE6-DF3C-4744-9D8D-09A761709F96}"/>
              </a:ext>
            </a:extLst>
          </p:cNvPr>
          <p:cNvSpPr txBox="1">
            <a:spLocks/>
          </p:cNvSpPr>
          <p:nvPr/>
        </p:nvSpPr>
        <p:spPr>
          <a:xfrm>
            <a:off x="7378064" y="3653658"/>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FK</a:t>
            </a:r>
            <a:r>
              <a:rPr lang="zh-CN" altLang="en-US" dirty="0"/>
              <a:t>与</a:t>
            </a:r>
            <a:r>
              <a:rPr lang="en-US" altLang="zh-CN" dirty="0"/>
              <a:t>IK</a:t>
            </a:r>
            <a:endParaRPr lang="zh-CN" altLang="en-US" dirty="0"/>
          </a:p>
        </p:txBody>
      </p:sp>
    </p:spTree>
    <p:extLst>
      <p:ext uri="{BB962C8B-B14F-4D97-AF65-F5344CB8AC3E}">
        <p14:creationId xmlns:p14="http://schemas.microsoft.com/office/powerpoint/2010/main" val="1601853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E8912B13-B19F-43A6-807D-FF1812C9C2EB}"/>
              </a:ext>
            </a:extLst>
          </p:cNvPr>
          <p:cNvSpPr>
            <a:spLocks noGrp="1"/>
          </p:cNvSpPr>
          <p:nvPr>
            <p:ph type="body" sz="quarter" idx="10"/>
          </p:nvPr>
        </p:nvSpPr>
        <p:spPr>
          <a:xfrm>
            <a:off x="5245844" y="2305172"/>
            <a:ext cx="6046265" cy="637192"/>
          </a:xfrm>
        </p:spPr>
        <p:txBody>
          <a:bodyPr/>
          <a:lstStyle/>
          <a:p>
            <a:r>
              <a:rPr lang="zh-CN" altLang="en-US" dirty="0"/>
              <a:t>蒙皮与权重</a:t>
            </a:r>
            <a:endParaRPr lang="zh-CN" altLang="en-US" dirty="0"/>
          </a:p>
        </p:txBody>
      </p:sp>
      <p:sp>
        <p:nvSpPr>
          <p:cNvPr id="6" name="文本占位符 5">
            <a:extLst>
              <a:ext uri="{FF2B5EF4-FFF2-40B4-BE49-F238E27FC236}">
                <a16:creationId xmlns="" xmlns:a16="http://schemas.microsoft.com/office/drawing/2014/main" id="{C977D07F-CF58-421A-8C72-85FC0C556A0C}"/>
              </a:ext>
            </a:extLst>
          </p:cNvPr>
          <p:cNvSpPr>
            <a:spLocks noGrp="1"/>
          </p:cNvSpPr>
          <p:nvPr>
            <p:ph type="body" sz="quarter" idx="14"/>
          </p:nvPr>
        </p:nvSpPr>
        <p:spPr/>
        <p:txBody>
          <a:bodyPr/>
          <a:lstStyle/>
          <a:p>
            <a:r>
              <a:rPr lang="en-US" altLang="zh-CN"/>
              <a:t>04</a:t>
            </a:r>
            <a:endParaRPr lang="zh-CN" altLang="en-US"/>
          </a:p>
        </p:txBody>
      </p:sp>
      <p:sp>
        <p:nvSpPr>
          <p:cNvPr id="11" name="文本占位符 10"/>
          <p:cNvSpPr>
            <a:spLocks noGrp="1"/>
          </p:cNvSpPr>
          <p:nvPr>
            <p:ph type="body" sz="quarter" idx="13"/>
          </p:nvPr>
        </p:nvSpPr>
        <p:spPr/>
        <p:txBody>
          <a:bodyPr/>
          <a:lstStyle/>
          <a:p>
            <a:r>
              <a:rPr lang="en-US" altLang="zh-CN" dirty="0"/>
              <a:t>8.4.3 </a:t>
            </a:r>
            <a:r>
              <a:rPr lang="zh-CN" altLang="en-US" dirty="0"/>
              <a:t>绘制蒙皮权重</a:t>
            </a:r>
            <a:endParaRPr lang="zh-CN" altLang="en-US" dirty="0"/>
          </a:p>
        </p:txBody>
      </p:sp>
      <p:sp>
        <p:nvSpPr>
          <p:cNvPr id="5" name="文本占位符 4"/>
          <p:cNvSpPr>
            <a:spLocks noGrp="1"/>
          </p:cNvSpPr>
          <p:nvPr>
            <p:ph type="body" sz="quarter" idx="11"/>
          </p:nvPr>
        </p:nvSpPr>
        <p:spPr/>
        <p:txBody>
          <a:bodyPr/>
          <a:lstStyle/>
          <a:p>
            <a:r>
              <a:rPr lang="en-US" altLang="zh-CN" dirty="0"/>
              <a:t>8.4.1 </a:t>
            </a:r>
            <a:r>
              <a:rPr lang="zh-CN" altLang="en-US" dirty="0"/>
              <a:t>创建蒙皮</a:t>
            </a:r>
            <a:endParaRPr lang="zh-CN" altLang="en-US" dirty="0"/>
          </a:p>
        </p:txBody>
      </p:sp>
      <p:sp>
        <p:nvSpPr>
          <p:cNvPr id="7" name="文本占位符 6"/>
          <p:cNvSpPr>
            <a:spLocks noGrp="1"/>
          </p:cNvSpPr>
          <p:nvPr>
            <p:ph type="body" sz="quarter" idx="12"/>
          </p:nvPr>
        </p:nvSpPr>
        <p:spPr/>
        <p:txBody>
          <a:bodyPr/>
          <a:lstStyle/>
          <a:p>
            <a:r>
              <a:rPr lang="en-US" altLang="zh-CN" dirty="0"/>
              <a:t>8.4.2 </a:t>
            </a:r>
            <a:r>
              <a:rPr lang="zh-CN" altLang="en-US" dirty="0"/>
              <a:t>组件编辑器</a:t>
            </a:r>
            <a:endParaRPr lang="zh-CN" altLang="en-US" dirty="0"/>
          </a:p>
        </p:txBody>
      </p:sp>
    </p:spTree>
    <p:extLst>
      <p:ext uri="{BB962C8B-B14F-4D97-AF65-F5344CB8AC3E}">
        <p14:creationId xmlns:p14="http://schemas.microsoft.com/office/powerpoint/2010/main" val="4283176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8.4 </a:t>
            </a:r>
            <a:r>
              <a:rPr lang="zh-CN" altLang="en-US" dirty="0"/>
              <a:t>蒙皮与权重</a:t>
            </a:r>
            <a:endParaRPr lang="zh-CN" altLang="en-US" dirty="0"/>
          </a:p>
        </p:txBody>
      </p:sp>
      <p:sp>
        <p:nvSpPr>
          <p:cNvPr id="3" name="文本占位符 2"/>
          <p:cNvSpPr>
            <a:spLocks noGrp="1"/>
          </p:cNvSpPr>
          <p:nvPr>
            <p:ph type="body" sz="quarter" idx="11"/>
          </p:nvPr>
        </p:nvSpPr>
        <p:spPr/>
        <p:txBody>
          <a:bodyPr/>
          <a:lstStyle/>
          <a:p>
            <a:r>
              <a:rPr lang="zh-CN" altLang="en-US" dirty="0"/>
              <a:t>权重，是指在</a:t>
            </a:r>
            <a:r>
              <a:rPr lang="en-US" altLang="zh-CN" dirty="0"/>
              <a:t>Maya 2022</a:t>
            </a:r>
            <a:r>
              <a:rPr lang="zh-CN" altLang="en-US" dirty="0"/>
              <a:t>中绘制一张黑白图，用来控制骨骼在模型上影响的区域和强弱，给模型上的每个骨骼绘制权重的过程叫做蒙皮。权重不光是指骨骼蒙皮，其他变形器都具有绘制权重的属性，后面章节中涉及到的簇变形、融合变形和晶格变形等，都需要用户通过绘制权重图来达到想要的效果。</a:t>
            </a:r>
            <a:endParaRPr lang="zh-CN" altLang="en-US" dirty="0"/>
          </a:p>
        </p:txBody>
      </p:sp>
    </p:spTree>
    <p:extLst>
      <p:ext uri="{BB962C8B-B14F-4D97-AF65-F5344CB8AC3E}">
        <p14:creationId xmlns:p14="http://schemas.microsoft.com/office/powerpoint/2010/main" val="2713289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上一节介绍如何创建骨骼，本节将讲解如何把创建好的骨骼与模型进行蒙皮。用户创建好骨骼后可以通过绑定模块下的“蒙皮</a:t>
            </a:r>
            <a:r>
              <a:rPr lang="en-US" altLang="zh-CN" dirty="0"/>
              <a:t>&gt;</a:t>
            </a:r>
            <a:r>
              <a:rPr lang="zh-CN" altLang="en-US" dirty="0"/>
              <a:t>绑定蒙皮”命令给模型添加蒙皮。可以用“蒙皮</a:t>
            </a:r>
            <a:r>
              <a:rPr lang="en-US" altLang="zh-CN" dirty="0"/>
              <a:t>&gt;</a:t>
            </a:r>
            <a:r>
              <a:rPr lang="zh-CN" altLang="en-US" dirty="0"/>
              <a:t>取消绑定蒙皮”命令来删除模型上的骨骼绑定。也可以使用“蒙皮</a:t>
            </a:r>
            <a:r>
              <a:rPr lang="en-US" altLang="zh-CN" dirty="0"/>
              <a:t>&gt;</a:t>
            </a:r>
            <a:r>
              <a:rPr lang="zh-CN" altLang="en-US" dirty="0"/>
              <a:t>转到绑定姿势”命令将带动画的模型转换到绑定时的状态，如下图所示。下面将通过实例介绍如何为模型进行蒙皮的操作。</a:t>
            </a:r>
            <a:endParaRPr lang="zh-CN" altLang="en-US" dirty="0"/>
          </a:p>
        </p:txBody>
      </p:sp>
      <p:sp>
        <p:nvSpPr>
          <p:cNvPr id="3" name="文本占位符 2"/>
          <p:cNvSpPr>
            <a:spLocks noGrp="1"/>
          </p:cNvSpPr>
          <p:nvPr>
            <p:ph type="body" sz="quarter" idx="12"/>
          </p:nvPr>
        </p:nvSpPr>
        <p:spPr/>
        <p:txBody>
          <a:bodyPr/>
          <a:lstStyle/>
          <a:p>
            <a:r>
              <a:rPr lang="en-US" altLang="zh-CN" dirty="0"/>
              <a:t>8.4.1 </a:t>
            </a:r>
            <a:r>
              <a:rPr lang="zh-CN" altLang="en-US" dirty="0"/>
              <a:t>创建蒙皮</a:t>
            </a:r>
            <a:endParaRPr lang="zh-CN" altLang="en-US" dirty="0"/>
          </a:p>
        </p:txBody>
      </p:sp>
      <p:pic>
        <p:nvPicPr>
          <p:cNvPr id="6" name="图片 5"/>
          <p:cNvPicPr/>
          <p:nvPr/>
        </p:nvPicPr>
        <p:blipFill>
          <a:blip r:embed="rId2"/>
          <a:stretch>
            <a:fillRect/>
          </a:stretch>
        </p:blipFill>
        <p:spPr>
          <a:xfrm>
            <a:off x="2904200" y="3577445"/>
            <a:ext cx="6009422" cy="2923108"/>
          </a:xfrm>
          <a:prstGeom prst="rect">
            <a:avLst/>
          </a:prstGeom>
          <a:noFill/>
          <a:ln>
            <a:noFill/>
          </a:ln>
        </p:spPr>
      </p:pic>
    </p:spTree>
    <p:extLst>
      <p:ext uri="{BB962C8B-B14F-4D97-AF65-F5344CB8AC3E}">
        <p14:creationId xmlns:p14="http://schemas.microsoft.com/office/powerpoint/2010/main" val="1665347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：先在场景中创建一个圆柱体并将它的“高度”设置为</a:t>
            </a:r>
            <a:r>
              <a:rPr lang="en-US" altLang="zh-CN" dirty="0"/>
              <a:t>4</a:t>
            </a:r>
            <a:r>
              <a:rPr lang="zh-CN" altLang="en-US" dirty="0"/>
              <a:t>，“高度细分数”设置为</a:t>
            </a:r>
            <a:r>
              <a:rPr lang="en-US" altLang="zh-CN" dirty="0"/>
              <a:t>6</a:t>
            </a:r>
            <a:r>
              <a:rPr lang="zh-CN" altLang="en-US" dirty="0"/>
              <a:t>，如下左图所示。</a:t>
            </a:r>
          </a:p>
          <a:p>
            <a:r>
              <a:rPr lang="zh-CN" altLang="en-US" dirty="0"/>
              <a:t>步骤</a:t>
            </a:r>
            <a:r>
              <a:rPr lang="en-US" altLang="zh-CN" dirty="0"/>
              <a:t>02</a:t>
            </a:r>
            <a:r>
              <a:rPr lang="zh-CN" altLang="en-US" dirty="0"/>
              <a:t>：在前视图中用“创建关节”命令在圆柱体的中间创建一条骨骼链，如下右图所示。</a:t>
            </a:r>
            <a:endParaRPr lang="zh-CN" altLang="en-US" dirty="0"/>
          </a:p>
        </p:txBody>
      </p:sp>
      <p:pic>
        <p:nvPicPr>
          <p:cNvPr id="5" name="图片 4"/>
          <p:cNvPicPr/>
          <p:nvPr/>
        </p:nvPicPr>
        <p:blipFill>
          <a:blip r:embed="rId2"/>
          <a:srcRect l="6891"/>
          <a:stretch>
            <a:fillRect/>
          </a:stretch>
        </p:blipFill>
        <p:spPr>
          <a:xfrm>
            <a:off x="713509" y="2177155"/>
            <a:ext cx="5374623" cy="2860358"/>
          </a:xfrm>
          <a:prstGeom prst="rect">
            <a:avLst/>
          </a:prstGeom>
          <a:noFill/>
          <a:ln>
            <a:noFill/>
          </a:ln>
        </p:spPr>
      </p:pic>
      <p:pic>
        <p:nvPicPr>
          <p:cNvPr id="6" name="图片 5"/>
          <p:cNvPicPr/>
          <p:nvPr/>
        </p:nvPicPr>
        <p:blipFill>
          <a:blip r:embed="rId3"/>
          <a:stretch>
            <a:fillRect/>
          </a:stretch>
        </p:blipFill>
        <p:spPr>
          <a:xfrm>
            <a:off x="6318250" y="2177155"/>
            <a:ext cx="3125008" cy="2854008"/>
          </a:xfrm>
          <a:prstGeom prst="rect">
            <a:avLst/>
          </a:prstGeom>
          <a:noFill/>
          <a:ln>
            <a:noFill/>
          </a:ln>
        </p:spPr>
      </p:pic>
    </p:spTree>
    <p:extLst>
      <p:ext uri="{BB962C8B-B14F-4D97-AF65-F5344CB8AC3E}">
        <p14:creationId xmlns:p14="http://schemas.microsoft.com/office/powerpoint/2010/main" val="3595863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：选中骨骼和圆柱体执行“绑定蒙皮”命令，如下左图所示。</a:t>
            </a:r>
          </a:p>
          <a:p>
            <a:r>
              <a:rPr lang="zh-CN" altLang="en-US" dirty="0"/>
              <a:t>步骤</a:t>
            </a:r>
            <a:r>
              <a:rPr lang="en-US" altLang="zh-CN" dirty="0"/>
              <a:t>04</a:t>
            </a:r>
            <a:r>
              <a:rPr lang="zh-CN" altLang="en-US" dirty="0"/>
              <a:t>：选中中间的</a:t>
            </a:r>
            <a:r>
              <a:rPr lang="en-US" altLang="zh-CN" dirty="0"/>
              <a:t>joint2</a:t>
            </a:r>
            <a:r>
              <a:rPr lang="zh-CN" altLang="en-US" dirty="0"/>
              <a:t>骨骼将它的“旋转</a:t>
            </a:r>
            <a:r>
              <a:rPr lang="en-US" altLang="zh-CN" dirty="0"/>
              <a:t>Z”</a:t>
            </a:r>
            <a:r>
              <a:rPr lang="zh-CN" altLang="en-US" dirty="0"/>
              <a:t>设置为</a:t>
            </a:r>
            <a:r>
              <a:rPr lang="en-US" altLang="zh-CN" dirty="0"/>
              <a:t>90</a:t>
            </a:r>
            <a:r>
              <a:rPr lang="zh-CN" altLang="en-US" dirty="0"/>
              <a:t>，圆柱体弯曲，但是弯曲的效果不是很理想，如下右图所示。</a:t>
            </a:r>
          </a:p>
          <a:p>
            <a:endParaRPr lang="zh-CN" altLang="en-US" dirty="0"/>
          </a:p>
        </p:txBody>
      </p:sp>
      <p:pic>
        <p:nvPicPr>
          <p:cNvPr id="3" name="图片 2"/>
          <p:cNvPicPr/>
          <p:nvPr/>
        </p:nvPicPr>
        <p:blipFill>
          <a:blip r:embed="rId2"/>
          <a:srcRect t="2213" b="5279"/>
          <a:stretch>
            <a:fillRect/>
          </a:stretch>
        </p:blipFill>
        <p:spPr>
          <a:xfrm>
            <a:off x="717983" y="2216035"/>
            <a:ext cx="4560333" cy="3187238"/>
          </a:xfrm>
          <a:prstGeom prst="rect">
            <a:avLst/>
          </a:prstGeom>
          <a:noFill/>
          <a:ln>
            <a:noFill/>
          </a:ln>
        </p:spPr>
      </p:pic>
      <p:pic>
        <p:nvPicPr>
          <p:cNvPr id="4" name="图片 3"/>
          <p:cNvPicPr/>
          <p:nvPr/>
        </p:nvPicPr>
        <p:blipFill>
          <a:blip r:embed="rId3"/>
          <a:srcRect t="4905" b="2323"/>
          <a:stretch>
            <a:fillRect/>
          </a:stretch>
        </p:blipFill>
        <p:spPr>
          <a:xfrm>
            <a:off x="5444114" y="2156113"/>
            <a:ext cx="5041576" cy="3247159"/>
          </a:xfrm>
          <a:prstGeom prst="rect">
            <a:avLst/>
          </a:prstGeom>
          <a:noFill/>
          <a:ln>
            <a:noFill/>
          </a:ln>
        </p:spPr>
      </p:pic>
    </p:spTree>
    <p:extLst>
      <p:ext uri="{BB962C8B-B14F-4D97-AF65-F5344CB8AC3E}">
        <p14:creationId xmlns:p14="http://schemas.microsoft.com/office/powerpoint/2010/main" val="2421812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：这时的效果是</a:t>
            </a:r>
            <a:r>
              <a:rPr lang="en-US" altLang="zh-CN" dirty="0"/>
              <a:t>Maya 2022</a:t>
            </a:r>
            <a:r>
              <a:rPr lang="zh-CN" altLang="en-US" dirty="0"/>
              <a:t>自动蒙皮的权重，如下右图所示。在下面小节中将介绍如果调节权重达到一个比较理想的效果。</a:t>
            </a:r>
          </a:p>
        </p:txBody>
      </p:sp>
      <p:pic>
        <p:nvPicPr>
          <p:cNvPr id="3" name="图片 2"/>
          <p:cNvPicPr/>
          <p:nvPr/>
        </p:nvPicPr>
        <p:blipFill>
          <a:blip r:embed="rId2"/>
          <a:srcRect t="6049" b="8018"/>
          <a:stretch>
            <a:fillRect/>
          </a:stretch>
        </p:blipFill>
        <p:spPr>
          <a:xfrm>
            <a:off x="3266613" y="1714327"/>
            <a:ext cx="5356382" cy="3921702"/>
          </a:xfrm>
          <a:prstGeom prst="rect">
            <a:avLst/>
          </a:prstGeom>
          <a:noFill/>
          <a:ln>
            <a:noFill/>
          </a:ln>
        </p:spPr>
      </p:pic>
    </p:spTree>
    <p:extLst>
      <p:ext uri="{BB962C8B-B14F-4D97-AF65-F5344CB8AC3E}">
        <p14:creationId xmlns:p14="http://schemas.microsoft.com/office/powerpoint/2010/main" val="735705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执行绘制权重有两种方式，一种是通过“绘制蒙皮权重”命令用笔刷在模型上绘制权重，另一种是通过在“组件编辑器”中给每个顶点输入受到的骨骼影响值来调节权重。这两种模式在蒙皮绑定时都会经常使用，有时候通过输入数值会更方便地控制权重，有时通过绘画的形式更为方便，两者是相辅相成的关系。</a:t>
            </a:r>
          </a:p>
          <a:p>
            <a:r>
              <a:rPr lang="zh-CN" altLang="en-US" dirty="0"/>
              <a:t>首先介绍如何使用组件编辑器，在菜单栏中执行“窗口</a:t>
            </a:r>
            <a:r>
              <a:rPr lang="en-US" altLang="zh-CN" dirty="0"/>
              <a:t>&gt;</a:t>
            </a:r>
            <a:r>
              <a:rPr lang="zh-CN" altLang="en-US" dirty="0"/>
              <a:t>常规编辑器</a:t>
            </a:r>
            <a:r>
              <a:rPr lang="en-US" altLang="zh-CN" dirty="0"/>
              <a:t>&gt;</a:t>
            </a:r>
            <a:r>
              <a:rPr lang="zh-CN" altLang="en-US" dirty="0"/>
              <a:t>组件编辑器”命令，打开组件编辑器窗口，并切换至“平滑蒙皮”选项卡，如下图所示。</a:t>
            </a:r>
            <a:endParaRPr lang="zh-CN" altLang="en-US" dirty="0"/>
          </a:p>
        </p:txBody>
      </p:sp>
      <p:sp>
        <p:nvSpPr>
          <p:cNvPr id="3" name="文本占位符 2"/>
          <p:cNvSpPr>
            <a:spLocks noGrp="1"/>
          </p:cNvSpPr>
          <p:nvPr>
            <p:ph type="body" sz="quarter" idx="12"/>
          </p:nvPr>
        </p:nvSpPr>
        <p:spPr/>
        <p:txBody>
          <a:bodyPr/>
          <a:lstStyle/>
          <a:p>
            <a:r>
              <a:rPr lang="en-US" altLang="zh-CN" dirty="0"/>
              <a:t>8.4.2 </a:t>
            </a:r>
            <a:r>
              <a:rPr lang="zh-CN" altLang="en-US" dirty="0"/>
              <a:t>组件编辑器</a:t>
            </a:r>
            <a:endParaRPr lang="zh-CN" altLang="en-US" dirty="0"/>
          </a:p>
        </p:txBody>
      </p:sp>
    </p:spTree>
    <p:extLst>
      <p:ext uri="{BB962C8B-B14F-4D97-AF65-F5344CB8AC3E}">
        <p14:creationId xmlns:p14="http://schemas.microsoft.com/office/powerpoint/2010/main" val="926167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endParaRPr lang="zh-CN" altLang="en-US"/>
          </a:p>
        </p:txBody>
      </p:sp>
      <p:pic>
        <p:nvPicPr>
          <p:cNvPr id="6" name="图片 5"/>
          <p:cNvPicPr/>
          <p:nvPr/>
        </p:nvPicPr>
        <p:blipFill>
          <a:blip r:embed="rId2"/>
          <a:srcRect b="32004"/>
          <a:stretch>
            <a:fillRect/>
          </a:stretch>
        </p:blipFill>
        <p:spPr>
          <a:xfrm>
            <a:off x="996517" y="1251065"/>
            <a:ext cx="10325418" cy="4377625"/>
          </a:xfrm>
          <a:prstGeom prst="rect">
            <a:avLst/>
          </a:prstGeom>
          <a:noFill/>
          <a:ln>
            <a:noFill/>
          </a:ln>
        </p:spPr>
      </p:pic>
    </p:spTree>
    <p:extLst>
      <p:ext uri="{BB962C8B-B14F-4D97-AF65-F5344CB8AC3E}">
        <p14:creationId xmlns:p14="http://schemas.microsoft.com/office/powerpoint/2010/main" val="4066377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接着使用上节中的圆柱体蒙皮的实例继续操作，介绍组件编辑器的使用方法。</a:t>
            </a:r>
          </a:p>
          <a:p>
            <a:r>
              <a:rPr lang="zh-CN" altLang="en-US" dirty="0"/>
              <a:t>步骤</a:t>
            </a:r>
            <a:r>
              <a:rPr lang="en-US" altLang="zh-CN" dirty="0"/>
              <a:t>01</a:t>
            </a:r>
            <a:r>
              <a:rPr lang="zh-CN" altLang="en-US" dirty="0"/>
              <a:t>：选中圆柱体下半部分的顶点，如下左图所示。</a:t>
            </a:r>
          </a:p>
          <a:p>
            <a:r>
              <a:rPr lang="zh-CN" altLang="en-US" dirty="0"/>
              <a:t>步骤</a:t>
            </a:r>
            <a:r>
              <a:rPr lang="en-US" altLang="zh-CN" dirty="0"/>
              <a:t>02</a:t>
            </a:r>
            <a:r>
              <a:rPr lang="zh-CN" altLang="en-US" dirty="0"/>
              <a:t>：在组件编辑器中将顶点</a:t>
            </a:r>
            <a:r>
              <a:rPr lang="en-US" altLang="zh-CN" dirty="0"/>
              <a:t>joint1</a:t>
            </a:r>
            <a:r>
              <a:rPr lang="zh-CN" altLang="en-US" dirty="0"/>
              <a:t>的影响值全部设置为</a:t>
            </a:r>
            <a:r>
              <a:rPr lang="en-US" altLang="zh-CN" dirty="0"/>
              <a:t>1</a:t>
            </a:r>
            <a:r>
              <a:rPr lang="zh-CN" altLang="en-US" dirty="0"/>
              <a:t>，如下右图所示。这里设置为</a:t>
            </a:r>
            <a:r>
              <a:rPr lang="en-US" altLang="zh-CN" dirty="0"/>
              <a:t>1</a:t>
            </a:r>
            <a:r>
              <a:rPr lang="zh-CN" altLang="en-US" dirty="0"/>
              <a:t>，是将这些顶点全部受</a:t>
            </a:r>
            <a:r>
              <a:rPr lang="en-US" altLang="zh-CN" dirty="0"/>
              <a:t>joint1</a:t>
            </a:r>
            <a:r>
              <a:rPr lang="zh-CN" altLang="en-US" dirty="0"/>
              <a:t>骨骼控制。</a:t>
            </a:r>
          </a:p>
          <a:p>
            <a:endParaRPr lang="zh-CN" altLang="en-US" dirty="0"/>
          </a:p>
        </p:txBody>
      </p:sp>
      <p:pic>
        <p:nvPicPr>
          <p:cNvPr id="3" name="图片 2"/>
          <p:cNvPicPr/>
          <p:nvPr/>
        </p:nvPicPr>
        <p:blipFill>
          <a:blip r:embed="rId2"/>
          <a:stretch>
            <a:fillRect/>
          </a:stretch>
        </p:blipFill>
        <p:spPr>
          <a:xfrm>
            <a:off x="674081" y="2832648"/>
            <a:ext cx="4643976" cy="3485025"/>
          </a:xfrm>
          <a:prstGeom prst="rect">
            <a:avLst/>
          </a:prstGeom>
          <a:noFill/>
          <a:ln>
            <a:noFill/>
          </a:ln>
        </p:spPr>
      </p:pic>
      <p:pic>
        <p:nvPicPr>
          <p:cNvPr id="4" name="图片 3"/>
          <p:cNvPicPr/>
          <p:nvPr/>
        </p:nvPicPr>
        <p:blipFill>
          <a:blip r:embed="rId3"/>
          <a:srcRect t="1" b="5622"/>
          <a:stretch>
            <a:fillRect/>
          </a:stretch>
        </p:blipFill>
        <p:spPr>
          <a:xfrm>
            <a:off x="5511337" y="2832648"/>
            <a:ext cx="4540397" cy="3485025"/>
          </a:xfrm>
          <a:prstGeom prst="rect">
            <a:avLst/>
          </a:prstGeom>
          <a:noFill/>
          <a:ln>
            <a:noFill/>
          </a:ln>
        </p:spPr>
      </p:pic>
    </p:spTree>
    <p:extLst>
      <p:ext uri="{BB962C8B-B14F-4D97-AF65-F5344CB8AC3E}">
        <p14:creationId xmlns:p14="http://schemas.microsoft.com/office/powerpoint/2010/main" val="2958906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：再选中圆柱体上半部分的顶点，留中间一圈的顶点不要选择，如下左图所示。</a:t>
            </a:r>
          </a:p>
          <a:p>
            <a:r>
              <a:rPr lang="zh-CN" altLang="en-US" dirty="0"/>
              <a:t>步骤</a:t>
            </a:r>
            <a:r>
              <a:rPr lang="en-US" altLang="zh-CN" dirty="0"/>
              <a:t>04</a:t>
            </a:r>
            <a:r>
              <a:rPr lang="zh-CN" altLang="en-US" dirty="0"/>
              <a:t>：根据步骤</a:t>
            </a:r>
            <a:r>
              <a:rPr lang="en-US" altLang="zh-CN" dirty="0"/>
              <a:t>2</a:t>
            </a:r>
            <a:r>
              <a:rPr lang="zh-CN" altLang="en-US" dirty="0"/>
              <a:t>的方法让这些顶点全部受</a:t>
            </a:r>
            <a:r>
              <a:rPr lang="en-US" altLang="zh-CN" dirty="0"/>
              <a:t>joint2</a:t>
            </a:r>
            <a:r>
              <a:rPr lang="zh-CN" altLang="en-US" dirty="0"/>
              <a:t>骨骼控制，如下右图所示。</a:t>
            </a:r>
          </a:p>
          <a:p>
            <a:endParaRPr lang="zh-CN" altLang="en-US" dirty="0"/>
          </a:p>
        </p:txBody>
      </p:sp>
      <p:pic>
        <p:nvPicPr>
          <p:cNvPr id="3" name="图片 2"/>
          <p:cNvPicPr/>
          <p:nvPr/>
        </p:nvPicPr>
        <p:blipFill>
          <a:blip r:embed="rId2"/>
          <a:stretch>
            <a:fillRect/>
          </a:stretch>
        </p:blipFill>
        <p:spPr>
          <a:xfrm>
            <a:off x="706697" y="1835322"/>
            <a:ext cx="4723017" cy="4266219"/>
          </a:xfrm>
          <a:prstGeom prst="rect">
            <a:avLst/>
          </a:prstGeom>
          <a:noFill/>
          <a:ln>
            <a:noFill/>
          </a:ln>
        </p:spPr>
      </p:pic>
      <p:pic>
        <p:nvPicPr>
          <p:cNvPr id="4" name="图片 3"/>
          <p:cNvPicPr/>
          <p:nvPr/>
        </p:nvPicPr>
        <p:blipFill>
          <a:blip r:embed="rId3"/>
          <a:stretch>
            <a:fillRect/>
          </a:stretch>
        </p:blipFill>
        <p:spPr>
          <a:xfrm>
            <a:off x="5599719" y="1835321"/>
            <a:ext cx="5991158" cy="4266219"/>
          </a:xfrm>
          <a:prstGeom prst="rect">
            <a:avLst/>
          </a:prstGeom>
          <a:noFill/>
          <a:ln>
            <a:noFill/>
          </a:ln>
        </p:spPr>
      </p:pic>
    </p:spTree>
    <p:extLst>
      <p:ext uri="{BB962C8B-B14F-4D97-AF65-F5344CB8AC3E}">
        <p14:creationId xmlns:p14="http://schemas.microsoft.com/office/powerpoint/2010/main" val="23204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492736CC-3BCF-46FD-BA73-428E4A149057}"/>
              </a:ext>
            </a:extLst>
          </p:cNvPr>
          <p:cNvSpPr>
            <a:spLocks noGrp="1"/>
          </p:cNvSpPr>
          <p:nvPr>
            <p:ph type="body" sz="quarter" idx="10"/>
          </p:nvPr>
        </p:nvSpPr>
        <p:spPr>
          <a:xfrm>
            <a:off x="5245843" y="2333696"/>
            <a:ext cx="6046265" cy="637192"/>
          </a:xfrm>
        </p:spPr>
        <p:txBody>
          <a:bodyPr/>
          <a:lstStyle/>
          <a:p>
            <a:r>
              <a:rPr lang="zh-CN" altLang="en-US" dirty="0"/>
              <a:t>绑定基础知识</a:t>
            </a:r>
            <a:endParaRPr lang="zh-CN" altLang="en-US" dirty="0"/>
          </a:p>
        </p:txBody>
      </p:sp>
      <p:sp>
        <p:nvSpPr>
          <p:cNvPr id="3" name="文本占位符 2">
            <a:extLst>
              <a:ext uri="{FF2B5EF4-FFF2-40B4-BE49-F238E27FC236}">
                <a16:creationId xmlns="" xmlns:a16="http://schemas.microsoft.com/office/drawing/2014/main" id="{8A4C237C-4F0D-467E-B01B-57EE4C07A46C}"/>
              </a:ext>
            </a:extLst>
          </p:cNvPr>
          <p:cNvSpPr>
            <a:spLocks noGrp="1"/>
          </p:cNvSpPr>
          <p:nvPr>
            <p:ph type="body" sz="quarter" idx="11"/>
          </p:nvPr>
        </p:nvSpPr>
        <p:spPr/>
        <p:txBody>
          <a:bodyPr/>
          <a:lstStyle/>
          <a:p>
            <a:r>
              <a:rPr lang="en-US" altLang="zh-CN" dirty="0"/>
              <a:t>8.1.1</a:t>
            </a:r>
            <a:r>
              <a:rPr lang="zh-CN" altLang="en-US" dirty="0"/>
              <a:t>绑定基本原理</a:t>
            </a:r>
            <a:endParaRPr lang="zh-CN" altLang="en-US" dirty="0"/>
          </a:p>
        </p:txBody>
      </p:sp>
      <p:sp>
        <p:nvSpPr>
          <p:cNvPr id="6" name="文本占位符 5">
            <a:extLst>
              <a:ext uri="{FF2B5EF4-FFF2-40B4-BE49-F238E27FC236}">
                <a16:creationId xmlns="" xmlns:a16="http://schemas.microsoft.com/office/drawing/2014/main" id="{F325ECA8-BF56-4346-B3ED-50032AF8B056}"/>
              </a:ext>
            </a:extLst>
          </p:cNvPr>
          <p:cNvSpPr>
            <a:spLocks noGrp="1"/>
          </p:cNvSpPr>
          <p:nvPr>
            <p:ph type="body" sz="quarter" idx="14"/>
          </p:nvPr>
        </p:nvSpPr>
        <p:spPr>
          <a:xfrm>
            <a:off x="1679002" y="2886229"/>
            <a:ext cx="2001158" cy="1406553"/>
          </a:xfrm>
        </p:spPr>
        <p:txBody>
          <a:bodyPr/>
          <a:lstStyle/>
          <a:p>
            <a:r>
              <a:rPr lang="en-US" altLang="zh-CN"/>
              <a:t>01</a:t>
            </a:r>
            <a:endParaRPr lang="zh-CN" altLang="en-US"/>
          </a:p>
        </p:txBody>
      </p:sp>
      <p:sp>
        <p:nvSpPr>
          <p:cNvPr id="8" name="文本占位符 7">
            <a:extLst>
              <a:ext uri="{FF2B5EF4-FFF2-40B4-BE49-F238E27FC236}">
                <a16:creationId xmlns="" xmlns:a16="http://schemas.microsoft.com/office/drawing/2014/main" id="{B613E124-1A27-4902-A7EA-DF5F616D5541}"/>
              </a:ext>
            </a:extLst>
          </p:cNvPr>
          <p:cNvSpPr>
            <a:spLocks noGrp="1"/>
          </p:cNvSpPr>
          <p:nvPr>
            <p:ph type="body" sz="quarter" idx="12"/>
          </p:nvPr>
        </p:nvSpPr>
        <p:spPr>
          <a:xfrm>
            <a:off x="5245843" y="3594032"/>
            <a:ext cx="5441204" cy="398009"/>
          </a:xfrm>
        </p:spPr>
        <p:txBody>
          <a:bodyPr/>
          <a:lstStyle/>
          <a:p>
            <a:r>
              <a:rPr lang="en-US" altLang="zh-CN" dirty="0"/>
              <a:t>8.1.2</a:t>
            </a:r>
            <a:r>
              <a:rPr lang="zh-CN" altLang="en-US" dirty="0"/>
              <a:t>蒙皮的基本原理</a:t>
            </a:r>
            <a:endParaRPr lang="zh-CN" altLang="en-US" dirty="0"/>
          </a:p>
        </p:txBody>
      </p:sp>
    </p:spTree>
    <p:extLst>
      <p:ext uri="{BB962C8B-B14F-4D97-AF65-F5344CB8AC3E}">
        <p14:creationId xmlns:p14="http://schemas.microsoft.com/office/powerpoint/2010/main" val="32475055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：最后选中中间的一圈顶点，如下左图所示。</a:t>
            </a:r>
          </a:p>
          <a:p>
            <a:r>
              <a:rPr lang="zh-CN" altLang="en-US" dirty="0"/>
              <a:t>步骤 </a:t>
            </a:r>
            <a:r>
              <a:rPr lang="en-US" altLang="zh-CN" dirty="0"/>
              <a:t>06</a:t>
            </a:r>
            <a:r>
              <a:rPr lang="zh-CN" altLang="en-US" dirty="0"/>
              <a:t>：中间这圈顶点是弯曲的中心顶点，它位于</a:t>
            </a:r>
            <a:r>
              <a:rPr lang="en-US" altLang="zh-CN" dirty="0"/>
              <a:t>joint2</a:t>
            </a:r>
            <a:r>
              <a:rPr lang="zh-CN" altLang="en-US" dirty="0"/>
              <a:t>骨骼的旋转轴上，所以这个顶点应该同时被</a:t>
            </a:r>
            <a:r>
              <a:rPr lang="en-US" altLang="zh-CN" dirty="0"/>
              <a:t>joint1</a:t>
            </a:r>
            <a:r>
              <a:rPr lang="zh-CN" altLang="en-US" dirty="0"/>
              <a:t>和</a:t>
            </a:r>
            <a:r>
              <a:rPr lang="en-US" altLang="zh-CN" dirty="0"/>
              <a:t>joint2</a:t>
            </a:r>
            <a:r>
              <a:rPr lang="zh-CN" altLang="en-US" dirty="0"/>
              <a:t>同时影响，并且影响值应该是各占一半，这时就需要在组件编辑器中将</a:t>
            </a:r>
            <a:r>
              <a:rPr lang="en-US" altLang="zh-CN" dirty="0"/>
              <a:t>joint1</a:t>
            </a:r>
            <a:r>
              <a:rPr lang="zh-CN" altLang="en-US" dirty="0"/>
              <a:t>和</a:t>
            </a:r>
            <a:r>
              <a:rPr lang="en-US" altLang="zh-CN" dirty="0"/>
              <a:t>joint2</a:t>
            </a:r>
            <a:r>
              <a:rPr lang="zh-CN" altLang="en-US" dirty="0"/>
              <a:t>均设置成</a:t>
            </a:r>
            <a:r>
              <a:rPr lang="en-US" altLang="zh-CN" dirty="0"/>
              <a:t>0.5</a:t>
            </a:r>
            <a:r>
              <a:rPr lang="zh-CN" altLang="en-US" dirty="0"/>
              <a:t>，如下右图所示。</a:t>
            </a:r>
          </a:p>
          <a:p>
            <a:endParaRPr lang="zh-CN" altLang="en-US" dirty="0"/>
          </a:p>
        </p:txBody>
      </p:sp>
      <p:pic>
        <p:nvPicPr>
          <p:cNvPr id="3" name="图片 2"/>
          <p:cNvPicPr/>
          <p:nvPr/>
        </p:nvPicPr>
        <p:blipFill>
          <a:blip r:embed="rId2"/>
          <a:stretch>
            <a:fillRect/>
          </a:stretch>
        </p:blipFill>
        <p:spPr>
          <a:xfrm>
            <a:off x="683346" y="2511424"/>
            <a:ext cx="3938530" cy="3649359"/>
          </a:xfrm>
          <a:prstGeom prst="rect">
            <a:avLst/>
          </a:prstGeom>
          <a:noFill/>
          <a:ln>
            <a:noFill/>
          </a:ln>
        </p:spPr>
      </p:pic>
      <p:pic>
        <p:nvPicPr>
          <p:cNvPr id="4" name="图片 3"/>
          <p:cNvPicPr/>
          <p:nvPr/>
        </p:nvPicPr>
        <p:blipFill>
          <a:blip r:embed="rId3"/>
          <a:stretch>
            <a:fillRect/>
          </a:stretch>
        </p:blipFill>
        <p:spPr>
          <a:xfrm>
            <a:off x="4868343" y="2499995"/>
            <a:ext cx="5623801" cy="3660788"/>
          </a:xfrm>
          <a:prstGeom prst="rect">
            <a:avLst/>
          </a:prstGeom>
          <a:noFill/>
          <a:ln>
            <a:noFill/>
          </a:ln>
        </p:spPr>
      </p:pic>
    </p:spTree>
    <p:extLst>
      <p:ext uri="{BB962C8B-B14F-4D97-AF65-F5344CB8AC3E}">
        <p14:creationId xmlns:p14="http://schemas.microsoft.com/office/powerpoint/2010/main" val="26241502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：此时圆柱体靠近中间</a:t>
            </a:r>
            <a:r>
              <a:rPr lang="en-US" altLang="zh-CN" dirty="0"/>
              <a:t>2</a:t>
            </a:r>
            <a:r>
              <a:rPr lang="zh-CN" altLang="en-US" dirty="0"/>
              <a:t>端的顶点有穿插，这种现象就叫做“穿模”，如下左图所示。</a:t>
            </a:r>
          </a:p>
          <a:p>
            <a:r>
              <a:rPr lang="zh-CN" altLang="en-US" dirty="0"/>
              <a:t>步骤</a:t>
            </a:r>
            <a:r>
              <a:rPr lang="en-US" altLang="zh-CN" dirty="0"/>
              <a:t>08</a:t>
            </a:r>
            <a:r>
              <a:rPr lang="zh-CN" altLang="en-US" dirty="0"/>
              <a:t>：用户在绘制权重的时候要尽量避免穿模。先选中圆柱体下面一圈顶点，需要让这圈顶点同时受到</a:t>
            </a:r>
            <a:r>
              <a:rPr lang="en-US" altLang="zh-CN" dirty="0"/>
              <a:t>joint2</a:t>
            </a:r>
            <a:r>
              <a:rPr lang="zh-CN" altLang="en-US" dirty="0"/>
              <a:t>骨骼的影响，且影响值不能高于中间一圈顶点的</a:t>
            </a:r>
            <a:r>
              <a:rPr lang="en-US" altLang="zh-CN" dirty="0"/>
              <a:t>0.5</a:t>
            </a:r>
            <a:r>
              <a:rPr lang="zh-CN" altLang="en-US" dirty="0"/>
              <a:t>的强度，如下右图所示。</a:t>
            </a:r>
          </a:p>
          <a:p>
            <a:endParaRPr lang="zh-CN" altLang="en-US" dirty="0"/>
          </a:p>
        </p:txBody>
      </p:sp>
      <p:pic>
        <p:nvPicPr>
          <p:cNvPr id="3" name="图片 2"/>
          <p:cNvPicPr/>
          <p:nvPr/>
        </p:nvPicPr>
        <p:blipFill>
          <a:blip r:embed="rId2"/>
          <a:srcRect l="8524" t="9884" r="9485" b="5892"/>
          <a:stretch>
            <a:fillRect/>
          </a:stretch>
        </p:blipFill>
        <p:spPr>
          <a:xfrm>
            <a:off x="861069" y="2599227"/>
            <a:ext cx="3763462" cy="3651943"/>
          </a:xfrm>
          <a:prstGeom prst="rect">
            <a:avLst/>
          </a:prstGeom>
          <a:noFill/>
          <a:ln>
            <a:noFill/>
          </a:ln>
        </p:spPr>
      </p:pic>
      <p:pic>
        <p:nvPicPr>
          <p:cNvPr id="4" name="图片 3"/>
          <p:cNvPicPr/>
          <p:nvPr/>
        </p:nvPicPr>
        <p:blipFill>
          <a:blip r:embed="rId3"/>
          <a:srcRect l="6524" r="7942"/>
          <a:stretch>
            <a:fillRect/>
          </a:stretch>
        </p:blipFill>
        <p:spPr>
          <a:xfrm>
            <a:off x="4803639" y="2599226"/>
            <a:ext cx="5267613" cy="3655733"/>
          </a:xfrm>
          <a:prstGeom prst="rect">
            <a:avLst/>
          </a:prstGeom>
          <a:noFill/>
          <a:ln>
            <a:noFill/>
          </a:ln>
        </p:spPr>
      </p:pic>
    </p:spTree>
    <p:extLst>
      <p:ext uri="{BB962C8B-B14F-4D97-AF65-F5344CB8AC3E}">
        <p14:creationId xmlns:p14="http://schemas.microsoft.com/office/powerpoint/2010/main" val="1785950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09</a:t>
            </a:r>
            <a:r>
              <a:rPr lang="zh-CN" altLang="en-US" dirty="0"/>
              <a:t>：此时这圈顶点都已经全部受到</a:t>
            </a:r>
            <a:r>
              <a:rPr lang="en-US" altLang="zh-CN" dirty="0"/>
              <a:t>joint1</a:t>
            </a:r>
            <a:r>
              <a:rPr lang="zh-CN" altLang="en-US" dirty="0"/>
              <a:t>骨骼的影响，组件编辑器中已经不显示</a:t>
            </a:r>
            <a:r>
              <a:rPr lang="en-US" altLang="zh-CN" dirty="0"/>
              <a:t>joint2</a:t>
            </a:r>
            <a:r>
              <a:rPr lang="zh-CN" altLang="en-US" dirty="0"/>
              <a:t>骨骼信息了。重新操作，选中下面一圈顶点中的一个顶点并加选中间一圈顶点上的一个顶点，如下左图所示。</a:t>
            </a:r>
          </a:p>
          <a:p>
            <a:r>
              <a:rPr lang="zh-CN" altLang="en-US" dirty="0"/>
              <a:t>步骤</a:t>
            </a:r>
            <a:r>
              <a:rPr lang="en-US" altLang="zh-CN" dirty="0"/>
              <a:t>10</a:t>
            </a:r>
            <a:r>
              <a:rPr lang="zh-CN" altLang="en-US" dirty="0"/>
              <a:t>：组件编辑器中同时显示</a:t>
            </a:r>
            <a:r>
              <a:rPr lang="en-US" altLang="zh-CN" dirty="0"/>
              <a:t>joint1</a:t>
            </a:r>
            <a:r>
              <a:rPr lang="zh-CN" altLang="en-US" dirty="0"/>
              <a:t>骨骼和</a:t>
            </a:r>
            <a:r>
              <a:rPr lang="en-US" altLang="zh-CN" dirty="0"/>
              <a:t>joint2</a:t>
            </a:r>
            <a:r>
              <a:rPr lang="zh-CN" altLang="en-US" dirty="0"/>
              <a:t>骨骼的信息，这时将</a:t>
            </a:r>
            <a:r>
              <a:rPr lang="en-US" altLang="zh-CN" dirty="0"/>
              <a:t>vtx[51]</a:t>
            </a:r>
            <a:r>
              <a:rPr lang="zh-CN" altLang="en-US" dirty="0"/>
              <a:t>的</a:t>
            </a:r>
            <a:r>
              <a:rPr lang="en-US" altLang="zh-CN" dirty="0"/>
              <a:t>joint2</a:t>
            </a:r>
            <a:r>
              <a:rPr lang="zh-CN" altLang="en-US" dirty="0"/>
              <a:t>骨骼权重设置为</a:t>
            </a:r>
            <a:r>
              <a:rPr lang="en-US" altLang="zh-CN" dirty="0"/>
              <a:t>0.15</a:t>
            </a:r>
            <a:r>
              <a:rPr lang="zh-CN" altLang="en-US" dirty="0"/>
              <a:t>，并观察点的变化，如下右图所示。</a:t>
            </a:r>
          </a:p>
          <a:p>
            <a:endParaRPr lang="zh-CN" altLang="en-US" dirty="0"/>
          </a:p>
        </p:txBody>
      </p:sp>
      <p:pic>
        <p:nvPicPr>
          <p:cNvPr id="3" name="图片 2"/>
          <p:cNvPicPr/>
          <p:nvPr/>
        </p:nvPicPr>
        <p:blipFill>
          <a:blip r:embed="rId2"/>
          <a:srcRect b="18994"/>
          <a:stretch>
            <a:fillRect/>
          </a:stretch>
        </p:blipFill>
        <p:spPr>
          <a:xfrm>
            <a:off x="641465" y="3018616"/>
            <a:ext cx="4944687" cy="2579081"/>
          </a:xfrm>
          <a:prstGeom prst="rect">
            <a:avLst/>
          </a:prstGeom>
          <a:noFill/>
          <a:ln>
            <a:noFill/>
          </a:ln>
        </p:spPr>
      </p:pic>
      <p:pic>
        <p:nvPicPr>
          <p:cNvPr id="4" name="图片 3"/>
          <p:cNvPicPr/>
          <p:nvPr/>
        </p:nvPicPr>
        <p:blipFill>
          <a:blip r:embed="rId3"/>
          <a:srcRect b="21647"/>
          <a:stretch>
            <a:fillRect/>
          </a:stretch>
        </p:blipFill>
        <p:spPr>
          <a:xfrm>
            <a:off x="5830887" y="3018615"/>
            <a:ext cx="5489502" cy="2579081"/>
          </a:xfrm>
          <a:prstGeom prst="rect">
            <a:avLst/>
          </a:prstGeom>
          <a:noFill/>
          <a:ln>
            <a:noFill/>
          </a:ln>
        </p:spPr>
      </p:pic>
    </p:spTree>
    <p:extLst>
      <p:ext uri="{BB962C8B-B14F-4D97-AF65-F5344CB8AC3E}">
        <p14:creationId xmlns:p14="http://schemas.microsoft.com/office/powerpoint/2010/main" val="4202471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11</a:t>
            </a:r>
            <a:r>
              <a:rPr lang="zh-CN" altLang="en-US" dirty="0"/>
              <a:t>：选中圆柱体上的</a:t>
            </a:r>
            <a:r>
              <a:rPr lang="en-US" altLang="zh-CN" dirty="0"/>
              <a:t>vtx[51]</a:t>
            </a:r>
            <a:r>
              <a:rPr lang="zh-CN" altLang="en-US" dirty="0"/>
              <a:t>这个顶点，执行“蒙皮</a:t>
            </a:r>
            <a:r>
              <a:rPr lang="en-US" altLang="zh-CN" dirty="0"/>
              <a:t>&gt;</a:t>
            </a:r>
            <a:r>
              <a:rPr lang="zh-CN" altLang="en-US" dirty="0"/>
              <a:t>复制顶点权重”命令，如下左图所示。</a:t>
            </a:r>
          </a:p>
          <a:p>
            <a:r>
              <a:rPr lang="zh-CN" altLang="en-US" dirty="0"/>
              <a:t>步骤</a:t>
            </a:r>
            <a:r>
              <a:rPr lang="en-US" altLang="zh-CN" dirty="0"/>
              <a:t>12</a:t>
            </a:r>
            <a:r>
              <a:rPr lang="zh-CN" altLang="en-US" dirty="0"/>
              <a:t>：再选中这一圈顶点，执行“蒙皮</a:t>
            </a:r>
            <a:r>
              <a:rPr lang="en-US" altLang="zh-CN" dirty="0"/>
              <a:t>&gt;</a:t>
            </a:r>
            <a:r>
              <a:rPr lang="zh-CN" altLang="en-US" dirty="0"/>
              <a:t>粘贴顶点权重”命令，就可以将</a:t>
            </a:r>
            <a:r>
              <a:rPr lang="en-US" altLang="zh-CN" dirty="0"/>
              <a:t>vtx[51]</a:t>
            </a:r>
            <a:r>
              <a:rPr lang="zh-CN" altLang="en-US" dirty="0"/>
              <a:t>这个顶点的权重信息复制到一圈的顶点上，如下右图所示。</a:t>
            </a:r>
          </a:p>
        </p:txBody>
      </p:sp>
      <p:pic>
        <p:nvPicPr>
          <p:cNvPr id="3" name="图片 2"/>
          <p:cNvPicPr/>
          <p:nvPr/>
        </p:nvPicPr>
        <p:blipFill>
          <a:blip r:embed="rId2"/>
          <a:stretch>
            <a:fillRect/>
          </a:stretch>
        </p:blipFill>
        <p:spPr>
          <a:xfrm>
            <a:off x="677371" y="2677795"/>
            <a:ext cx="4413097" cy="3024736"/>
          </a:xfrm>
          <a:prstGeom prst="rect">
            <a:avLst/>
          </a:prstGeom>
          <a:noFill/>
          <a:ln>
            <a:noFill/>
          </a:ln>
        </p:spPr>
      </p:pic>
      <p:pic>
        <p:nvPicPr>
          <p:cNvPr id="4" name="图片 3"/>
          <p:cNvPicPr/>
          <p:nvPr/>
        </p:nvPicPr>
        <p:blipFill>
          <a:blip r:embed="rId3"/>
          <a:stretch>
            <a:fillRect/>
          </a:stretch>
        </p:blipFill>
        <p:spPr>
          <a:xfrm>
            <a:off x="5413894" y="2677795"/>
            <a:ext cx="4225524" cy="3024736"/>
          </a:xfrm>
          <a:prstGeom prst="rect">
            <a:avLst/>
          </a:prstGeom>
          <a:noFill/>
          <a:ln>
            <a:noFill/>
          </a:ln>
        </p:spPr>
      </p:pic>
    </p:spTree>
    <p:extLst>
      <p:ext uri="{BB962C8B-B14F-4D97-AF65-F5344CB8AC3E}">
        <p14:creationId xmlns:p14="http://schemas.microsoft.com/office/powerpoint/2010/main" val="1446272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13</a:t>
            </a:r>
            <a:r>
              <a:rPr lang="zh-CN" altLang="en-US" dirty="0"/>
              <a:t>：用同样的方法，将上面一圈顶点的</a:t>
            </a:r>
            <a:r>
              <a:rPr lang="en-US" altLang="zh-CN" dirty="0"/>
              <a:t>joint1</a:t>
            </a:r>
            <a:r>
              <a:rPr lang="zh-CN" altLang="en-US" dirty="0"/>
              <a:t>骨骼权重设置为</a:t>
            </a:r>
            <a:r>
              <a:rPr lang="en-US" altLang="zh-CN" dirty="0"/>
              <a:t>0.15</a:t>
            </a:r>
            <a:r>
              <a:rPr lang="zh-CN" altLang="en-US" dirty="0"/>
              <a:t>，</a:t>
            </a:r>
            <a:r>
              <a:rPr lang="en-US" altLang="zh-CN" dirty="0"/>
              <a:t>joint2</a:t>
            </a:r>
            <a:r>
              <a:rPr lang="zh-CN" altLang="en-US" dirty="0"/>
              <a:t>骨骼权重设置为</a:t>
            </a:r>
            <a:r>
              <a:rPr lang="en-US" altLang="zh-CN" dirty="0"/>
              <a:t>0.85</a:t>
            </a:r>
            <a:r>
              <a:rPr lang="zh-CN" altLang="en-US" dirty="0"/>
              <a:t>，如下左图所示。</a:t>
            </a:r>
          </a:p>
          <a:p>
            <a:r>
              <a:rPr lang="zh-CN" altLang="en-US" dirty="0"/>
              <a:t>步骤 </a:t>
            </a:r>
            <a:r>
              <a:rPr lang="en-US" altLang="zh-CN" dirty="0"/>
              <a:t>14</a:t>
            </a:r>
            <a:r>
              <a:rPr lang="zh-CN" altLang="en-US" dirty="0"/>
              <a:t>：如果觉得模型弯曲还不够平滑还可以继续将两侧的顶点继续添加骨骼权重，如下右图所示。注意权重数值应当成递增或递减的状态，切不可两头强中间弱或两头弱中间强的状态。</a:t>
            </a:r>
          </a:p>
          <a:p>
            <a:endParaRPr lang="zh-CN" altLang="en-US" dirty="0"/>
          </a:p>
        </p:txBody>
      </p:sp>
      <p:pic>
        <p:nvPicPr>
          <p:cNvPr id="3" name="图片 2"/>
          <p:cNvPicPr/>
          <p:nvPr/>
        </p:nvPicPr>
        <p:blipFill>
          <a:blip r:embed="rId2"/>
          <a:stretch>
            <a:fillRect/>
          </a:stretch>
        </p:blipFill>
        <p:spPr>
          <a:xfrm>
            <a:off x="889491" y="2988367"/>
            <a:ext cx="4512375" cy="3146425"/>
          </a:xfrm>
          <a:prstGeom prst="rect">
            <a:avLst/>
          </a:prstGeom>
          <a:noFill/>
          <a:ln>
            <a:noFill/>
          </a:ln>
        </p:spPr>
      </p:pic>
      <p:pic>
        <p:nvPicPr>
          <p:cNvPr id="4" name="图片 3"/>
          <p:cNvPicPr/>
          <p:nvPr/>
        </p:nvPicPr>
        <p:blipFill>
          <a:blip r:embed="rId3"/>
          <a:srcRect r="6326"/>
          <a:stretch>
            <a:fillRect/>
          </a:stretch>
        </p:blipFill>
        <p:spPr>
          <a:xfrm>
            <a:off x="5707178" y="2988367"/>
            <a:ext cx="4600664" cy="3146425"/>
          </a:xfrm>
          <a:prstGeom prst="rect">
            <a:avLst/>
          </a:prstGeom>
          <a:noFill/>
          <a:ln>
            <a:noFill/>
          </a:ln>
        </p:spPr>
      </p:pic>
    </p:spTree>
    <p:extLst>
      <p:ext uri="{BB962C8B-B14F-4D97-AF65-F5344CB8AC3E}">
        <p14:creationId xmlns:p14="http://schemas.microsoft.com/office/powerpoint/2010/main" val="1352780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如果模型是类似圆柱形且受到的骨骼影响相对比较单一，如人的手指部分，用组件编辑器来设置蒙皮权重是很方便的。但在项目中也经常会有模型布线不规则且受到多个骨骼的影响时，就需要用到“绘制蒙皮权重”命令了。</a:t>
            </a:r>
          </a:p>
        </p:txBody>
      </p:sp>
      <p:sp>
        <p:nvSpPr>
          <p:cNvPr id="3" name="文本占位符 2"/>
          <p:cNvSpPr>
            <a:spLocks noGrp="1"/>
          </p:cNvSpPr>
          <p:nvPr>
            <p:ph type="body" sz="quarter" idx="12"/>
          </p:nvPr>
        </p:nvSpPr>
        <p:spPr/>
        <p:txBody>
          <a:bodyPr/>
          <a:lstStyle/>
          <a:p>
            <a:r>
              <a:rPr lang="en-US" altLang="zh-CN" dirty="0"/>
              <a:t>8.4.3 </a:t>
            </a:r>
            <a:r>
              <a:rPr lang="zh-CN" altLang="en-US" dirty="0"/>
              <a:t>绘制蒙皮权重</a:t>
            </a:r>
          </a:p>
        </p:txBody>
      </p:sp>
    </p:spTree>
    <p:extLst>
      <p:ext uri="{BB962C8B-B14F-4D97-AF65-F5344CB8AC3E}">
        <p14:creationId xmlns:p14="http://schemas.microsoft.com/office/powerpoint/2010/main" val="2872846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学习绘制蒙皮权重命令前要先对绘制蒙皮权重命令的界面进行介绍，用户可以通过三种方式执行绘制蒙皮命令。第一种是找到并执行“蒙皮</a:t>
            </a:r>
            <a:r>
              <a:rPr lang="en-US" altLang="zh-CN" dirty="0"/>
              <a:t>&gt;</a:t>
            </a:r>
            <a:r>
              <a:rPr lang="zh-CN" altLang="en-US" dirty="0"/>
              <a:t>绘制蒙皮权重”命令；第二种是在绑定工具栏中单击“绘制蒙皮权重”图标，如下左图所示；第三种是选中模型并单击鼠标右键，在弹出的菜单中选择“绘制</a:t>
            </a:r>
            <a:r>
              <a:rPr lang="en-US" altLang="zh-CN" dirty="0"/>
              <a:t>&gt;skinCluster”</a:t>
            </a:r>
            <a:r>
              <a:rPr lang="zh-CN" altLang="en-US" dirty="0"/>
              <a:t>中的绘制权重命令，如下右图所示。注意不管是哪种执行方式，“绘制蒙皮权重”命令只对有添加过绑定蒙皮的模型进行绘制操作。</a:t>
            </a:r>
          </a:p>
        </p:txBody>
      </p:sp>
      <p:pic>
        <p:nvPicPr>
          <p:cNvPr id="3" name="图片 2"/>
          <p:cNvPicPr/>
          <p:nvPr/>
        </p:nvPicPr>
        <p:blipFill>
          <a:blip r:embed="rId2"/>
          <a:stretch>
            <a:fillRect/>
          </a:stretch>
        </p:blipFill>
        <p:spPr>
          <a:xfrm>
            <a:off x="630151" y="2822171"/>
            <a:ext cx="5612284" cy="3129742"/>
          </a:xfrm>
          <a:prstGeom prst="rect">
            <a:avLst/>
          </a:prstGeom>
          <a:noFill/>
          <a:ln>
            <a:noFill/>
          </a:ln>
        </p:spPr>
      </p:pic>
      <p:pic>
        <p:nvPicPr>
          <p:cNvPr id="4" name="图片 3"/>
          <p:cNvPicPr/>
          <p:nvPr/>
        </p:nvPicPr>
        <p:blipFill>
          <a:blip r:embed="rId3"/>
          <a:stretch>
            <a:fillRect/>
          </a:stretch>
        </p:blipFill>
        <p:spPr>
          <a:xfrm>
            <a:off x="6461327" y="2822171"/>
            <a:ext cx="4217163" cy="3129742"/>
          </a:xfrm>
          <a:prstGeom prst="rect">
            <a:avLst/>
          </a:prstGeom>
          <a:noFill/>
          <a:ln>
            <a:noFill/>
          </a:ln>
        </p:spPr>
      </p:pic>
    </p:spTree>
    <p:extLst>
      <p:ext uri="{BB962C8B-B14F-4D97-AF65-F5344CB8AC3E}">
        <p14:creationId xmlns:p14="http://schemas.microsoft.com/office/powerpoint/2010/main" val="3819622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绘制蒙皮权重命令中的功能比较多，下面先对绘制蒙皮命令的工具设置窗口进行介绍。如果用户执行完“绘制蒙皮权重”命令后未弹出“工具设置”窗口，需要单击界面左侧工具栏上的“绘制蒙皮权重”图标，如下图所示。</a:t>
            </a:r>
          </a:p>
        </p:txBody>
      </p:sp>
      <p:pic>
        <p:nvPicPr>
          <p:cNvPr id="3" name="图片 2"/>
          <p:cNvPicPr/>
          <p:nvPr/>
        </p:nvPicPr>
        <p:blipFill>
          <a:blip r:embed="rId2"/>
          <a:stretch>
            <a:fillRect/>
          </a:stretch>
        </p:blipFill>
        <p:spPr>
          <a:xfrm>
            <a:off x="3492500" y="1989137"/>
            <a:ext cx="5908568" cy="4544667"/>
          </a:xfrm>
          <a:prstGeom prst="rect">
            <a:avLst/>
          </a:prstGeom>
          <a:noFill/>
          <a:ln>
            <a:noFill/>
          </a:ln>
        </p:spPr>
      </p:pic>
    </p:spTree>
    <p:extLst>
      <p:ext uri="{BB962C8B-B14F-4D97-AF65-F5344CB8AC3E}">
        <p14:creationId xmlns:p14="http://schemas.microsoft.com/office/powerpoint/2010/main" val="22532889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“影响物”选项卡：这里是绘制蒙皮权重工具最为重要的部分，还是以上节中的圆柱体为例介绍该选项卡中相关的功能。</a:t>
            </a:r>
          </a:p>
          <a:p>
            <a:r>
              <a:rPr lang="en-US" altLang="zh-CN" dirty="0"/>
              <a:t>1.	</a:t>
            </a:r>
            <a:r>
              <a:rPr lang="zh-CN" altLang="en-US" dirty="0"/>
              <a:t>排序：通过不同的形式对界面中的骨骼显示进行排序，默认也是最常用的“按层级”排序，这样用户可以看到骨骼链的层级关系</a:t>
            </a:r>
          </a:p>
          <a:p>
            <a:r>
              <a:rPr lang="en-US" altLang="zh-CN" dirty="0"/>
              <a:t>2.	</a:t>
            </a:r>
            <a:r>
              <a:rPr lang="zh-CN" altLang="en-US" dirty="0"/>
              <a:t>影响物界面：用来显示模型受到的所有骨骼的信息，并且在窗口中选中某个骨骼会显示这个骨骼的对模型的影响区域，白色时权重值的</a:t>
            </a:r>
            <a:r>
              <a:rPr lang="en-US" altLang="zh-CN" dirty="0"/>
              <a:t>1</a:t>
            </a:r>
            <a:r>
              <a:rPr lang="zh-CN" altLang="en-US" dirty="0"/>
              <a:t>，黑色为时权重值</a:t>
            </a:r>
            <a:r>
              <a:rPr lang="en-US" altLang="zh-CN" dirty="0"/>
              <a:t>0</a:t>
            </a:r>
            <a:r>
              <a:rPr lang="zh-CN" altLang="en-US" dirty="0"/>
              <a:t>，如下左、下右图所示。骨骼前面还有锁的图标，单击这个图标可以锁定某个骨骼的权重值，在绘制时不受影响。</a:t>
            </a:r>
          </a:p>
          <a:p>
            <a:endParaRPr lang="zh-CN" altLang="en-US" dirty="0"/>
          </a:p>
        </p:txBody>
      </p:sp>
      <p:pic>
        <p:nvPicPr>
          <p:cNvPr id="3" name="图片 2"/>
          <p:cNvPicPr/>
          <p:nvPr/>
        </p:nvPicPr>
        <p:blipFill>
          <a:blip r:embed="rId2"/>
          <a:srcRect l="1495" r="2265"/>
          <a:stretch>
            <a:fillRect/>
          </a:stretch>
        </p:blipFill>
        <p:spPr>
          <a:xfrm>
            <a:off x="792479" y="3924416"/>
            <a:ext cx="3955935" cy="2476384"/>
          </a:xfrm>
          <a:prstGeom prst="rect">
            <a:avLst/>
          </a:prstGeom>
          <a:noFill/>
          <a:ln>
            <a:noFill/>
          </a:ln>
        </p:spPr>
      </p:pic>
      <p:pic>
        <p:nvPicPr>
          <p:cNvPr id="4" name="图片 3"/>
          <p:cNvPicPr/>
          <p:nvPr/>
        </p:nvPicPr>
        <p:blipFill>
          <a:blip r:embed="rId3"/>
          <a:srcRect r="2176"/>
          <a:stretch>
            <a:fillRect/>
          </a:stretch>
        </p:blipFill>
        <p:spPr>
          <a:xfrm>
            <a:off x="4893280" y="3924416"/>
            <a:ext cx="4167259" cy="2476384"/>
          </a:xfrm>
          <a:prstGeom prst="rect">
            <a:avLst/>
          </a:prstGeom>
          <a:noFill/>
          <a:ln>
            <a:noFill/>
          </a:ln>
        </p:spPr>
      </p:pic>
    </p:spTree>
    <p:extLst>
      <p:ext uri="{BB962C8B-B14F-4D97-AF65-F5344CB8AC3E}">
        <p14:creationId xmlns:p14="http://schemas.microsoft.com/office/powerpoint/2010/main" val="2573137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3.	</a:t>
            </a:r>
            <a:r>
              <a:rPr lang="zh-CN" altLang="en-US" dirty="0"/>
              <a:t>模式：通过该选项可在绘制模式之间进行切换。因为选择“绘制”时光标相当于是画笔，不能再选择模型的顶点了，必须切换到“选择”模式后才能再次选择模型的顶点。如果是选中了模型的某些顶点再执行的“绘制蒙皮权重”命令，则绘制时只对选中的顶点有影响。</a:t>
            </a:r>
          </a:p>
          <a:p>
            <a:r>
              <a:rPr lang="en-US" altLang="zh-CN" dirty="0"/>
              <a:t>4.	</a:t>
            </a:r>
            <a:r>
              <a:rPr lang="zh-CN" altLang="en-US" dirty="0"/>
              <a:t>绘制操作：“替换”表示笔刷将使用为笔刷设定的权重替换蒙皮权重。“添加”表示笔刷绘制时将增加骨骼的影响。“缩放”表示笔刷绘制时将减少骨骼的影响。“平滑”表示笔刷绘制的顶点将进行平滑权重。</a:t>
            </a:r>
          </a:p>
          <a:p>
            <a:endParaRPr lang="zh-CN" altLang="en-US" dirty="0"/>
          </a:p>
        </p:txBody>
      </p:sp>
    </p:spTree>
    <p:extLst>
      <p:ext uri="{BB962C8B-B14F-4D97-AF65-F5344CB8AC3E}">
        <p14:creationId xmlns:p14="http://schemas.microsoft.com/office/powerpoint/2010/main" val="3106242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64E59DE6-FC50-436B-B429-0D7D8F79AB92}"/>
              </a:ext>
            </a:extLst>
          </p:cNvPr>
          <p:cNvSpPr>
            <a:spLocks noGrp="1"/>
          </p:cNvSpPr>
          <p:nvPr>
            <p:ph type="body" sz="quarter" idx="10"/>
          </p:nvPr>
        </p:nvSpPr>
        <p:spPr/>
        <p:txBody>
          <a:bodyPr/>
          <a:lstStyle/>
          <a:p>
            <a:r>
              <a:rPr lang="en-US" altLang="zh-CN" dirty="0"/>
              <a:t>8.1 </a:t>
            </a:r>
            <a:r>
              <a:rPr lang="zh-CN" altLang="en-US" dirty="0"/>
              <a:t>绑定基础知识</a:t>
            </a:r>
            <a:endParaRPr lang="zh-CN" altLang="en-US" dirty="0"/>
          </a:p>
        </p:txBody>
      </p:sp>
      <p:sp>
        <p:nvSpPr>
          <p:cNvPr id="3" name="文本占位符 2">
            <a:extLst>
              <a:ext uri="{FF2B5EF4-FFF2-40B4-BE49-F238E27FC236}">
                <a16:creationId xmlns="" xmlns:a16="http://schemas.microsoft.com/office/drawing/2014/main" id="{193ABDF1-28A5-4B27-9379-1B76FD37E6F1}"/>
              </a:ext>
            </a:extLst>
          </p:cNvPr>
          <p:cNvSpPr>
            <a:spLocks noGrp="1"/>
          </p:cNvSpPr>
          <p:nvPr>
            <p:ph type="body" sz="quarter" idx="11"/>
          </p:nvPr>
        </p:nvSpPr>
        <p:spPr/>
        <p:txBody>
          <a:bodyPr/>
          <a:lstStyle/>
          <a:p>
            <a:r>
              <a:rPr lang="zh-CN" altLang="en-US" dirty="0"/>
              <a:t>绑定是承接模型和动画之间的一道必不可少的工序。绑定师在拿到模型后要根据动画师对动画的要求进行绑定设置，有时也会因为模型问题导致无法达到动画师的动画要求，这时就需要由绑定师要求模型师配合修改模型。只有合理的模型才能制作出好的绑定，只有好的绑定才能让动画师做出好的动画效果，这很考验各工种之间的协同配合的能力。</a:t>
            </a:r>
            <a:endParaRPr lang="zh-CN" altLang="en-US" dirty="0"/>
          </a:p>
        </p:txBody>
      </p:sp>
      <p:pic>
        <p:nvPicPr>
          <p:cNvPr id="4" name="图片 3"/>
          <p:cNvPicPr/>
          <p:nvPr/>
        </p:nvPicPr>
        <p:blipFill>
          <a:blip r:embed="rId2"/>
          <a:stretch>
            <a:fillRect/>
          </a:stretch>
        </p:blipFill>
        <p:spPr>
          <a:xfrm>
            <a:off x="2469052" y="3058304"/>
            <a:ext cx="6924329" cy="3548936"/>
          </a:xfrm>
          <a:prstGeom prst="rect">
            <a:avLst/>
          </a:prstGeom>
          <a:noFill/>
          <a:ln>
            <a:noFill/>
          </a:ln>
        </p:spPr>
      </p:pic>
    </p:spTree>
    <p:extLst>
      <p:ext uri="{BB962C8B-B14F-4D97-AF65-F5344CB8AC3E}">
        <p14:creationId xmlns:p14="http://schemas.microsoft.com/office/powerpoint/2010/main" val="8441989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“渐变”选项卡：开启后骨骼权重信息会有彩色显示，有利于用户观察权重的影响范围及强弱，如下左图所示。</a:t>
            </a:r>
          </a:p>
          <a:p>
            <a:r>
              <a:rPr lang="zh-CN" altLang="en-US" dirty="0"/>
              <a:t>“笔划”选项卡：控制笔刷笔划的大小，如下右图所示。</a:t>
            </a:r>
          </a:p>
          <a:p>
            <a:endParaRPr lang="zh-CN" altLang="en-US" dirty="0"/>
          </a:p>
        </p:txBody>
      </p:sp>
      <p:pic>
        <p:nvPicPr>
          <p:cNvPr id="3" name="图片 2"/>
          <p:cNvPicPr/>
          <p:nvPr/>
        </p:nvPicPr>
        <p:blipFill>
          <a:blip r:embed="rId2"/>
          <a:stretch>
            <a:fillRect/>
          </a:stretch>
        </p:blipFill>
        <p:spPr>
          <a:xfrm>
            <a:off x="923054" y="2243282"/>
            <a:ext cx="4281348" cy="2395220"/>
          </a:xfrm>
          <a:prstGeom prst="rect">
            <a:avLst/>
          </a:prstGeom>
          <a:noFill/>
          <a:ln>
            <a:noFill/>
          </a:ln>
        </p:spPr>
      </p:pic>
      <p:pic>
        <p:nvPicPr>
          <p:cNvPr id="4" name="图片 3"/>
          <p:cNvPicPr/>
          <p:nvPr/>
        </p:nvPicPr>
        <p:blipFill>
          <a:blip r:embed="rId3"/>
          <a:stretch>
            <a:fillRect/>
          </a:stretch>
        </p:blipFill>
        <p:spPr>
          <a:xfrm>
            <a:off x="5378936" y="2243282"/>
            <a:ext cx="4563456" cy="2395220"/>
          </a:xfrm>
          <a:prstGeom prst="rect">
            <a:avLst/>
          </a:prstGeom>
          <a:noFill/>
          <a:ln>
            <a:noFill/>
          </a:ln>
        </p:spPr>
      </p:pic>
    </p:spTree>
    <p:extLst>
      <p:ext uri="{BB962C8B-B14F-4D97-AF65-F5344CB8AC3E}">
        <p14:creationId xmlns:p14="http://schemas.microsoft.com/office/powerpoint/2010/main" val="1163114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FK</a:t>
            </a:r>
            <a:r>
              <a:rPr lang="zh-CN" altLang="en-US" dirty="0"/>
              <a:t>与</a:t>
            </a:r>
            <a:r>
              <a:rPr lang="en-US" altLang="zh-CN" dirty="0"/>
              <a:t>IK</a:t>
            </a:r>
            <a:endParaRPr lang="zh-CN" altLang="en-US" dirty="0"/>
          </a:p>
        </p:txBody>
      </p:sp>
      <p:sp>
        <p:nvSpPr>
          <p:cNvPr id="6" name="文本占位符 5"/>
          <p:cNvSpPr>
            <a:spLocks noGrp="1"/>
          </p:cNvSpPr>
          <p:nvPr>
            <p:ph type="body" sz="quarter" idx="14"/>
          </p:nvPr>
        </p:nvSpPr>
        <p:spPr/>
        <p:txBody>
          <a:bodyPr/>
          <a:lstStyle/>
          <a:p>
            <a:r>
              <a:rPr lang="en-US" altLang="zh-CN" dirty="0" smtClean="0"/>
              <a:t>05</a:t>
            </a:r>
            <a:endParaRPr lang="zh-CN" altLang="en-US" dirty="0"/>
          </a:p>
        </p:txBody>
      </p:sp>
      <p:sp>
        <p:nvSpPr>
          <p:cNvPr id="8" name="文本占位符 7"/>
          <p:cNvSpPr>
            <a:spLocks noGrp="1"/>
          </p:cNvSpPr>
          <p:nvPr>
            <p:ph type="body" sz="quarter" idx="11"/>
          </p:nvPr>
        </p:nvSpPr>
        <p:spPr/>
        <p:txBody>
          <a:bodyPr/>
          <a:lstStyle/>
          <a:p>
            <a:r>
              <a:rPr lang="en-US" altLang="zh-CN" dirty="0"/>
              <a:t>8.5.1 FK</a:t>
            </a:r>
            <a:r>
              <a:rPr lang="zh-CN" altLang="en-US" dirty="0"/>
              <a:t>原理</a:t>
            </a:r>
            <a:endParaRPr lang="zh-CN" altLang="en-US" dirty="0"/>
          </a:p>
        </p:txBody>
      </p:sp>
      <p:sp>
        <p:nvSpPr>
          <p:cNvPr id="9" name="文本占位符 8"/>
          <p:cNvSpPr>
            <a:spLocks noGrp="1"/>
          </p:cNvSpPr>
          <p:nvPr>
            <p:ph type="body" sz="quarter" idx="12"/>
          </p:nvPr>
        </p:nvSpPr>
        <p:spPr/>
        <p:txBody>
          <a:bodyPr/>
          <a:lstStyle/>
          <a:p>
            <a:r>
              <a:rPr lang="en-US" altLang="zh-CN" dirty="0"/>
              <a:t>8.5.2 </a:t>
            </a:r>
            <a:r>
              <a:rPr lang="zh-CN" altLang="en-US" dirty="0"/>
              <a:t>创建</a:t>
            </a:r>
            <a:r>
              <a:rPr lang="en-US" altLang="zh-CN" dirty="0"/>
              <a:t>FK</a:t>
            </a:r>
            <a:r>
              <a:rPr lang="zh-CN" altLang="en-US" dirty="0"/>
              <a:t>控制器</a:t>
            </a:r>
            <a:endParaRPr lang="zh-CN" altLang="en-US" dirty="0"/>
          </a:p>
        </p:txBody>
      </p:sp>
      <p:sp>
        <p:nvSpPr>
          <p:cNvPr id="10" name="文本占位符 9"/>
          <p:cNvSpPr>
            <a:spLocks noGrp="1"/>
          </p:cNvSpPr>
          <p:nvPr>
            <p:ph type="body" sz="quarter" idx="13"/>
          </p:nvPr>
        </p:nvSpPr>
        <p:spPr/>
        <p:txBody>
          <a:bodyPr/>
          <a:lstStyle/>
          <a:p>
            <a:r>
              <a:rPr lang="en-US" altLang="zh-CN" dirty="0"/>
              <a:t>8.5.3 IK</a:t>
            </a:r>
            <a:r>
              <a:rPr lang="zh-CN" altLang="en-US" dirty="0"/>
              <a:t>原理</a:t>
            </a:r>
            <a:endParaRPr lang="zh-CN" altLang="en-US" dirty="0"/>
          </a:p>
        </p:txBody>
      </p:sp>
      <p:sp>
        <p:nvSpPr>
          <p:cNvPr id="7" name="文本占位符 9"/>
          <p:cNvSpPr txBox="1">
            <a:spLocks/>
          </p:cNvSpPr>
          <p:nvPr/>
        </p:nvSpPr>
        <p:spPr>
          <a:xfrm>
            <a:off x="5245844" y="4699743"/>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8.5.4 </a:t>
            </a:r>
            <a:r>
              <a:rPr lang="zh-CN" altLang="en-US" dirty="0"/>
              <a:t>创建</a:t>
            </a:r>
            <a:r>
              <a:rPr lang="en-US" altLang="zh-CN" dirty="0"/>
              <a:t>IK</a:t>
            </a:r>
            <a:r>
              <a:rPr lang="zh-CN" altLang="en-US" dirty="0"/>
              <a:t>控制柄</a:t>
            </a:r>
          </a:p>
        </p:txBody>
      </p:sp>
    </p:spTree>
    <p:extLst>
      <p:ext uri="{BB962C8B-B14F-4D97-AF65-F5344CB8AC3E}">
        <p14:creationId xmlns:p14="http://schemas.microsoft.com/office/powerpoint/2010/main" val="17965828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8.5 FK</a:t>
            </a:r>
            <a:r>
              <a:rPr lang="zh-CN" altLang="en-US" dirty="0"/>
              <a:t>与</a:t>
            </a:r>
            <a:r>
              <a:rPr lang="en-US" altLang="zh-CN" dirty="0"/>
              <a:t>IK</a:t>
            </a:r>
            <a:endParaRPr lang="zh-CN" altLang="en-US" dirty="0"/>
          </a:p>
        </p:txBody>
      </p:sp>
      <p:sp>
        <p:nvSpPr>
          <p:cNvPr id="3" name="文本占位符 2"/>
          <p:cNvSpPr>
            <a:spLocks noGrp="1"/>
          </p:cNvSpPr>
          <p:nvPr>
            <p:ph type="body" sz="quarter" idx="11"/>
          </p:nvPr>
        </p:nvSpPr>
        <p:spPr/>
        <p:txBody>
          <a:bodyPr/>
          <a:lstStyle/>
          <a:p>
            <a:r>
              <a:rPr lang="en-US" altLang="zh-CN" dirty="0"/>
              <a:t>FK</a:t>
            </a:r>
            <a:r>
              <a:rPr lang="zh-CN" altLang="en-US" dirty="0"/>
              <a:t>（正向运动）和</a:t>
            </a:r>
            <a:r>
              <a:rPr lang="en-US" altLang="zh-CN" dirty="0"/>
              <a:t>IK</a:t>
            </a:r>
            <a:r>
              <a:rPr lang="zh-CN" altLang="en-US" dirty="0"/>
              <a:t>（反向运动），是骨骼的两种运动方式。例如头发上的辫子，在人运动的时候会根据人运动的规律而晃来晃去，这种就是正向运动。再例如人的手在去拿东西的时候是由指向性的，虽然肩膀、手臂也在运动，但肩膀和手臂都是由手牵动的在运动，这就是反向运动。</a:t>
            </a:r>
            <a:endParaRPr lang="zh-CN" altLang="en-US" dirty="0"/>
          </a:p>
        </p:txBody>
      </p:sp>
    </p:spTree>
    <p:extLst>
      <p:ext uri="{BB962C8B-B14F-4D97-AF65-F5344CB8AC3E}">
        <p14:creationId xmlns:p14="http://schemas.microsoft.com/office/powerpoint/2010/main" val="54271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FK</a:t>
            </a:r>
            <a:r>
              <a:rPr lang="zh-CN" altLang="en-US" dirty="0"/>
              <a:t>正向运动是带有层级的关系的运动，是根据父关节的旋转来计算出子关节的位置。生活中看到的随风摆动的草、人的辫子、动物的尾巴等都属于</a:t>
            </a:r>
            <a:r>
              <a:rPr lang="en-US" altLang="zh-CN" dirty="0"/>
              <a:t>FK</a:t>
            </a:r>
            <a:r>
              <a:rPr lang="zh-CN" altLang="en-US" dirty="0"/>
              <a:t>运动。人走路时手臂会随着身体的运动而前后摆动也属于</a:t>
            </a:r>
            <a:r>
              <a:rPr lang="en-US" altLang="zh-CN" dirty="0"/>
              <a:t>FK</a:t>
            </a:r>
            <a:r>
              <a:rPr lang="zh-CN" altLang="en-US" dirty="0"/>
              <a:t>运动。在</a:t>
            </a:r>
            <a:r>
              <a:rPr lang="en-US" altLang="zh-CN" dirty="0"/>
              <a:t>Maya 2022</a:t>
            </a:r>
            <a:r>
              <a:rPr lang="zh-CN" altLang="en-US" dirty="0"/>
              <a:t>中创建的骨骼链默认的都是</a:t>
            </a:r>
            <a:r>
              <a:rPr lang="en-US" altLang="zh-CN" dirty="0"/>
              <a:t>FK</a:t>
            </a:r>
            <a:r>
              <a:rPr lang="zh-CN" altLang="en-US" dirty="0"/>
              <a:t>，跟关节运动会带动子关节运动。</a:t>
            </a:r>
            <a:endParaRPr lang="zh-CN" altLang="en-US" dirty="0"/>
          </a:p>
        </p:txBody>
      </p:sp>
      <p:sp>
        <p:nvSpPr>
          <p:cNvPr id="3" name="文本占位符 2"/>
          <p:cNvSpPr>
            <a:spLocks noGrp="1"/>
          </p:cNvSpPr>
          <p:nvPr>
            <p:ph type="body" sz="quarter" idx="12"/>
          </p:nvPr>
        </p:nvSpPr>
        <p:spPr/>
        <p:txBody>
          <a:bodyPr/>
          <a:lstStyle/>
          <a:p>
            <a:r>
              <a:rPr lang="en-US" altLang="zh-CN" dirty="0"/>
              <a:t>8.5.1 FK</a:t>
            </a:r>
            <a:r>
              <a:rPr lang="zh-CN" altLang="en-US" dirty="0"/>
              <a:t>原理</a:t>
            </a:r>
            <a:endParaRPr lang="zh-CN" altLang="en-US" dirty="0"/>
          </a:p>
        </p:txBody>
      </p:sp>
    </p:spTree>
    <p:extLst>
      <p:ext uri="{BB962C8B-B14F-4D97-AF65-F5344CB8AC3E}">
        <p14:creationId xmlns:p14="http://schemas.microsoft.com/office/powerpoint/2010/main" val="2359012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a:t>
            </a:r>
            <a:r>
              <a:rPr lang="en-US" altLang="zh-CN" dirty="0"/>
              <a:t>Maya 2022</a:t>
            </a:r>
            <a:r>
              <a:rPr lang="zh-CN" altLang="en-US" dirty="0"/>
              <a:t>中创建好了骨骼并不代表绑定工作就完成了，创建骨骼只是绑定的第一步。第二步是要给创建出来的骨骼添加一个控制器，因为在项目中要保持一套干净的骨骼链，并且复杂地绑定需要给骨骼添加很多的约束，所以不能直接在骨骼上进行创建动画，需要单独用曲线来创建骨骼的控制器，用户需要给控制器添加动画。曲线的特点就是不会被</a:t>
            </a:r>
            <a:r>
              <a:rPr lang="en-US" altLang="zh-CN" dirty="0"/>
              <a:t>Maya</a:t>
            </a:r>
            <a:r>
              <a:rPr lang="zh-CN" altLang="en-US" dirty="0"/>
              <a:t>渲染出来，所以不管多复杂的控制器也不会对文件最终的渲染造成影响。下面将介绍创建</a:t>
            </a:r>
            <a:r>
              <a:rPr lang="en-US" altLang="zh-CN" dirty="0"/>
              <a:t>FK</a:t>
            </a:r>
            <a:r>
              <a:rPr lang="zh-CN" altLang="en-US" dirty="0"/>
              <a:t>控制器的方法。</a:t>
            </a:r>
            <a:endParaRPr lang="zh-CN" altLang="en-US" dirty="0"/>
          </a:p>
        </p:txBody>
      </p:sp>
      <p:sp>
        <p:nvSpPr>
          <p:cNvPr id="3" name="文本占位符 2"/>
          <p:cNvSpPr>
            <a:spLocks noGrp="1"/>
          </p:cNvSpPr>
          <p:nvPr>
            <p:ph type="body" sz="quarter" idx="12"/>
          </p:nvPr>
        </p:nvSpPr>
        <p:spPr/>
        <p:txBody>
          <a:bodyPr/>
          <a:lstStyle/>
          <a:p>
            <a:r>
              <a:rPr lang="en-US" altLang="zh-CN" dirty="0"/>
              <a:t>8.5.2 </a:t>
            </a:r>
            <a:r>
              <a:rPr lang="zh-CN" altLang="en-US" dirty="0"/>
              <a:t>创建</a:t>
            </a:r>
            <a:r>
              <a:rPr lang="en-US" altLang="zh-CN" dirty="0"/>
              <a:t>FK</a:t>
            </a:r>
            <a:r>
              <a:rPr lang="zh-CN" altLang="en-US" dirty="0"/>
              <a:t>控制器</a:t>
            </a:r>
            <a:endParaRPr lang="zh-CN" altLang="en-US" dirty="0"/>
          </a:p>
        </p:txBody>
      </p:sp>
    </p:spTree>
    <p:extLst>
      <p:ext uri="{BB962C8B-B14F-4D97-AF65-F5344CB8AC3E}">
        <p14:creationId xmlns:p14="http://schemas.microsoft.com/office/powerpoint/2010/main" val="10223775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：在场景上创建一条骨骼链，如下左图所示。</a:t>
            </a:r>
          </a:p>
          <a:p>
            <a:r>
              <a:rPr lang="zh-CN" altLang="en-US" dirty="0"/>
              <a:t>步骤 </a:t>
            </a:r>
            <a:r>
              <a:rPr lang="en-US" altLang="zh-CN" dirty="0"/>
              <a:t>02</a:t>
            </a:r>
            <a:r>
              <a:rPr lang="zh-CN" altLang="en-US" dirty="0"/>
              <a:t>：然后在“曲线</a:t>
            </a:r>
            <a:r>
              <a:rPr lang="en-US" altLang="zh-CN" dirty="0"/>
              <a:t>/</a:t>
            </a:r>
            <a:r>
              <a:rPr lang="zh-CN" altLang="en-US" dirty="0"/>
              <a:t>曲面”工具栏中双击“</a:t>
            </a:r>
            <a:r>
              <a:rPr lang="en-US" altLang="zh-CN" dirty="0"/>
              <a:t>NURBS</a:t>
            </a:r>
            <a:r>
              <a:rPr lang="zh-CN" altLang="en-US" dirty="0"/>
              <a:t>圆形”按钮，打开“</a:t>
            </a:r>
            <a:r>
              <a:rPr lang="en-US" altLang="zh-CN" dirty="0"/>
              <a:t>NURBS</a:t>
            </a:r>
            <a:r>
              <a:rPr lang="zh-CN" altLang="en-US" dirty="0"/>
              <a:t>圆形选项”对话框，将“法线轴”改成</a:t>
            </a:r>
            <a:r>
              <a:rPr lang="en-US" altLang="zh-CN" dirty="0"/>
              <a:t>X</a:t>
            </a:r>
            <a:r>
              <a:rPr lang="zh-CN" altLang="en-US" dirty="0"/>
              <a:t>后执行创建命令，如下右图所示。</a:t>
            </a:r>
            <a:endParaRPr lang="zh-CN" altLang="en-US" dirty="0"/>
          </a:p>
        </p:txBody>
      </p:sp>
      <p:pic>
        <p:nvPicPr>
          <p:cNvPr id="4" name="图片 3"/>
          <p:cNvPicPr/>
          <p:nvPr/>
        </p:nvPicPr>
        <p:blipFill>
          <a:blip r:embed="rId2"/>
          <a:srcRect t="3514"/>
          <a:stretch>
            <a:fillRect/>
          </a:stretch>
        </p:blipFill>
        <p:spPr>
          <a:xfrm>
            <a:off x="1129001" y="2221807"/>
            <a:ext cx="4273437" cy="2516448"/>
          </a:xfrm>
          <a:prstGeom prst="rect">
            <a:avLst/>
          </a:prstGeom>
          <a:noFill/>
          <a:ln>
            <a:noFill/>
          </a:ln>
        </p:spPr>
      </p:pic>
      <p:pic>
        <p:nvPicPr>
          <p:cNvPr id="5" name="图片 4"/>
          <p:cNvPicPr/>
          <p:nvPr/>
        </p:nvPicPr>
        <p:blipFill>
          <a:blip r:embed="rId3"/>
          <a:srcRect b="12586"/>
          <a:stretch>
            <a:fillRect/>
          </a:stretch>
        </p:blipFill>
        <p:spPr>
          <a:xfrm>
            <a:off x="5507817" y="2221807"/>
            <a:ext cx="3382628" cy="2516448"/>
          </a:xfrm>
          <a:prstGeom prst="rect">
            <a:avLst/>
          </a:prstGeom>
          <a:noFill/>
          <a:ln>
            <a:noFill/>
          </a:ln>
        </p:spPr>
      </p:pic>
    </p:spTree>
    <p:extLst>
      <p:ext uri="{BB962C8B-B14F-4D97-AF65-F5344CB8AC3E}">
        <p14:creationId xmlns:p14="http://schemas.microsoft.com/office/powerpoint/2010/main" val="1164076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：创建好</a:t>
            </a:r>
            <a:r>
              <a:rPr lang="en-US" altLang="zh-CN" dirty="0"/>
              <a:t>nurbsCirle1</a:t>
            </a:r>
            <a:r>
              <a:rPr lang="zh-CN" altLang="en-US" dirty="0"/>
              <a:t>圆形后要添加分组，如下左图所示。</a:t>
            </a:r>
          </a:p>
          <a:p>
            <a:r>
              <a:rPr lang="zh-CN" altLang="en-US" dirty="0"/>
              <a:t>步骤 </a:t>
            </a:r>
            <a:r>
              <a:rPr lang="en-US" altLang="zh-CN" dirty="0"/>
              <a:t>04</a:t>
            </a:r>
            <a:r>
              <a:rPr lang="zh-CN" altLang="en-US" dirty="0"/>
              <a:t>：先选择中</a:t>
            </a:r>
            <a:r>
              <a:rPr lang="en-US" altLang="zh-CN" dirty="0"/>
              <a:t>joint1</a:t>
            </a:r>
            <a:r>
              <a:rPr lang="zh-CN" altLang="en-US" dirty="0"/>
              <a:t>骨骼再加选</a:t>
            </a:r>
            <a:r>
              <a:rPr lang="en-US" altLang="zh-CN" dirty="0"/>
              <a:t>group1</a:t>
            </a:r>
            <a:r>
              <a:rPr lang="zh-CN" altLang="en-US" dirty="0"/>
              <a:t>分组，再执行“父子约束”，如下右图所示。</a:t>
            </a:r>
            <a:endParaRPr lang="zh-CN" altLang="en-US" dirty="0"/>
          </a:p>
        </p:txBody>
      </p:sp>
      <p:pic>
        <p:nvPicPr>
          <p:cNvPr id="5" name="图片 4"/>
          <p:cNvPicPr/>
          <p:nvPr/>
        </p:nvPicPr>
        <p:blipFill>
          <a:blip r:embed="rId2"/>
          <a:stretch>
            <a:fillRect/>
          </a:stretch>
        </p:blipFill>
        <p:spPr>
          <a:xfrm>
            <a:off x="702829" y="1750146"/>
            <a:ext cx="4327044" cy="3204239"/>
          </a:xfrm>
          <a:prstGeom prst="rect">
            <a:avLst/>
          </a:prstGeom>
          <a:noFill/>
          <a:ln>
            <a:noFill/>
          </a:ln>
        </p:spPr>
      </p:pic>
      <p:pic>
        <p:nvPicPr>
          <p:cNvPr id="6" name="图片 5"/>
          <p:cNvPicPr/>
          <p:nvPr/>
        </p:nvPicPr>
        <p:blipFill>
          <a:blip r:embed="rId3"/>
          <a:stretch>
            <a:fillRect/>
          </a:stretch>
        </p:blipFill>
        <p:spPr>
          <a:xfrm>
            <a:off x="5182032" y="1750146"/>
            <a:ext cx="6431947" cy="3204239"/>
          </a:xfrm>
          <a:prstGeom prst="rect">
            <a:avLst/>
          </a:prstGeom>
          <a:noFill/>
          <a:ln>
            <a:noFill/>
          </a:ln>
        </p:spPr>
      </p:pic>
    </p:spTree>
    <p:extLst>
      <p:ext uri="{BB962C8B-B14F-4D97-AF65-F5344CB8AC3E}">
        <p14:creationId xmlns:p14="http://schemas.microsoft.com/office/powerpoint/2010/main" val="30758799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：执行完父子约束命令后，可以看到</a:t>
            </a:r>
            <a:r>
              <a:rPr lang="en-US" altLang="zh-CN" dirty="0"/>
              <a:t>group1</a:t>
            </a:r>
            <a:r>
              <a:rPr lang="zh-CN" altLang="en-US" dirty="0"/>
              <a:t>分组会移动到</a:t>
            </a:r>
            <a:r>
              <a:rPr lang="en-US" altLang="zh-CN" dirty="0"/>
              <a:t>joint1</a:t>
            </a:r>
            <a:r>
              <a:rPr lang="zh-CN" altLang="en-US" dirty="0"/>
              <a:t>骨骼的位置上，如</a:t>
            </a:r>
            <a:r>
              <a:rPr lang="zh-CN" altLang="en-US" dirty="0" smtClean="0"/>
              <a:t>下图</a:t>
            </a:r>
            <a:r>
              <a:rPr lang="zh-CN" altLang="en-US" dirty="0"/>
              <a:t>所示。为了让控制器的位置与旋转和骨骼的位置与旋转保持一致，给控制器添加分组是因为如果直接用骨骼给控制器做父子约束，则控制器的属性就会有数值，为了让控制器的属性为零，则需要给控制器添加分组，用骨骼跟控制器的组进行约束。这里还需要删除</a:t>
            </a:r>
            <a:r>
              <a:rPr lang="en-US" altLang="zh-CN" dirty="0"/>
              <a:t>group1_parentConstraint1</a:t>
            </a:r>
            <a:r>
              <a:rPr lang="zh-CN" altLang="en-US" dirty="0"/>
              <a:t>的父子约束的节点，因为并不是真的要去用骨骼约束控制器，只是为了要改变控制器组的位置而已。</a:t>
            </a:r>
          </a:p>
          <a:p>
            <a:endParaRPr lang="zh-CN" altLang="en-US" dirty="0"/>
          </a:p>
        </p:txBody>
      </p:sp>
      <p:pic>
        <p:nvPicPr>
          <p:cNvPr id="3" name="图片 2"/>
          <p:cNvPicPr/>
          <p:nvPr/>
        </p:nvPicPr>
        <p:blipFill>
          <a:blip r:embed="rId2"/>
          <a:stretch>
            <a:fillRect/>
          </a:stretch>
        </p:blipFill>
        <p:spPr>
          <a:xfrm>
            <a:off x="3671252" y="3158721"/>
            <a:ext cx="4443563" cy="3092450"/>
          </a:xfrm>
          <a:prstGeom prst="rect">
            <a:avLst/>
          </a:prstGeom>
          <a:noFill/>
          <a:ln>
            <a:noFill/>
          </a:ln>
        </p:spPr>
      </p:pic>
    </p:spTree>
    <p:extLst>
      <p:ext uri="{BB962C8B-B14F-4D97-AF65-F5344CB8AC3E}">
        <p14:creationId xmlns:p14="http://schemas.microsoft.com/office/powerpoint/2010/main" val="6674399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smtClean="0"/>
              <a:t>步</a:t>
            </a:r>
            <a:r>
              <a:rPr lang="zh-CN" altLang="en-US" dirty="0"/>
              <a:t>骤</a:t>
            </a:r>
            <a:r>
              <a:rPr lang="en-US" altLang="zh-CN" dirty="0"/>
              <a:t>06</a:t>
            </a:r>
            <a:r>
              <a:rPr lang="zh-CN" altLang="en-US" dirty="0"/>
              <a:t>：然后选中</a:t>
            </a:r>
            <a:r>
              <a:rPr lang="en-US" altLang="zh-CN" dirty="0"/>
              <a:t>nurbsCirle1</a:t>
            </a:r>
            <a:r>
              <a:rPr lang="zh-CN" altLang="en-US" dirty="0"/>
              <a:t>圆形再加选</a:t>
            </a:r>
            <a:r>
              <a:rPr lang="en-US" altLang="zh-CN" dirty="0"/>
              <a:t>joint1</a:t>
            </a:r>
            <a:r>
              <a:rPr lang="zh-CN" altLang="en-US" dirty="0"/>
              <a:t>骨骼，再进行“父子约束”命令，让</a:t>
            </a:r>
            <a:r>
              <a:rPr lang="en-US" altLang="zh-CN" dirty="0"/>
              <a:t>nurbsCirle1</a:t>
            </a:r>
            <a:r>
              <a:rPr lang="zh-CN" altLang="en-US" dirty="0"/>
              <a:t>圆形来控制</a:t>
            </a:r>
            <a:r>
              <a:rPr lang="en-US" altLang="zh-CN" dirty="0"/>
              <a:t>joint1</a:t>
            </a:r>
            <a:r>
              <a:rPr lang="zh-CN" altLang="en-US" dirty="0"/>
              <a:t>骨骼的平移和旋转属性，如</a:t>
            </a:r>
            <a:r>
              <a:rPr lang="zh-CN" altLang="en-US" dirty="0" smtClean="0"/>
              <a:t>下图</a:t>
            </a:r>
            <a:r>
              <a:rPr lang="zh-CN" altLang="en-US" dirty="0"/>
              <a:t>所示。</a:t>
            </a:r>
          </a:p>
          <a:p>
            <a:endParaRPr lang="zh-CN" altLang="en-US" dirty="0"/>
          </a:p>
        </p:txBody>
      </p:sp>
      <p:pic>
        <p:nvPicPr>
          <p:cNvPr id="3" name="图片 2"/>
          <p:cNvPicPr/>
          <p:nvPr/>
        </p:nvPicPr>
        <p:blipFill>
          <a:blip r:embed="rId2"/>
          <a:stretch>
            <a:fillRect/>
          </a:stretch>
        </p:blipFill>
        <p:spPr>
          <a:xfrm>
            <a:off x="779029" y="1646439"/>
            <a:ext cx="9894512" cy="4531936"/>
          </a:xfrm>
          <a:prstGeom prst="rect">
            <a:avLst/>
          </a:prstGeom>
          <a:noFill/>
          <a:ln>
            <a:noFill/>
          </a:ln>
        </p:spPr>
      </p:pic>
    </p:spTree>
    <p:extLst>
      <p:ext uri="{BB962C8B-B14F-4D97-AF65-F5344CB8AC3E}">
        <p14:creationId xmlns:p14="http://schemas.microsoft.com/office/powerpoint/2010/main" val="456434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：用同样的方式在创两个“</a:t>
            </a:r>
            <a:r>
              <a:rPr lang="en-US" altLang="zh-CN" dirty="0"/>
              <a:t>NURBS</a:t>
            </a:r>
            <a:r>
              <a:rPr lang="zh-CN" altLang="en-US" dirty="0"/>
              <a:t>圆形”，并更改它们的名称。用</a:t>
            </a:r>
            <a:r>
              <a:rPr lang="en-US" altLang="zh-CN" dirty="0"/>
              <a:t>joint1_con</a:t>
            </a:r>
            <a:r>
              <a:rPr lang="zh-CN" altLang="en-US" dirty="0"/>
              <a:t>圆形给</a:t>
            </a:r>
            <a:r>
              <a:rPr lang="en-US" altLang="zh-CN" dirty="0"/>
              <a:t>joint1</a:t>
            </a:r>
            <a:r>
              <a:rPr lang="zh-CN" altLang="en-US" dirty="0"/>
              <a:t>骨骼做父子约束，用</a:t>
            </a:r>
            <a:r>
              <a:rPr lang="en-US" altLang="zh-CN" dirty="0"/>
              <a:t>joint2_con</a:t>
            </a:r>
            <a:r>
              <a:rPr lang="zh-CN" altLang="en-US" dirty="0"/>
              <a:t>圆形给</a:t>
            </a:r>
            <a:r>
              <a:rPr lang="en-US" altLang="zh-CN" dirty="0"/>
              <a:t>joint2</a:t>
            </a:r>
            <a:r>
              <a:rPr lang="zh-CN" altLang="en-US" dirty="0"/>
              <a:t>骨骼做父子约束，用</a:t>
            </a:r>
            <a:r>
              <a:rPr lang="en-US" altLang="zh-CN" dirty="0"/>
              <a:t>joint3_con</a:t>
            </a:r>
            <a:r>
              <a:rPr lang="zh-CN" altLang="en-US" dirty="0"/>
              <a:t>圆形给</a:t>
            </a:r>
            <a:r>
              <a:rPr lang="en-US" altLang="zh-CN" dirty="0"/>
              <a:t>joint3</a:t>
            </a:r>
            <a:r>
              <a:rPr lang="zh-CN" altLang="en-US" dirty="0"/>
              <a:t>骨骼做父子约束，并改变它们的分组层级，如下左图所示。</a:t>
            </a:r>
          </a:p>
          <a:p>
            <a:r>
              <a:rPr lang="zh-CN" altLang="en-US" dirty="0"/>
              <a:t>步骤</a:t>
            </a:r>
            <a:r>
              <a:rPr lang="en-US" altLang="zh-CN" dirty="0"/>
              <a:t>08</a:t>
            </a:r>
            <a:r>
              <a:rPr lang="zh-CN" altLang="en-US" dirty="0"/>
              <a:t>：这样就可以分别用这三个控制器来控制骨骼的旋转了，如下右图所示。</a:t>
            </a:r>
          </a:p>
          <a:p>
            <a:endParaRPr lang="zh-CN" altLang="en-US" dirty="0"/>
          </a:p>
        </p:txBody>
      </p:sp>
      <p:pic>
        <p:nvPicPr>
          <p:cNvPr id="3" name="图片 2"/>
          <p:cNvPicPr/>
          <p:nvPr/>
        </p:nvPicPr>
        <p:blipFill>
          <a:blip r:embed="rId2"/>
          <a:stretch>
            <a:fillRect/>
          </a:stretch>
        </p:blipFill>
        <p:spPr>
          <a:xfrm>
            <a:off x="670299" y="2522855"/>
            <a:ext cx="5463781" cy="3296054"/>
          </a:xfrm>
          <a:prstGeom prst="rect">
            <a:avLst/>
          </a:prstGeom>
          <a:noFill/>
          <a:ln>
            <a:noFill/>
          </a:ln>
        </p:spPr>
      </p:pic>
      <p:pic>
        <p:nvPicPr>
          <p:cNvPr id="4" name="图片 3"/>
          <p:cNvPicPr/>
          <p:nvPr/>
        </p:nvPicPr>
        <p:blipFill>
          <a:blip r:embed="rId3"/>
          <a:stretch>
            <a:fillRect/>
          </a:stretch>
        </p:blipFill>
        <p:spPr>
          <a:xfrm>
            <a:off x="6430500" y="2522855"/>
            <a:ext cx="3265393" cy="3296054"/>
          </a:xfrm>
          <a:prstGeom prst="rect">
            <a:avLst/>
          </a:prstGeom>
          <a:noFill/>
          <a:ln>
            <a:noFill/>
          </a:ln>
        </p:spPr>
      </p:pic>
    </p:spTree>
    <p:extLst>
      <p:ext uri="{BB962C8B-B14F-4D97-AF65-F5344CB8AC3E}">
        <p14:creationId xmlns:p14="http://schemas.microsoft.com/office/powerpoint/2010/main" val="322042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22AD1E77-9C9E-42A3-8F61-EB8D56B4205B}"/>
              </a:ext>
            </a:extLst>
          </p:cNvPr>
          <p:cNvSpPr>
            <a:spLocks noGrp="1"/>
          </p:cNvSpPr>
          <p:nvPr>
            <p:ph type="body" sz="quarter" idx="4294967295"/>
          </p:nvPr>
        </p:nvSpPr>
        <p:spPr>
          <a:xfrm>
            <a:off x="1254578" y="311314"/>
            <a:ext cx="8972550" cy="658652"/>
          </a:xfrm>
        </p:spPr>
        <p:txBody>
          <a:bodyPr/>
          <a:lstStyle/>
          <a:p>
            <a:r>
              <a:rPr lang="en-US" altLang="zh-CN"/>
              <a:t>1.1 Python</a:t>
            </a:r>
            <a:r>
              <a:rPr lang="zh-CN" altLang="en-US"/>
              <a:t>的心路历程</a:t>
            </a:r>
          </a:p>
        </p:txBody>
      </p:sp>
      <p:sp>
        <p:nvSpPr>
          <p:cNvPr id="3" name="文本占位符 2">
            <a:extLst>
              <a:ext uri="{FF2B5EF4-FFF2-40B4-BE49-F238E27FC236}">
                <a16:creationId xmlns="" xmlns:a16="http://schemas.microsoft.com/office/drawing/2014/main" id="{B8677EBF-EB27-470C-96DA-06E5BD5C3804}"/>
              </a:ext>
            </a:extLst>
          </p:cNvPr>
          <p:cNvSpPr>
            <a:spLocks noGrp="1"/>
          </p:cNvSpPr>
          <p:nvPr>
            <p:ph type="body" sz="quarter" idx="11"/>
          </p:nvPr>
        </p:nvSpPr>
        <p:spPr>
          <a:xfrm>
            <a:off x="896130" y="1122292"/>
            <a:ext cx="10791371" cy="5227694"/>
          </a:xfrm>
        </p:spPr>
        <p:txBody>
          <a:bodyPr/>
          <a:lstStyle/>
          <a:p>
            <a:r>
              <a:rPr lang="zh-CN" altLang="en-US" dirty="0"/>
              <a:t>绑定师需要灵活运用</a:t>
            </a:r>
            <a:r>
              <a:rPr lang="en-US" altLang="zh-CN" dirty="0"/>
              <a:t>Maya 2022</a:t>
            </a:r>
            <a:r>
              <a:rPr lang="zh-CN" altLang="en-US" dirty="0"/>
              <a:t>自带的功能对一个物体或者角色进行绑定设置，会用到上一章中介绍的约束动画，也会用到下章介绍的变形器命令等。本章将详细介绍骨骼绑定的创建及运用。骨骼就是根据模型的运动规律来设置模型的运动轴，例如人的肩膀、手肘和手腕这些可以旋转的地方都需要添加骨骼才能在</a:t>
            </a:r>
            <a:r>
              <a:rPr lang="en-US" altLang="zh-CN" dirty="0"/>
              <a:t>Maya 2022</a:t>
            </a:r>
            <a:r>
              <a:rPr lang="zh-CN" altLang="en-US" dirty="0"/>
              <a:t>中实现动画的制作。如果是给一匹马进行绑定，那么用户需要对马的骨骼结构有所了解，根据马的骨骼旋转点进行创建骨骼。</a:t>
            </a:r>
            <a:endParaRPr lang="zh-CN" altLang="en-US" dirty="0"/>
          </a:p>
        </p:txBody>
      </p:sp>
      <p:sp>
        <p:nvSpPr>
          <p:cNvPr id="4" name="文本占位符 3">
            <a:extLst>
              <a:ext uri="{FF2B5EF4-FFF2-40B4-BE49-F238E27FC236}">
                <a16:creationId xmlns="" xmlns:a16="http://schemas.microsoft.com/office/drawing/2014/main" id="{9754D981-5128-4A86-AACB-69FF3A5BE0D9}"/>
              </a:ext>
            </a:extLst>
          </p:cNvPr>
          <p:cNvSpPr>
            <a:spLocks noGrp="1"/>
          </p:cNvSpPr>
          <p:nvPr>
            <p:ph type="body" sz="quarter" idx="12"/>
          </p:nvPr>
        </p:nvSpPr>
        <p:spPr>
          <a:xfrm>
            <a:off x="1090667" y="463640"/>
            <a:ext cx="8972550" cy="475941"/>
          </a:xfrm>
        </p:spPr>
        <p:txBody>
          <a:bodyPr/>
          <a:lstStyle/>
          <a:p>
            <a:r>
              <a:rPr lang="en-US" altLang="zh-CN" dirty="0"/>
              <a:t>8.1.1</a:t>
            </a:r>
            <a:r>
              <a:rPr lang="zh-CN" altLang="en-US" dirty="0"/>
              <a:t>绑定基本原理</a:t>
            </a:r>
            <a:endParaRPr lang="zh-CN" altLang="en-US" dirty="0"/>
          </a:p>
        </p:txBody>
      </p:sp>
    </p:spTree>
    <p:extLst>
      <p:ext uri="{BB962C8B-B14F-4D97-AF65-F5344CB8AC3E}">
        <p14:creationId xmlns:p14="http://schemas.microsoft.com/office/powerpoint/2010/main" val="9732505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IK</a:t>
            </a:r>
            <a:r>
              <a:rPr lang="zh-CN" altLang="en-US" dirty="0"/>
              <a:t>是指反向运动，由末端骨骼去控制父骨骼的运动角度。例如，人在做俯卧撑运动时，手臂的末端骨骼手掌按在地上并保持不动，运用反向动力学，反向求出大臂和小臂的骨骼运动角度，来实现身体的上下浮动。再例如，一个伸手开门的动作，在伸出手碰到门把手之前是正向运行，当手握住门把手时，手会随着门的开合移动并控制手臂的运动角度，这也是一个反向运动。</a:t>
            </a:r>
          </a:p>
        </p:txBody>
      </p:sp>
      <p:sp>
        <p:nvSpPr>
          <p:cNvPr id="3" name="文本占位符 2"/>
          <p:cNvSpPr>
            <a:spLocks noGrp="1"/>
          </p:cNvSpPr>
          <p:nvPr>
            <p:ph type="body" sz="quarter" idx="12"/>
          </p:nvPr>
        </p:nvSpPr>
        <p:spPr/>
        <p:txBody>
          <a:bodyPr/>
          <a:lstStyle/>
          <a:p>
            <a:r>
              <a:rPr lang="en-US" altLang="zh-CN" dirty="0"/>
              <a:t>8.5.3 IK</a:t>
            </a:r>
            <a:r>
              <a:rPr lang="zh-CN" altLang="en-US" dirty="0"/>
              <a:t>原理</a:t>
            </a:r>
          </a:p>
        </p:txBody>
      </p:sp>
    </p:spTree>
    <p:extLst>
      <p:ext uri="{BB962C8B-B14F-4D97-AF65-F5344CB8AC3E}">
        <p14:creationId xmlns:p14="http://schemas.microsoft.com/office/powerpoint/2010/main" val="41984341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IK</a:t>
            </a:r>
            <a:r>
              <a:rPr lang="zh-CN" altLang="en-US" dirty="0"/>
              <a:t>手柄分为普通</a:t>
            </a:r>
            <a:r>
              <a:rPr lang="en-US" altLang="zh-CN" dirty="0"/>
              <a:t>IK</a:t>
            </a:r>
            <a:r>
              <a:rPr lang="zh-CN" altLang="en-US" dirty="0"/>
              <a:t>和样条线性</a:t>
            </a:r>
            <a:r>
              <a:rPr lang="en-US" altLang="zh-CN" dirty="0"/>
              <a:t>IK</a:t>
            </a:r>
            <a:r>
              <a:rPr lang="zh-CN" altLang="en-US" dirty="0"/>
              <a:t>两种模式，样条线性</a:t>
            </a:r>
            <a:r>
              <a:rPr lang="en-US" altLang="zh-CN" dirty="0"/>
              <a:t>IK</a:t>
            </a:r>
            <a:r>
              <a:rPr lang="zh-CN" altLang="en-US" dirty="0"/>
              <a:t>是指用一条曲线来控制骨骼的</a:t>
            </a:r>
            <a:r>
              <a:rPr lang="en-US" altLang="zh-CN" dirty="0"/>
              <a:t>IK</a:t>
            </a:r>
            <a:r>
              <a:rPr lang="zh-CN" altLang="en-US" dirty="0"/>
              <a:t>反向运动。普通</a:t>
            </a:r>
            <a:r>
              <a:rPr lang="en-US" altLang="zh-CN" dirty="0"/>
              <a:t>IK</a:t>
            </a:r>
            <a:r>
              <a:rPr lang="zh-CN" altLang="en-US" dirty="0"/>
              <a:t>是只有一个末端控制器来控制反向运动效果。下面介绍普通</a:t>
            </a:r>
            <a:r>
              <a:rPr lang="en-US" altLang="zh-CN" dirty="0"/>
              <a:t>IK</a:t>
            </a:r>
            <a:r>
              <a:rPr lang="zh-CN" altLang="en-US" dirty="0"/>
              <a:t>绑定的具体操作。</a:t>
            </a:r>
          </a:p>
        </p:txBody>
      </p:sp>
      <p:sp>
        <p:nvSpPr>
          <p:cNvPr id="3" name="文本占位符 2"/>
          <p:cNvSpPr>
            <a:spLocks noGrp="1"/>
          </p:cNvSpPr>
          <p:nvPr>
            <p:ph type="body" sz="quarter" idx="12"/>
          </p:nvPr>
        </p:nvSpPr>
        <p:spPr/>
        <p:txBody>
          <a:bodyPr/>
          <a:lstStyle/>
          <a:p>
            <a:r>
              <a:rPr lang="en-US" altLang="zh-CN" dirty="0"/>
              <a:t>8.5.4 </a:t>
            </a:r>
            <a:r>
              <a:rPr lang="zh-CN" altLang="en-US" dirty="0"/>
              <a:t>创建</a:t>
            </a:r>
            <a:r>
              <a:rPr lang="en-US" altLang="zh-CN" dirty="0"/>
              <a:t>IK</a:t>
            </a:r>
            <a:r>
              <a:rPr lang="zh-CN" altLang="en-US" dirty="0"/>
              <a:t>控制柄</a:t>
            </a:r>
          </a:p>
        </p:txBody>
      </p:sp>
    </p:spTree>
    <p:extLst>
      <p:ext uri="{BB962C8B-B14F-4D97-AF65-F5344CB8AC3E}">
        <p14:creationId xmlns:p14="http://schemas.microsoft.com/office/powerpoint/2010/main" val="22103668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：在顶视图模式下创建一条骨骼链，如下左图所示。</a:t>
            </a:r>
          </a:p>
          <a:p>
            <a:r>
              <a:rPr lang="zh-CN" altLang="en-US" dirty="0"/>
              <a:t>步骤</a:t>
            </a:r>
            <a:r>
              <a:rPr lang="en-US" altLang="zh-CN" dirty="0"/>
              <a:t>02</a:t>
            </a:r>
            <a:r>
              <a:rPr lang="zh-CN" altLang="en-US" dirty="0"/>
              <a:t>：将当前的骨骼链想象成是人手的手臂，</a:t>
            </a:r>
            <a:r>
              <a:rPr lang="en-US" altLang="zh-CN" dirty="0"/>
              <a:t>joint1</a:t>
            </a:r>
            <a:r>
              <a:rPr lang="zh-CN" altLang="en-US" dirty="0"/>
              <a:t>骨骼是大臂、</a:t>
            </a:r>
            <a:r>
              <a:rPr lang="en-US" altLang="zh-CN" dirty="0"/>
              <a:t>joint2</a:t>
            </a:r>
            <a:r>
              <a:rPr lang="zh-CN" altLang="en-US" dirty="0"/>
              <a:t>骨骼是手肘、</a:t>
            </a:r>
            <a:r>
              <a:rPr lang="en-US" altLang="zh-CN" dirty="0"/>
              <a:t>join3</a:t>
            </a:r>
            <a:r>
              <a:rPr lang="zh-CN" altLang="en-US" dirty="0"/>
              <a:t>骨骼是手腕，如下右图所示。</a:t>
            </a:r>
          </a:p>
          <a:p>
            <a:endParaRPr lang="zh-CN" altLang="en-US" dirty="0"/>
          </a:p>
        </p:txBody>
      </p:sp>
      <p:pic>
        <p:nvPicPr>
          <p:cNvPr id="3" name="图片 2"/>
          <p:cNvPicPr/>
          <p:nvPr/>
        </p:nvPicPr>
        <p:blipFill>
          <a:blip r:embed="rId2"/>
          <a:stretch>
            <a:fillRect/>
          </a:stretch>
        </p:blipFill>
        <p:spPr>
          <a:xfrm>
            <a:off x="735012" y="2232340"/>
            <a:ext cx="4499253" cy="3237433"/>
          </a:xfrm>
          <a:prstGeom prst="rect">
            <a:avLst/>
          </a:prstGeom>
          <a:noFill/>
          <a:ln>
            <a:noFill/>
          </a:ln>
        </p:spPr>
      </p:pic>
      <p:pic>
        <p:nvPicPr>
          <p:cNvPr id="4" name="图片 3"/>
          <p:cNvPicPr/>
          <p:nvPr/>
        </p:nvPicPr>
        <p:blipFill>
          <a:blip r:embed="rId3"/>
          <a:stretch>
            <a:fillRect/>
          </a:stretch>
        </p:blipFill>
        <p:spPr>
          <a:xfrm>
            <a:off x="5417145" y="2232339"/>
            <a:ext cx="4303296" cy="3237433"/>
          </a:xfrm>
          <a:prstGeom prst="rect">
            <a:avLst/>
          </a:prstGeom>
          <a:noFill/>
          <a:ln>
            <a:noFill/>
          </a:ln>
        </p:spPr>
      </p:pic>
    </p:spTree>
    <p:extLst>
      <p:ext uri="{BB962C8B-B14F-4D97-AF65-F5344CB8AC3E}">
        <p14:creationId xmlns:p14="http://schemas.microsoft.com/office/powerpoint/2010/main" val="39402793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：在绑定模式下执行“骨架</a:t>
            </a:r>
            <a:r>
              <a:rPr lang="en-US" altLang="zh-CN" dirty="0"/>
              <a:t>&gt;</a:t>
            </a:r>
            <a:r>
              <a:rPr lang="zh-CN" altLang="en-US" dirty="0"/>
              <a:t>创建</a:t>
            </a:r>
            <a:r>
              <a:rPr lang="en-US" altLang="zh-CN" dirty="0"/>
              <a:t>IK</a:t>
            </a:r>
            <a:r>
              <a:rPr lang="zh-CN" altLang="en-US" dirty="0"/>
              <a:t>控制柄”命令，如下左图所示。</a:t>
            </a:r>
          </a:p>
          <a:p>
            <a:r>
              <a:rPr lang="zh-CN" altLang="en-US" dirty="0"/>
              <a:t>步骤</a:t>
            </a:r>
            <a:r>
              <a:rPr lang="en-US" altLang="zh-CN" dirty="0"/>
              <a:t>04</a:t>
            </a:r>
            <a:r>
              <a:rPr lang="zh-CN" altLang="en-US" dirty="0"/>
              <a:t>：然后光标会变成一个十字的符号，这时先选中</a:t>
            </a:r>
            <a:r>
              <a:rPr lang="en-US" altLang="zh-CN" dirty="0"/>
              <a:t>joint1</a:t>
            </a:r>
            <a:r>
              <a:rPr lang="zh-CN" altLang="en-US" dirty="0"/>
              <a:t>骨骼再选中</a:t>
            </a:r>
            <a:r>
              <a:rPr lang="en-US" altLang="zh-CN" dirty="0"/>
              <a:t>joint3</a:t>
            </a:r>
            <a:r>
              <a:rPr lang="zh-CN" altLang="en-US" dirty="0"/>
              <a:t>骨骼来完成</a:t>
            </a:r>
            <a:r>
              <a:rPr lang="en-US" altLang="zh-CN" dirty="0"/>
              <a:t>IK</a:t>
            </a:r>
            <a:r>
              <a:rPr lang="zh-CN" altLang="en-US" dirty="0"/>
              <a:t>的创建，</a:t>
            </a:r>
            <a:r>
              <a:rPr lang="en-US" altLang="zh-CN" dirty="0"/>
              <a:t>ikHandle1</a:t>
            </a:r>
            <a:r>
              <a:rPr lang="zh-CN" altLang="en-US" dirty="0"/>
              <a:t>就是</a:t>
            </a:r>
            <a:r>
              <a:rPr lang="en-US" altLang="zh-CN" dirty="0"/>
              <a:t>IK</a:t>
            </a:r>
            <a:r>
              <a:rPr lang="zh-CN" altLang="en-US" dirty="0"/>
              <a:t>的控制柄，如下右图所示。要注意选择的顺序，先选中父级骨骼在选中末端骨骼。</a:t>
            </a:r>
          </a:p>
          <a:p>
            <a:endParaRPr lang="zh-CN" altLang="en-US" dirty="0"/>
          </a:p>
        </p:txBody>
      </p:sp>
      <p:pic>
        <p:nvPicPr>
          <p:cNvPr id="3" name="图片 2"/>
          <p:cNvPicPr/>
          <p:nvPr/>
        </p:nvPicPr>
        <p:blipFill>
          <a:blip r:embed="rId2"/>
          <a:stretch>
            <a:fillRect/>
          </a:stretch>
        </p:blipFill>
        <p:spPr>
          <a:xfrm>
            <a:off x="830142" y="2650575"/>
            <a:ext cx="4295497" cy="3633847"/>
          </a:xfrm>
          <a:prstGeom prst="rect">
            <a:avLst/>
          </a:prstGeom>
          <a:noFill/>
          <a:ln>
            <a:noFill/>
          </a:ln>
        </p:spPr>
      </p:pic>
      <p:pic>
        <p:nvPicPr>
          <p:cNvPr id="4" name="图片 3"/>
          <p:cNvPicPr/>
          <p:nvPr/>
        </p:nvPicPr>
        <p:blipFill>
          <a:blip r:embed="rId3"/>
          <a:stretch>
            <a:fillRect/>
          </a:stretch>
        </p:blipFill>
        <p:spPr>
          <a:xfrm>
            <a:off x="5381508" y="2650574"/>
            <a:ext cx="5355287" cy="3633847"/>
          </a:xfrm>
          <a:prstGeom prst="rect">
            <a:avLst/>
          </a:prstGeom>
          <a:noFill/>
          <a:ln>
            <a:noFill/>
          </a:ln>
        </p:spPr>
      </p:pic>
    </p:spTree>
    <p:extLst>
      <p:ext uri="{BB962C8B-B14F-4D97-AF65-F5344CB8AC3E}">
        <p14:creationId xmlns:p14="http://schemas.microsoft.com/office/powerpoint/2010/main" val="4795519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：注意，创建出来的</a:t>
            </a:r>
            <a:r>
              <a:rPr lang="en-US" altLang="zh-CN" dirty="0"/>
              <a:t>ikHandle1</a:t>
            </a:r>
            <a:r>
              <a:rPr lang="zh-CN" altLang="en-US" dirty="0"/>
              <a:t>控制柄属性上是有数值的，不方便用户在操作后找到原始的点，所以还是要先创建一个控制器来约束</a:t>
            </a:r>
            <a:r>
              <a:rPr lang="en-US" altLang="zh-CN" dirty="0"/>
              <a:t>ikHandle1</a:t>
            </a:r>
            <a:r>
              <a:rPr lang="zh-CN" altLang="en-US" dirty="0"/>
              <a:t>控制柄。跟创建</a:t>
            </a:r>
            <a:r>
              <a:rPr lang="en-US" altLang="zh-CN" dirty="0"/>
              <a:t>FK</a:t>
            </a:r>
            <a:r>
              <a:rPr lang="zh-CN" altLang="en-US" dirty="0"/>
              <a:t>控制器的方式一样，用创建好的曲线给</a:t>
            </a:r>
            <a:r>
              <a:rPr lang="en-US" altLang="zh-CN" dirty="0"/>
              <a:t>ikHandle1</a:t>
            </a:r>
            <a:r>
              <a:rPr lang="zh-CN" altLang="en-US" dirty="0"/>
              <a:t>控制柄做父子约束，如</a:t>
            </a:r>
            <a:r>
              <a:rPr lang="zh-CN" altLang="en-US" dirty="0" smtClean="0"/>
              <a:t>下图</a:t>
            </a:r>
            <a:r>
              <a:rPr lang="zh-CN" altLang="en-US" dirty="0"/>
              <a:t>所示。</a:t>
            </a:r>
          </a:p>
        </p:txBody>
      </p:sp>
      <p:pic>
        <p:nvPicPr>
          <p:cNvPr id="3" name="图片 2"/>
          <p:cNvPicPr/>
          <p:nvPr/>
        </p:nvPicPr>
        <p:blipFill>
          <a:blip r:embed="rId2"/>
          <a:stretch>
            <a:fillRect/>
          </a:stretch>
        </p:blipFill>
        <p:spPr>
          <a:xfrm>
            <a:off x="3278792" y="2082338"/>
            <a:ext cx="5709233" cy="4002578"/>
          </a:xfrm>
          <a:prstGeom prst="rect">
            <a:avLst/>
          </a:prstGeom>
          <a:noFill/>
          <a:ln>
            <a:noFill/>
          </a:ln>
        </p:spPr>
      </p:pic>
    </p:spTree>
    <p:extLst>
      <p:ext uri="{BB962C8B-B14F-4D97-AF65-F5344CB8AC3E}">
        <p14:creationId xmlns:p14="http://schemas.microsoft.com/office/powerpoint/2010/main" val="22058395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06</a:t>
            </a:r>
            <a:r>
              <a:rPr lang="zh-CN" altLang="en-US" dirty="0"/>
              <a:t>：移动</a:t>
            </a:r>
            <a:r>
              <a:rPr lang="en-US" altLang="zh-CN" dirty="0"/>
              <a:t>IK_con</a:t>
            </a:r>
            <a:r>
              <a:rPr lang="zh-CN" altLang="en-US" dirty="0"/>
              <a:t>控制器可以看到父骨骼会跟着末端骨骼的位置而产生角度变化，如下右图所示。但是，用户会发现“手臂”骨骼虽然弯曲了，但是弯曲的方向却不能控制。这里就要用到上章中介绍的“极向量”约束，极向量就是用于控制</a:t>
            </a:r>
            <a:r>
              <a:rPr lang="en-US" altLang="zh-CN" dirty="0"/>
              <a:t>IK</a:t>
            </a:r>
            <a:r>
              <a:rPr lang="zh-CN" altLang="en-US" dirty="0"/>
              <a:t>弯曲时骨骼的翻转效果。</a:t>
            </a:r>
          </a:p>
        </p:txBody>
      </p:sp>
      <p:pic>
        <p:nvPicPr>
          <p:cNvPr id="3" name="图片 2"/>
          <p:cNvPicPr/>
          <p:nvPr/>
        </p:nvPicPr>
        <p:blipFill>
          <a:blip r:embed="rId2"/>
          <a:stretch>
            <a:fillRect/>
          </a:stretch>
        </p:blipFill>
        <p:spPr>
          <a:xfrm>
            <a:off x="3171652" y="2049404"/>
            <a:ext cx="5193652" cy="4085389"/>
          </a:xfrm>
          <a:prstGeom prst="rect">
            <a:avLst/>
          </a:prstGeom>
          <a:noFill/>
          <a:ln>
            <a:noFill/>
          </a:ln>
        </p:spPr>
      </p:pic>
    </p:spTree>
    <p:extLst>
      <p:ext uri="{BB962C8B-B14F-4D97-AF65-F5344CB8AC3E}">
        <p14:creationId xmlns:p14="http://schemas.microsoft.com/office/powerpoint/2010/main" val="23544171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：先将</a:t>
            </a:r>
            <a:r>
              <a:rPr lang="en-US" altLang="zh-CN" dirty="0"/>
              <a:t>IK_con</a:t>
            </a:r>
            <a:r>
              <a:rPr lang="zh-CN" altLang="en-US" dirty="0"/>
              <a:t>控制器属性归零。执行“创建</a:t>
            </a:r>
            <a:r>
              <a:rPr lang="en-US" altLang="zh-CN" dirty="0"/>
              <a:t>&gt;</a:t>
            </a:r>
            <a:r>
              <a:rPr lang="zh-CN" altLang="en-US" dirty="0"/>
              <a:t>定位器”命令，在骨骼弯曲点的前方创建一个定位器，如下左图所示。</a:t>
            </a:r>
          </a:p>
          <a:p>
            <a:r>
              <a:rPr lang="zh-CN" altLang="en-US" dirty="0"/>
              <a:t>步骤</a:t>
            </a:r>
            <a:r>
              <a:rPr lang="en-US" altLang="zh-CN" dirty="0"/>
              <a:t>08</a:t>
            </a:r>
            <a:r>
              <a:rPr lang="zh-CN" altLang="en-US" dirty="0"/>
              <a:t>：在大纲视图窗口中，先选中</a:t>
            </a:r>
            <a:r>
              <a:rPr lang="en-US" altLang="zh-CN" dirty="0"/>
              <a:t>locator1</a:t>
            </a:r>
            <a:r>
              <a:rPr lang="zh-CN" altLang="en-US" dirty="0"/>
              <a:t>定位器再加选</a:t>
            </a:r>
            <a:r>
              <a:rPr lang="en-US" altLang="zh-CN" dirty="0"/>
              <a:t>ikHandle1</a:t>
            </a:r>
            <a:r>
              <a:rPr lang="zh-CN" altLang="en-US" dirty="0"/>
              <a:t>的</a:t>
            </a:r>
            <a:r>
              <a:rPr lang="en-US" altLang="zh-CN" dirty="0"/>
              <a:t>IK</a:t>
            </a:r>
            <a:r>
              <a:rPr lang="zh-CN" altLang="en-US" dirty="0"/>
              <a:t>控制柄，并执行“绑定</a:t>
            </a:r>
            <a:r>
              <a:rPr lang="en-US" altLang="zh-CN" dirty="0"/>
              <a:t>&gt;</a:t>
            </a:r>
            <a:r>
              <a:rPr lang="zh-CN" altLang="en-US" dirty="0"/>
              <a:t>约束</a:t>
            </a:r>
            <a:r>
              <a:rPr lang="en-US" altLang="zh-CN" dirty="0"/>
              <a:t>&gt;</a:t>
            </a:r>
            <a:r>
              <a:rPr lang="zh-CN" altLang="en-US" dirty="0"/>
              <a:t>极向量约束”命令，如下右图所示。移动</a:t>
            </a:r>
            <a:r>
              <a:rPr lang="en-US" altLang="zh-CN" dirty="0"/>
              <a:t>locator1</a:t>
            </a:r>
            <a:r>
              <a:rPr lang="zh-CN" altLang="en-US" dirty="0"/>
              <a:t>控制器，骨骼的翻转方向会一直指向控制器，这样就创建好了一套完整的</a:t>
            </a:r>
            <a:r>
              <a:rPr lang="en-US" altLang="zh-CN" dirty="0"/>
              <a:t>IK</a:t>
            </a:r>
            <a:r>
              <a:rPr lang="zh-CN" altLang="en-US" dirty="0"/>
              <a:t>绑定。</a:t>
            </a:r>
          </a:p>
          <a:p>
            <a:endParaRPr lang="zh-CN" altLang="en-US" dirty="0"/>
          </a:p>
        </p:txBody>
      </p:sp>
      <p:pic>
        <p:nvPicPr>
          <p:cNvPr id="3" name="图片 2"/>
          <p:cNvPicPr/>
          <p:nvPr/>
        </p:nvPicPr>
        <p:blipFill>
          <a:blip r:embed="rId2"/>
          <a:stretch>
            <a:fillRect/>
          </a:stretch>
        </p:blipFill>
        <p:spPr>
          <a:xfrm>
            <a:off x="659447" y="3084368"/>
            <a:ext cx="4935167" cy="3316432"/>
          </a:xfrm>
          <a:prstGeom prst="rect">
            <a:avLst/>
          </a:prstGeom>
          <a:noFill/>
          <a:ln>
            <a:noFill/>
          </a:ln>
        </p:spPr>
      </p:pic>
      <p:pic>
        <p:nvPicPr>
          <p:cNvPr id="4" name="图片 3"/>
          <p:cNvPicPr/>
          <p:nvPr/>
        </p:nvPicPr>
        <p:blipFill>
          <a:blip r:embed="rId3"/>
          <a:stretch>
            <a:fillRect/>
          </a:stretch>
        </p:blipFill>
        <p:spPr>
          <a:xfrm>
            <a:off x="5909339" y="3084368"/>
            <a:ext cx="5336013" cy="3316432"/>
          </a:xfrm>
          <a:prstGeom prst="rect">
            <a:avLst/>
          </a:prstGeom>
          <a:noFill/>
          <a:ln>
            <a:noFill/>
          </a:ln>
        </p:spPr>
      </p:pic>
    </p:spTree>
    <p:extLst>
      <p:ext uri="{BB962C8B-B14F-4D97-AF65-F5344CB8AC3E}">
        <p14:creationId xmlns:p14="http://schemas.microsoft.com/office/powerpoint/2010/main" val="167306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在角色绑定中，通常只有手臂和腿需要进行</a:t>
            </a:r>
            <a:r>
              <a:rPr lang="en-US" altLang="zh-CN" dirty="0"/>
              <a:t>IK</a:t>
            </a:r>
            <a:r>
              <a:rPr lang="zh-CN" altLang="en-US" dirty="0"/>
              <a:t>绑定，而腿的绑定中涉及到脚尖、脚掌等多个旋转点，比手臂更加复杂。下面做一个人物腿的绑定案例，学习多个</a:t>
            </a:r>
            <a:r>
              <a:rPr lang="en-US" altLang="zh-CN" dirty="0"/>
              <a:t>IK</a:t>
            </a:r>
            <a:r>
              <a:rPr lang="zh-CN" altLang="en-US" dirty="0"/>
              <a:t>绑定结合使用的效果。</a:t>
            </a:r>
          </a:p>
        </p:txBody>
      </p:sp>
      <p:sp>
        <p:nvSpPr>
          <p:cNvPr id="3" name="文本占位符 2"/>
          <p:cNvSpPr>
            <a:spLocks noGrp="1"/>
          </p:cNvSpPr>
          <p:nvPr>
            <p:ph type="body" sz="quarter" idx="12"/>
          </p:nvPr>
        </p:nvSpPr>
        <p:spPr/>
        <p:txBody>
          <a:bodyPr/>
          <a:lstStyle/>
          <a:p>
            <a:r>
              <a:rPr lang="zh-CN" altLang="en-US" dirty="0"/>
              <a:t>实战练习：人物腿绑定</a:t>
            </a:r>
          </a:p>
        </p:txBody>
      </p:sp>
    </p:spTree>
    <p:extLst>
      <p:ext uri="{BB962C8B-B14F-4D97-AF65-F5344CB8AC3E}">
        <p14:creationId xmlns:p14="http://schemas.microsoft.com/office/powerpoint/2010/main" val="32987286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：首先打开本章节的案例文件“人物腿绑定</a:t>
            </a:r>
            <a:r>
              <a:rPr lang="en-US" altLang="zh-CN" dirty="0"/>
              <a:t>_</a:t>
            </a:r>
            <a:r>
              <a:rPr lang="zh-CN" altLang="en-US" dirty="0"/>
              <a:t>准备</a:t>
            </a:r>
            <a:r>
              <a:rPr lang="en-US" altLang="zh-CN" dirty="0"/>
              <a:t>.ma”,</a:t>
            </a:r>
            <a:r>
              <a:rPr lang="zh-CN" altLang="en-US" dirty="0"/>
              <a:t>如下左图所示。文件已经搭建好了骨骼，用户也可以根据案例中骨骼的位置练习重新搭建骨骼。</a:t>
            </a:r>
          </a:p>
          <a:p>
            <a:r>
              <a:rPr lang="zh-CN" altLang="en-US" dirty="0"/>
              <a:t>步骤</a:t>
            </a:r>
            <a:r>
              <a:rPr lang="en-US" altLang="zh-CN" dirty="0"/>
              <a:t>02</a:t>
            </a:r>
            <a:r>
              <a:rPr lang="zh-CN" altLang="en-US" dirty="0"/>
              <a:t>：使用“创建</a:t>
            </a:r>
            <a:r>
              <a:rPr lang="en-US" altLang="zh-CN" dirty="0"/>
              <a:t>IK</a:t>
            </a:r>
            <a:r>
              <a:rPr lang="zh-CN" altLang="en-US" dirty="0"/>
              <a:t>控制柄”命令分别在</a:t>
            </a:r>
            <a:r>
              <a:rPr lang="en-US" altLang="zh-CN" dirty="0"/>
              <a:t>joint_UpLeg</a:t>
            </a:r>
            <a:r>
              <a:rPr lang="zh-CN" altLang="en-US" dirty="0"/>
              <a:t>骨骼与</a:t>
            </a:r>
            <a:r>
              <a:rPr lang="en-US" altLang="zh-CN" dirty="0"/>
              <a:t>joint_Foot</a:t>
            </a:r>
            <a:r>
              <a:rPr lang="zh-CN" altLang="en-US" dirty="0"/>
              <a:t>骨骼、</a:t>
            </a:r>
            <a:r>
              <a:rPr lang="en-US" altLang="zh-CN" dirty="0"/>
              <a:t>joint_Foot</a:t>
            </a:r>
            <a:r>
              <a:rPr lang="zh-CN" altLang="en-US" dirty="0"/>
              <a:t>骨骼与</a:t>
            </a:r>
            <a:r>
              <a:rPr lang="en-US" altLang="zh-CN" dirty="0"/>
              <a:t>joint_ToeBase</a:t>
            </a:r>
            <a:r>
              <a:rPr lang="zh-CN" altLang="en-US" dirty="0"/>
              <a:t>骨骼、</a:t>
            </a:r>
            <a:r>
              <a:rPr lang="en-US" altLang="zh-CN" dirty="0"/>
              <a:t>joint_ToeBase</a:t>
            </a:r>
            <a:r>
              <a:rPr lang="zh-CN" altLang="en-US" dirty="0"/>
              <a:t>骨骼与</a:t>
            </a:r>
            <a:r>
              <a:rPr lang="en-US" altLang="zh-CN" dirty="0"/>
              <a:t>joint_end</a:t>
            </a:r>
            <a:r>
              <a:rPr lang="zh-CN" altLang="en-US" dirty="0"/>
              <a:t>骨骼之间创建</a:t>
            </a:r>
            <a:r>
              <a:rPr lang="en-US" altLang="zh-CN" dirty="0"/>
              <a:t>3</a:t>
            </a:r>
            <a:r>
              <a:rPr lang="zh-CN" altLang="en-US" dirty="0"/>
              <a:t>个</a:t>
            </a:r>
            <a:r>
              <a:rPr lang="en-US" altLang="zh-CN" dirty="0"/>
              <a:t>IK</a:t>
            </a:r>
            <a:r>
              <a:rPr lang="zh-CN" altLang="en-US" dirty="0"/>
              <a:t>控制器，如下右图所示。</a:t>
            </a:r>
          </a:p>
          <a:p>
            <a:endParaRPr lang="zh-CN" altLang="en-US" dirty="0"/>
          </a:p>
        </p:txBody>
      </p:sp>
      <p:pic>
        <p:nvPicPr>
          <p:cNvPr id="3" name="图片 2"/>
          <p:cNvPicPr/>
          <p:nvPr/>
        </p:nvPicPr>
        <p:blipFill>
          <a:blip r:embed="rId2"/>
          <a:stretch>
            <a:fillRect/>
          </a:stretch>
        </p:blipFill>
        <p:spPr>
          <a:xfrm>
            <a:off x="1888345" y="2917362"/>
            <a:ext cx="3756246" cy="3616441"/>
          </a:xfrm>
          <a:prstGeom prst="rect">
            <a:avLst/>
          </a:prstGeom>
          <a:noFill/>
          <a:ln>
            <a:noFill/>
          </a:ln>
        </p:spPr>
      </p:pic>
      <p:pic>
        <p:nvPicPr>
          <p:cNvPr id="4" name="图片 3"/>
          <p:cNvPicPr/>
          <p:nvPr/>
        </p:nvPicPr>
        <p:blipFill>
          <a:blip r:embed="rId3"/>
          <a:stretch>
            <a:fillRect/>
          </a:stretch>
        </p:blipFill>
        <p:spPr>
          <a:xfrm>
            <a:off x="5870229" y="2917361"/>
            <a:ext cx="3967686" cy="3616441"/>
          </a:xfrm>
          <a:prstGeom prst="rect">
            <a:avLst/>
          </a:prstGeom>
          <a:noFill/>
          <a:ln>
            <a:noFill/>
          </a:ln>
        </p:spPr>
      </p:pic>
    </p:spTree>
    <p:extLst>
      <p:ext uri="{BB962C8B-B14F-4D97-AF65-F5344CB8AC3E}">
        <p14:creationId xmlns:p14="http://schemas.microsoft.com/office/powerpoint/2010/main" val="22180182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：选中</a:t>
            </a:r>
            <a:r>
              <a:rPr lang="en-US" altLang="zh-CN" dirty="0"/>
              <a:t>ikHandle1</a:t>
            </a:r>
            <a:r>
              <a:rPr lang="zh-CN" altLang="en-US" dirty="0"/>
              <a:t>的</a:t>
            </a:r>
            <a:r>
              <a:rPr lang="en-US" altLang="zh-CN" dirty="0"/>
              <a:t>IK</a:t>
            </a:r>
            <a:r>
              <a:rPr lang="zh-CN" altLang="en-US" dirty="0"/>
              <a:t>控制柄、</a:t>
            </a:r>
            <a:r>
              <a:rPr lang="en-US" altLang="zh-CN" dirty="0"/>
              <a:t>ikHandle2</a:t>
            </a:r>
            <a:r>
              <a:rPr lang="zh-CN" altLang="en-US" dirty="0"/>
              <a:t>的</a:t>
            </a:r>
            <a:r>
              <a:rPr lang="en-US" altLang="zh-CN" dirty="0"/>
              <a:t>IK</a:t>
            </a:r>
            <a:r>
              <a:rPr lang="zh-CN" altLang="en-US" dirty="0"/>
              <a:t>控制柄和</a:t>
            </a:r>
            <a:r>
              <a:rPr lang="en-US" altLang="zh-CN" dirty="0"/>
              <a:t>ikHandle3</a:t>
            </a:r>
            <a:r>
              <a:rPr lang="zh-CN" altLang="en-US" dirty="0"/>
              <a:t>的</a:t>
            </a:r>
            <a:r>
              <a:rPr lang="en-US" altLang="zh-CN" dirty="0"/>
              <a:t>IK</a:t>
            </a:r>
            <a:r>
              <a:rPr lang="zh-CN" altLang="en-US" dirty="0"/>
              <a:t>控制柄并添加分组，将分组的中心点移动到</a:t>
            </a:r>
            <a:r>
              <a:rPr lang="en-US" altLang="zh-CN" dirty="0"/>
              <a:t>joint_Foot</a:t>
            </a:r>
            <a:r>
              <a:rPr lang="zh-CN" altLang="en-US" dirty="0"/>
              <a:t>骨骼的位置上，如下左图所示。</a:t>
            </a:r>
          </a:p>
          <a:p>
            <a:r>
              <a:rPr lang="zh-CN" altLang="en-US" dirty="0"/>
              <a:t>步骤</a:t>
            </a:r>
            <a:r>
              <a:rPr lang="en-US" altLang="zh-CN" dirty="0"/>
              <a:t>04</a:t>
            </a:r>
            <a:r>
              <a:rPr lang="zh-CN" altLang="en-US" dirty="0"/>
              <a:t>：再次为</a:t>
            </a:r>
            <a:r>
              <a:rPr lang="en-US" altLang="zh-CN" dirty="0"/>
              <a:t>3</a:t>
            </a:r>
            <a:r>
              <a:rPr lang="zh-CN" altLang="en-US" dirty="0"/>
              <a:t>个</a:t>
            </a:r>
            <a:r>
              <a:rPr lang="en-US" altLang="zh-CN" dirty="0"/>
              <a:t>IK</a:t>
            </a:r>
            <a:r>
              <a:rPr lang="zh-CN" altLang="en-US" dirty="0"/>
              <a:t>控制柄添加一个分组，并将分组的中心点移动到</a:t>
            </a:r>
            <a:r>
              <a:rPr lang="en-US" altLang="zh-CN" dirty="0"/>
              <a:t>joint_end</a:t>
            </a:r>
            <a:r>
              <a:rPr lang="zh-CN" altLang="en-US" dirty="0"/>
              <a:t>骨骼的位置上，如下右图所示。</a:t>
            </a:r>
          </a:p>
          <a:p>
            <a:endParaRPr lang="zh-CN" altLang="en-US" dirty="0"/>
          </a:p>
        </p:txBody>
      </p:sp>
      <p:pic>
        <p:nvPicPr>
          <p:cNvPr id="3" name="图片 2"/>
          <p:cNvPicPr/>
          <p:nvPr/>
        </p:nvPicPr>
        <p:blipFill>
          <a:blip r:embed="rId2"/>
          <a:stretch>
            <a:fillRect/>
          </a:stretch>
        </p:blipFill>
        <p:spPr>
          <a:xfrm>
            <a:off x="737177" y="2592041"/>
            <a:ext cx="4852272" cy="3808759"/>
          </a:xfrm>
          <a:prstGeom prst="rect">
            <a:avLst/>
          </a:prstGeom>
          <a:noFill/>
          <a:ln>
            <a:noFill/>
          </a:ln>
        </p:spPr>
      </p:pic>
      <p:pic>
        <p:nvPicPr>
          <p:cNvPr id="4" name="图片 3"/>
          <p:cNvPicPr/>
          <p:nvPr/>
        </p:nvPicPr>
        <p:blipFill>
          <a:blip r:embed="rId3"/>
          <a:srcRect r="6716"/>
          <a:stretch>
            <a:fillRect/>
          </a:stretch>
        </p:blipFill>
        <p:spPr>
          <a:xfrm>
            <a:off x="5862810" y="2592040"/>
            <a:ext cx="4997584" cy="3808759"/>
          </a:xfrm>
          <a:prstGeom prst="rect">
            <a:avLst/>
          </a:prstGeom>
          <a:noFill/>
          <a:ln>
            <a:noFill/>
          </a:ln>
        </p:spPr>
      </p:pic>
    </p:spTree>
    <p:extLst>
      <p:ext uri="{BB962C8B-B14F-4D97-AF65-F5344CB8AC3E}">
        <p14:creationId xmlns:p14="http://schemas.microsoft.com/office/powerpoint/2010/main" val="886251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22AD1E77-9C9E-42A3-8F61-EB8D56B4205B}"/>
              </a:ext>
            </a:extLst>
          </p:cNvPr>
          <p:cNvSpPr>
            <a:spLocks noGrp="1"/>
          </p:cNvSpPr>
          <p:nvPr>
            <p:ph type="body" sz="quarter" idx="4294967295"/>
          </p:nvPr>
        </p:nvSpPr>
        <p:spPr>
          <a:xfrm>
            <a:off x="1254578" y="311314"/>
            <a:ext cx="8972550" cy="658652"/>
          </a:xfrm>
        </p:spPr>
        <p:txBody>
          <a:bodyPr/>
          <a:lstStyle/>
          <a:p>
            <a:r>
              <a:rPr lang="en-US" altLang="zh-CN"/>
              <a:t>1.1 Python</a:t>
            </a:r>
            <a:r>
              <a:rPr lang="zh-CN" altLang="en-US"/>
              <a:t>的心路历程</a:t>
            </a:r>
          </a:p>
        </p:txBody>
      </p:sp>
      <p:sp>
        <p:nvSpPr>
          <p:cNvPr id="3" name="文本占位符 2">
            <a:extLst>
              <a:ext uri="{FF2B5EF4-FFF2-40B4-BE49-F238E27FC236}">
                <a16:creationId xmlns="" xmlns:a16="http://schemas.microsoft.com/office/drawing/2014/main" id="{B8677EBF-EB27-470C-96DA-06E5BD5C3804}"/>
              </a:ext>
            </a:extLst>
          </p:cNvPr>
          <p:cNvSpPr>
            <a:spLocks noGrp="1"/>
          </p:cNvSpPr>
          <p:nvPr>
            <p:ph type="body" sz="quarter" idx="11"/>
          </p:nvPr>
        </p:nvSpPr>
        <p:spPr/>
        <p:txBody>
          <a:bodyPr/>
          <a:lstStyle/>
          <a:p>
            <a:r>
              <a:rPr lang="zh-CN" altLang="en-US" dirty="0"/>
              <a:t>蒙皮是指将骨骼与模型关联在一起的操作，只有给模型执行了蒙皮命令，骨骼才能控制模型。蒙皮权重是指通过一张黑白的权重图来控制模型所受骨骼控制的强弱。当多根骨骼来对一个模型进行绑定时，通过绘制权重来实现每个骨骼对模型的影响范围的大小。例如给人物绑定时，手指骨骼在运动时不应该影响到除了手指以外的模型顶点，如果手指在转动时脚趾也会跟着转动，那就说明手指骨骼的权重影响到了脚趾的模型顶点，这种效果就是错误的。</a:t>
            </a:r>
            <a:endParaRPr lang="zh-CN" altLang="en-US" dirty="0"/>
          </a:p>
        </p:txBody>
      </p:sp>
      <p:sp>
        <p:nvSpPr>
          <p:cNvPr id="4" name="文本占位符 3">
            <a:extLst>
              <a:ext uri="{FF2B5EF4-FFF2-40B4-BE49-F238E27FC236}">
                <a16:creationId xmlns="" xmlns:a16="http://schemas.microsoft.com/office/drawing/2014/main" id="{9754D981-5128-4A86-AACB-69FF3A5BE0D9}"/>
              </a:ext>
            </a:extLst>
          </p:cNvPr>
          <p:cNvSpPr>
            <a:spLocks noGrp="1"/>
          </p:cNvSpPr>
          <p:nvPr>
            <p:ph type="body" sz="quarter" idx="12"/>
          </p:nvPr>
        </p:nvSpPr>
        <p:spPr>
          <a:xfrm>
            <a:off x="1218720" y="508014"/>
            <a:ext cx="8972550" cy="475941"/>
          </a:xfrm>
        </p:spPr>
        <p:txBody>
          <a:bodyPr/>
          <a:lstStyle/>
          <a:p>
            <a:r>
              <a:rPr lang="en-US" altLang="zh-CN" dirty="0"/>
              <a:t>8.1.2</a:t>
            </a:r>
            <a:r>
              <a:rPr lang="zh-CN" altLang="en-US" dirty="0"/>
              <a:t>蒙皮的基本原理</a:t>
            </a:r>
            <a:endParaRPr lang="zh-CN" altLang="en-US" dirty="0"/>
          </a:p>
        </p:txBody>
      </p:sp>
    </p:spTree>
    <p:extLst>
      <p:ext uri="{BB962C8B-B14F-4D97-AF65-F5344CB8AC3E}">
        <p14:creationId xmlns:p14="http://schemas.microsoft.com/office/powerpoint/2010/main" val="26826408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：再选中</a:t>
            </a:r>
            <a:r>
              <a:rPr lang="en-US" altLang="zh-CN" dirty="0"/>
              <a:t>ikHandle1</a:t>
            </a:r>
            <a:r>
              <a:rPr lang="zh-CN" altLang="en-US" dirty="0"/>
              <a:t>的</a:t>
            </a:r>
            <a:r>
              <a:rPr lang="en-US" altLang="zh-CN" dirty="0"/>
              <a:t>IK</a:t>
            </a:r>
            <a:r>
              <a:rPr lang="zh-CN" altLang="en-US" dirty="0"/>
              <a:t>控制柄和</a:t>
            </a:r>
            <a:r>
              <a:rPr lang="en-US" altLang="zh-CN" dirty="0"/>
              <a:t>ikHandle2</a:t>
            </a:r>
            <a:r>
              <a:rPr lang="zh-CN" altLang="en-US" dirty="0"/>
              <a:t>的</a:t>
            </a:r>
            <a:r>
              <a:rPr lang="en-US" altLang="zh-CN" dirty="0"/>
              <a:t>IK</a:t>
            </a:r>
            <a:r>
              <a:rPr lang="zh-CN" altLang="en-US" dirty="0"/>
              <a:t>控制柄并添加分组，将分组的中心点移动到</a:t>
            </a:r>
            <a:r>
              <a:rPr lang="en-US" altLang="zh-CN" dirty="0"/>
              <a:t>joint_ToeBase</a:t>
            </a:r>
            <a:r>
              <a:rPr lang="zh-CN" altLang="en-US" dirty="0"/>
              <a:t>骨骼的位置上，如下左图所示。</a:t>
            </a:r>
          </a:p>
          <a:p>
            <a:r>
              <a:rPr lang="zh-CN" altLang="en-US" dirty="0"/>
              <a:t>步骤</a:t>
            </a:r>
            <a:r>
              <a:rPr lang="en-US" altLang="zh-CN" dirty="0"/>
              <a:t>06</a:t>
            </a:r>
            <a:r>
              <a:rPr lang="zh-CN" altLang="en-US" dirty="0"/>
              <a:t>：单独给</a:t>
            </a:r>
            <a:r>
              <a:rPr lang="en-US" altLang="zh-CN" dirty="0"/>
              <a:t>ikHandle3</a:t>
            </a:r>
            <a:r>
              <a:rPr lang="zh-CN" altLang="en-US" dirty="0"/>
              <a:t>的</a:t>
            </a:r>
            <a:r>
              <a:rPr lang="en-US" altLang="zh-CN" dirty="0"/>
              <a:t>IK</a:t>
            </a:r>
            <a:r>
              <a:rPr lang="zh-CN" altLang="en-US" dirty="0"/>
              <a:t>控制柄添加分组，并将分组的中心点也移动到</a:t>
            </a:r>
            <a:r>
              <a:rPr lang="en-US" altLang="zh-CN" dirty="0"/>
              <a:t>joint_ToeBase</a:t>
            </a:r>
            <a:r>
              <a:rPr lang="zh-CN" altLang="en-US" dirty="0"/>
              <a:t>骨骼的位置上，如下右图所示。</a:t>
            </a:r>
          </a:p>
          <a:p>
            <a:endParaRPr lang="zh-CN" altLang="en-US" dirty="0"/>
          </a:p>
        </p:txBody>
      </p:sp>
      <p:pic>
        <p:nvPicPr>
          <p:cNvPr id="3" name="图片 2"/>
          <p:cNvPicPr/>
          <p:nvPr/>
        </p:nvPicPr>
        <p:blipFill rotWithShape="1">
          <a:blip r:embed="rId2"/>
          <a:srcRect t="7495" b="3013"/>
          <a:stretch/>
        </p:blipFill>
        <p:spPr bwMode="auto">
          <a:xfrm>
            <a:off x="664354" y="2622232"/>
            <a:ext cx="4799486" cy="2997172"/>
          </a:xfrm>
          <a:prstGeom prst="rect">
            <a:avLst/>
          </a:prstGeom>
          <a:noFill/>
          <a:ln>
            <a:noFill/>
          </a:ln>
          <a:extLst>
            <a:ext uri="{53640926-AAD7-44D8-BBD7-CCE9431645EC}">
              <a14:shadowObscured xmlns:a14="http://schemas.microsoft.com/office/drawing/2010/main"/>
            </a:ext>
          </a:extLst>
        </p:spPr>
      </p:pic>
      <p:pic>
        <p:nvPicPr>
          <p:cNvPr id="4" name="图片 3"/>
          <p:cNvPicPr/>
          <p:nvPr/>
        </p:nvPicPr>
        <p:blipFill rotWithShape="1">
          <a:blip r:embed="rId3"/>
          <a:srcRect b="9734"/>
          <a:stretch/>
        </p:blipFill>
        <p:spPr bwMode="auto">
          <a:xfrm>
            <a:off x="5734251" y="2622232"/>
            <a:ext cx="4655357" cy="29971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78457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：再给</a:t>
            </a:r>
            <a:r>
              <a:rPr lang="en-US" altLang="zh-CN" dirty="0"/>
              <a:t>groud2</a:t>
            </a:r>
            <a:r>
              <a:rPr lang="zh-CN" altLang="en-US" dirty="0"/>
              <a:t>分组添加一个新分组，并将分组的中心点移动到模型脚后跟的位置上，如下左图所示。</a:t>
            </a:r>
          </a:p>
          <a:p>
            <a:r>
              <a:rPr lang="zh-CN" altLang="en-US" dirty="0"/>
              <a:t>步骤</a:t>
            </a:r>
            <a:r>
              <a:rPr lang="en-US" altLang="zh-CN" dirty="0"/>
              <a:t>08</a:t>
            </a:r>
            <a:r>
              <a:rPr lang="zh-CN" altLang="en-US" dirty="0"/>
              <a:t>：创建一个“法线轴”属性为</a:t>
            </a:r>
            <a:r>
              <a:rPr lang="en-US" altLang="zh-CN" dirty="0"/>
              <a:t>Y</a:t>
            </a:r>
            <a:r>
              <a:rPr lang="zh-CN" altLang="en-US" dirty="0"/>
              <a:t>的圆形曲线，并将名称改成</a:t>
            </a:r>
            <a:r>
              <a:rPr lang="en-US" altLang="zh-CN" dirty="0"/>
              <a:t>Foot_Con</a:t>
            </a:r>
            <a:r>
              <a:rPr lang="zh-CN" altLang="en-US" dirty="0"/>
              <a:t>作为脚部的控制器。并将其中心点设置在</a:t>
            </a:r>
            <a:r>
              <a:rPr lang="en-US" altLang="zh-CN" dirty="0"/>
              <a:t>joint_Foot</a:t>
            </a:r>
            <a:r>
              <a:rPr lang="zh-CN" altLang="en-US" dirty="0"/>
              <a:t>骨骼的位置上，添加一个分组并命名为</a:t>
            </a:r>
            <a:r>
              <a:rPr lang="en-US" altLang="zh-CN" dirty="0"/>
              <a:t>Foot_Con_grp</a:t>
            </a:r>
            <a:r>
              <a:rPr lang="zh-CN" altLang="en-US" dirty="0"/>
              <a:t>，如下右图所示。</a:t>
            </a:r>
          </a:p>
          <a:p>
            <a:endParaRPr lang="zh-CN" altLang="en-US" dirty="0"/>
          </a:p>
        </p:txBody>
      </p:sp>
      <p:pic>
        <p:nvPicPr>
          <p:cNvPr id="3" name="图片 2"/>
          <p:cNvPicPr/>
          <p:nvPr/>
        </p:nvPicPr>
        <p:blipFill>
          <a:blip r:embed="rId2"/>
          <a:stretch>
            <a:fillRect/>
          </a:stretch>
        </p:blipFill>
        <p:spPr>
          <a:xfrm>
            <a:off x="1050492" y="2880331"/>
            <a:ext cx="4610658" cy="3354214"/>
          </a:xfrm>
          <a:prstGeom prst="rect">
            <a:avLst/>
          </a:prstGeom>
          <a:noFill/>
          <a:ln>
            <a:noFill/>
          </a:ln>
        </p:spPr>
      </p:pic>
      <p:pic>
        <p:nvPicPr>
          <p:cNvPr id="4" name="图片 3"/>
          <p:cNvPicPr/>
          <p:nvPr/>
        </p:nvPicPr>
        <p:blipFill>
          <a:blip r:embed="rId3"/>
          <a:stretch>
            <a:fillRect/>
          </a:stretch>
        </p:blipFill>
        <p:spPr>
          <a:xfrm>
            <a:off x="5946370" y="2880331"/>
            <a:ext cx="4521931" cy="3354214"/>
          </a:xfrm>
          <a:prstGeom prst="rect">
            <a:avLst/>
          </a:prstGeom>
          <a:noFill/>
          <a:ln>
            <a:noFill/>
          </a:ln>
        </p:spPr>
      </p:pic>
    </p:spTree>
    <p:extLst>
      <p:ext uri="{BB962C8B-B14F-4D97-AF65-F5344CB8AC3E}">
        <p14:creationId xmlns:p14="http://schemas.microsoft.com/office/powerpoint/2010/main" val="2698891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09</a:t>
            </a:r>
            <a:r>
              <a:rPr lang="zh-CN" altLang="en-US" dirty="0"/>
              <a:t>：用</a:t>
            </a:r>
            <a:r>
              <a:rPr lang="en-US" altLang="zh-CN" dirty="0"/>
              <a:t>Foot_Con</a:t>
            </a:r>
            <a:r>
              <a:rPr lang="zh-CN" altLang="en-US" dirty="0"/>
              <a:t>控制器给</a:t>
            </a:r>
            <a:r>
              <a:rPr lang="en-US" altLang="zh-CN" dirty="0"/>
              <a:t>group1</a:t>
            </a:r>
            <a:r>
              <a:rPr lang="zh-CN" altLang="en-US" dirty="0"/>
              <a:t>分组做父子约束，记得要勾选父子约束的“保持偏移”属性，如下左图所示。</a:t>
            </a:r>
          </a:p>
          <a:p>
            <a:r>
              <a:rPr lang="zh-CN" altLang="en-US" dirty="0"/>
              <a:t>步骤</a:t>
            </a:r>
            <a:r>
              <a:rPr lang="en-US" altLang="zh-CN" dirty="0"/>
              <a:t>10</a:t>
            </a:r>
            <a:r>
              <a:rPr lang="zh-CN" altLang="en-US" dirty="0"/>
              <a:t>：选中</a:t>
            </a:r>
            <a:r>
              <a:rPr lang="en-US" altLang="zh-CN" dirty="0"/>
              <a:t>Foot_Con</a:t>
            </a:r>
            <a:r>
              <a:rPr lang="zh-CN" altLang="en-US" dirty="0"/>
              <a:t>控制器并在右侧属性面板中找到并执行“编辑</a:t>
            </a:r>
            <a:r>
              <a:rPr lang="en-US" altLang="zh-CN" dirty="0"/>
              <a:t>&gt;</a:t>
            </a:r>
            <a:r>
              <a:rPr lang="zh-CN" altLang="en-US" dirty="0"/>
              <a:t>添加属性”命令，如下右图所示。</a:t>
            </a:r>
          </a:p>
          <a:p>
            <a:endParaRPr lang="zh-CN" altLang="en-US" dirty="0"/>
          </a:p>
        </p:txBody>
      </p:sp>
      <p:pic>
        <p:nvPicPr>
          <p:cNvPr id="3" name="图片 2"/>
          <p:cNvPicPr/>
          <p:nvPr/>
        </p:nvPicPr>
        <p:blipFill>
          <a:blip r:embed="rId2"/>
          <a:stretch>
            <a:fillRect/>
          </a:stretch>
        </p:blipFill>
        <p:spPr>
          <a:xfrm>
            <a:off x="902853" y="2544445"/>
            <a:ext cx="4832315" cy="3706726"/>
          </a:xfrm>
          <a:prstGeom prst="rect">
            <a:avLst/>
          </a:prstGeom>
          <a:noFill/>
          <a:ln>
            <a:noFill/>
          </a:ln>
        </p:spPr>
      </p:pic>
      <p:pic>
        <p:nvPicPr>
          <p:cNvPr id="4" name="图片 3"/>
          <p:cNvPicPr/>
          <p:nvPr/>
        </p:nvPicPr>
        <p:blipFill>
          <a:blip r:embed="rId3"/>
          <a:stretch>
            <a:fillRect/>
          </a:stretch>
        </p:blipFill>
        <p:spPr>
          <a:xfrm>
            <a:off x="6012258" y="2627427"/>
            <a:ext cx="5022289" cy="3623743"/>
          </a:xfrm>
          <a:prstGeom prst="rect">
            <a:avLst/>
          </a:prstGeom>
          <a:noFill/>
          <a:ln>
            <a:noFill/>
          </a:ln>
        </p:spPr>
      </p:pic>
    </p:spTree>
    <p:extLst>
      <p:ext uri="{BB962C8B-B14F-4D97-AF65-F5344CB8AC3E}">
        <p14:creationId xmlns:p14="http://schemas.microsoft.com/office/powerpoint/2010/main" val="3336940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11</a:t>
            </a:r>
            <a:r>
              <a:rPr lang="zh-CN" altLang="en-US" dirty="0"/>
              <a:t>：在弹出的“添加属性”对话框的“长名称”文本框中输入</a:t>
            </a:r>
            <a:r>
              <a:rPr lang="en-US" altLang="zh-CN" dirty="0"/>
              <a:t>Heel</a:t>
            </a:r>
            <a:r>
              <a:rPr lang="zh-CN" altLang="en-US" dirty="0"/>
              <a:t>，在“数据类型”区域选择“浮点型”单选按钮，其他属性保持默认，如下左图所示。这样就给控制器添加了一属性，后面将用这个属性来控制脚的运动。</a:t>
            </a:r>
          </a:p>
          <a:p>
            <a:r>
              <a:rPr lang="zh-CN" altLang="en-US" dirty="0"/>
              <a:t>步骤</a:t>
            </a:r>
            <a:r>
              <a:rPr lang="en-US" altLang="zh-CN" dirty="0"/>
              <a:t>12</a:t>
            </a:r>
            <a:r>
              <a:rPr lang="zh-CN" altLang="en-US" dirty="0"/>
              <a:t>：用同样的方法分别给</a:t>
            </a:r>
            <a:r>
              <a:rPr lang="en-US" altLang="zh-CN" dirty="0"/>
              <a:t>Foot_Con</a:t>
            </a:r>
            <a:r>
              <a:rPr lang="zh-CN" altLang="en-US" dirty="0"/>
              <a:t>控制器添加</a:t>
            </a:r>
            <a:r>
              <a:rPr lang="en-US" altLang="zh-CN" dirty="0"/>
              <a:t>Ball</a:t>
            </a:r>
            <a:r>
              <a:rPr lang="zh-CN" altLang="en-US" dirty="0"/>
              <a:t>、</a:t>
            </a:r>
            <a:r>
              <a:rPr lang="en-US" altLang="zh-CN" dirty="0"/>
              <a:t>BallLateral</a:t>
            </a:r>
            <a:r>
              <a:rPr lang="zh-CN" altLang="en-US" dirty="0"/>
              <a:t>、</a:t>
            </a:r>
            <a:r>
              <a:rPr lang="en-US" altLang="zh-CN" dirty="0"/>
              <a:t>Toe</a:t>
            </a:r>
            <a:r>
              <a:rPr lang="zh-CN" altLang="en-US" dirty="0"/>
              <a:t>、</a:t>
            </a:r>
            <a:r>
              <a:rPr lang="en-US" altLang="zh-CN" dirty="0"/>
              <a:t>Tiptoe</a:t>
            </a:r>
            <a:r>
              <a:rPr lang="zh-CN" altLang="en-US" dirty="0"/>
              <a:t>、</a:t>
            </a:r>
            <a:r>
              <a:rPr lang="en-US" altLang="zh-CN" dirty="0"/>
              <a:t>LateralTiptoe</a:t>
            </a:r>
            <a:r>
              <a:rPr lang="zh-CN" altLang="en-US" dirty="0"/>
              <a:t>、</a:t>
            </a:r>
            <a:r>
              <a:rPr lang="en-US" altLang="zh-CN" dirty="0"/>
              <a:t>Lateral</a:t>
            </a:r>
            <a:r>
              <a:rPr lang="zh-CN" altLang="en-US" dirty="0"/>
              <a:t>、</a:t>
            </a:r>
            <a:r>
              <a:rPr lang="en-US" altLang="zh-CN" dirty="0"/>
              <a:t>Tilt</a:t>
            </a:r>
            <a:r>
              <a:rPr lang="zh-CN" altLang="en-US" dirty="0"/>
              <a:t>和</a:t>
            </a:r>
            <a:r>
              <a:rPr lang="en-US" altLang="zh-CN" dirty="0"/>
              <a:t>Roll</a:t>
            </a:r>
            <a:r>
              <a:rPr lang="zh-CN" altLang="en-US" dirty="0"/>
              <a:t>属性，如下右图所示。这些都是用来控制脚的运动方向的。</a:t>
            </a:r>
          </a:p>
          <a:p>
            <a:endParaRPr lang="zh-CN" altLang="en-US" dirty="0"/>
          </a:p>
        </p:txBody>
      </p:sp>
      <p:pic>
        <p:nvPicPr>
          <p:cNvPr id="3" name="图片 2"/>
          <p:cNvPicPr/>
          <p:nvPr/>
        </p:nvPicPr>
        <p:blipFill>
          <a:blip r:embed="rId2"/>
          <a:stretch>
            <a:fillRect/>
          </a:stretch>
        </p:blipFill>
        <p:spPr>
          <a:xfrm>
            <a:off x="974551" y="3428999"/>
            <a:ext cx="4036079" cy="3005052"/>
          </a:xfrm>
          <a:prstGeom prst="rect">
            <a:avLst/>
          </a:prstGeom>
          <a:noFill/>
          <a:ln>
            <a:noFill/>
          </a:ln>
        </p:spPr>
      </p:pic>
      <p:pic>
        <p:nvPicPr>
          <p:cNvPr id="4" name="图片 3"/>
          <p:cNvPicPr/>
          <p:nvPr/>
        </p:nvPicPr>
        <p:blipFill>
          <a:blip r:embed="rId3"/>
          <a:stretch>
            <a:fillRect/>
          </a:stretch>
        </p:blipFill>
        <p:spPr>
          <a:xfrm>
            <a:off x="5412219" y="3428999"/>
            <a:ext cx="4328771" cy="3005052"/>
          </a:xfrm>
          <a:prstGeom prst="rect">
            <a:avLst/>
          </a:prstGeom>
          <a:noFill/>
          <a:ln>
            <a:noFill/>
          </a:ln>
        </p:spPr>
      </p:pic>
    </p:spTree>
    <p:extLst>
      <p:ext uri="{BB962C8B-B14F-4D97-AF65-F5344CB8AC3E}">
        <p14:creationId xmlns:p14="http://schemas.microsoft.com/office/powerpoint/2010/main" val="15435641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13</a:t>
            </a:r>
            <a:r>
              <a:rPr lang="zh-CN" altLang="en-US" dirty="0"/>
              <a:t>：执行“窗口</a:t>
            </a:r>
            <a:r>
              <a:rPr lang="en-US" altLang="zh-CN" dirty="0"/>
              <a:t>&gt;</a:t>
            </a:r>
            <a:r>
              <a:rPr lang="zh-CN" altLang="en-US" dirty="0"/>
              <a:t>常规编辑”</a:t>
            </a:r>
            <a:r>
              <a:rPr lang="en-US" altLang="zh-CN" dirty="0"/>
              <a:t>&gt;</a:t>
            </a:r>
            <a:r>
              <a:rPr lang="zh-CN" altLang="en-US" dirty="0"/>
              <a:t>连接编辑器”命令，在弹出的“连接编辑器”对话框中将</a:t>
            </a:r>
            <a:r>
              <a:rPr lang="en-US" altLang="zh-CN" dirty="0"/>
              <a:t>Foot_Con</a:t>
            </a:r>
            <a:r>
              <a:rPr lang="zh-CN" altLang="en-US" dirty="0"/>
              <a:t>控制器加载到左侧，将</a:t>
            </a:r>
            <a:r>
              <a:rPr lang="en-US" altLang="zh-CN" dirty="0"/>
              <a:t>group5</a:t>
            </a:r>
            <a:r>
              <a:rPr lang="zh-CN" altLang="en-US" dirty="0"/>
              <a:t>分组添加到右侧，将</a:t>
            </a:r>
            <a:r>
              <a:rPr lang="en-US" altLang="zh-CN" dirty="0"/>
              <a:t>Foot_Con</a:t>
            </a:r>
            <a:r>
              <a:rPr lang="zh-CN" altLang="en-US" dirty="0"/>
              <a:t>控制器中的</a:t>
            </a:r>
            <a:r>
              <a:rPr lang="en-US" altLang="zh-CN" dirty="0"/>
              <a:t>Heel</a:t>
            </a:r>
            <a:r>
              <a:rPr lang="zh-CN" altLang="en-US" dirty="0"/>
              <a:t>属性与</a:t>
            </a:r>
            <a:r>
              <a:rPr lang="en-US" altLang="zh-CN" dirty="0"/>
              <a:t>group5</a:t>
            </a:r>
            <a:r>
              <a:rPr lang="zh-CN" altLang="en-US" dirty="0"/>
              <a:t>分组中的</a:t>
            </a:r>
            <a:r>
              <a:rPr lang="en-US" altLang="zh-CN" dirty="0"/>
              <a:t>rotateX</a:t>
            </a:r>
            <a:r>
              <a:rPr lang="zh-CN" altLang="en-US" dirty="0"/>
              <a:t>关联，如</a:t>
            </a:r>
            <a:r>
              <a:rPr lang="zh-CN" altLang="en-US" dirty="0" smtClean="0"/>
              <a:t>下图</a:t>
            </a:r>
            <a:r>
              <a:rPr lang="zh-CN" altLang="en-US" dirty="0"/>
              <a:t>所示。</a:t>
            </a:r>
          </a:p>
        </p:txBody>
      </p:sp>
      <p:pic>
        <p:nvPicPr>
          <p:cNvPr id="3" name="图片 2"/>
          <p:cNvPicPr/>
          <p:nvPr/>
        </p:nvPicPr>
        <p:blipFill>
          <a:blip r:embed="rId2"/>
          <a:stretch>
            <a:fillRect/>
          </a:stretch>
        </p:blipFill>
        <p:spPr>
          <a:xfrm>
            <a:off x="3500582" y="2028276"/>
            <a:ext cx="5153578" cy="4306022"/>
          </a:xfrm>
          <a:prstGeom prst="rect">
            <a:avLst/>
          </a:prstGeom>
          <a:noFill/>
          <a:ln>
            <a:noFill/>
          </a:ln>
        </p:spPr>
      </p:pic>
    </p:spTree>
    <p:extLst>
      <p:ext uri="{BB962C8B-B14F-4D97-AF65-F5344CB8AC3E}">
        <p14:creationId xmlns:p14="http://schemas.microsoft.com/office/powerpoint/2010/main" val="20689514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14</a:t>
            </a:r>
            <a:r>
              <a:rPr lang="zh-CN" altLang="en-US" dirty="0"/>
              <a:t>：为了更好地观察绑定是否正确，先将模型于骨骼执行“蒙皮</a:t>
            </a:r>
            <a:r>
              <a:rPr lang="en-US" altLang="zh-CN" dirty="0"/>
              <a:t>&gt;</a:t>
            </a:r>
            <a:r>
              <a:rPr lang="zh-CN" altLang="en-US" dirty="0"/>
              <a:t>绑定蒙皮”命令。然后将</a:t>
            </a:r>
            <a:r>
              <a:rPr lang="en-US" altLang="zh-CN" dirty="0"/>
              <a:t>Foot_Con</a:t>
            </a:r>
            <a:r>
              <a:rPr lang="zh-CN" altLang="en-US" dirty="0"/>
              <a:t>控制器的</a:t>
            </a:r>
            <a:r>
              <a:rPr lang="en-US" altLang="zh-CN" dirty="0"/>
              <a:t>Heel</a:t>
            </a:r>
            <a:r>
              <a:rPr lang="zh-CN" altLang="en-US" dirty="0"/>
              <a:t>属性设置为</a:t>
            </a:r>
            <a:r>
              <a:rPr lang="en-US" altLang="zh-CN" dirty="0"/>
              <a:t>-30</a:t>
            </a:r>
            <a:r>
              <a:rPr lang="zh-CN" altLang="en-US" dirty="0"/>
              <a:t>，可以看到脚会以脚跟为轴心向上抬起脚掌，如</a:t>
            </a:r>
            <a:r>
              <a:rPr lang="zh-CN" altLang="en-US" dirty="0" smtClean="0"/>
              <a:t>下图</a:t>
            </a:r>
            <a:r>
              <a:rPr lang="zh-CN" altLang="en-US" dirty="0"/>
              <a:t>所示。</a:t>
            </a:r>
          </a:p>
        </p:txBody>
      </p:sp>
      <p:pic>
        <p:nvPicPr>
          <p:cNvPr id="3" name="图片 2"/>
          <p:cNvPicPr/>
          <p:nvPr/>
        </p:nvPicPr>
        <p:blipFill>
          <a:blip r:embed="rId2"/>
          <a:srcRect l="10829"/>
          <a:stretch>
            <a:fillRect/>
          </a:stretch>
        </p:blipFill>
        <p:spPr>
          <a:xfrm>
            <a:off x="3698499" y="2031654"/>
            <a:ext cx="5200426" cy="4252768"/>
          </a:xfrm>
          <a:prstGeom prst="rect">
            <a:avLst/>
          </a:prstGeom>
          <a:noFill/>
          <a:ln>
            <a:noFill/>
          </a:ln>
        </p:spPr>
      </p:pic>
    </p:spTree>
    <p:extLst>
      <p:ext uri="{BB962C8B-B14F-4D97-AF65-F5344CB8AC3E}">
        <p14:creationId xmlns:p14="http://schemas.microsoft.com/office/powerpoint/2010/main" val="27132676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15</a:t>
            </a:r>
            <a:r>
              <a:rPr lang="zh-CN" altLang="en-US" dirty="0"/>
              <a:t>：继续关联属性，还是打开“连接编辑器”对话框，将</a:t>
            </a:r>
            <a:r>
              <a:rPr lang="en-US" altLang="zh-CN" dirty="0"/>
              <a:t>group3</a:t>
            </a:r>
            <a:r>
              <a:rPr lang="zh-CN" altLang="en-US" dirty="0"/>
              <a:t>分组添加载到右侧。将</a:t>
            </a:r>
            <a:r>
              <a:rPr lang="en-US" altLang="zh-CN" dirty="0"/>
              <a:t>Foot_Con</a:t>
            </a:r>
            <a:r>
              <a:rPr lang="zh-CN" altLang="en-US" dirty="0"/>
              <a:t>控制器的</a:t>
            </a:r>
            <a:r>
              <a:rPr lang="en-US" altLang="zh-CN" dirty="0"/>
              <a:t>Ball</a:t>
            </a:r>
            <a:r>
              <a:rPr lang="zh-CN" altLang="en-US" dirty="0"/>
              <a:t>属性与</a:t>
            </a:r>
            <a:r>
              <a:rPr lang="en-US" altLang="zh-CN" dirty="0"/>
              <a:t>group3</a:t>
            </a:r>
            <a:r>
              <a:rPr lang="zh-CN" altLang="en-US" dirty="0"/>
              <a:t>分组的</a:t>
            </a:r>
            <a:r>
              <a:rPr lang="en-US" altLang="zh-CN" dirty="0"/>
              <a:t>rotateX</a:t>
            </a:r>
            <a:r>
              <a:rPr lang="zh-CN" altLang="en-US" dirty="0"/>
              <a:t>属性进行关联，如下左图所示。</a:t>
            </a:r>
          </a:p>
          <a:p>
            <a:r>
              <a:rPr lang="zh-CN" altLang="en-US" dirty="0"/>
              <a:t>步骤</a:t>
            </a:r>
            <a:r>
              <a:rPr lang="en-US" altLang="zh-CN" dirty="0"/>
              <a:t>16</a:t>
            </a:r>
            <a:r>
              <a:rPr lang="zh-CN" altLang="en-US" dirty="0"/>
              <a:t>：将</a:t>
            </a:r>
            <a:r>
              <a:rPr lang="en-US" altLang="zh-CN" dirty="0"/>
              <a:t>Foot_Con</a:t>
            </a:r>
            <a:r>
              <a:rPr lang="zh-CN" altLang="en-US" dirty="0"/>
              <a:t>控制器的</a:t>
            </a:r>
            <a:r>
              <a:rPr lang="en-US" altLang="zh-CN" dirty="0"/>
              <a:t>BallLateral</a:t>
            </a:r>
            <a:r>
              <a:rPr lang="zh-CN" altLang="en-US" dirty="0"/>
              <a:t>属性与</a:t>
            </a:r>
            <a:r>
              <a:rPr lang="en-US" altLang="zh-CN" dirty="0"/>
              <a:t>group3</a:t>
            </a:r>
            <a:r>
              <a:rPr lang="zh-CN" altLang="en-US" dirty="0"/>
              <a:t>分组的</a:t>
            </a:r>
            <a:r>
              <a:rPr lang="en-US" altLang="zh-CN" dirty="0"/>
              <a:t>rotateY</a:t>
            </a:r>
            <a:r>
              <a:rPr lang="zh-CN" altLang="en-US" dirty="0"/>
              <a:t>属性进行关联，如下右图所示。</a:t>
            </a:r>
          </a:p>
          <a:p>
            <a:endParaRPr lang="zh-CN" altLang="en-US" dirty="0"/>
          </a:p>
        </p:txBody>
      </p:sp>
      <p:pic>
        <p:nvPicPr>
          <p:cNvPr id="3" name="图片 2"/>
          <p:cNvPicPr/>
          <p:nvPr/>
        </p:nvPicPr>
        <p:blipFill>
          <a:blip r:embed="rId2"/>
          <a:stretch>
            <a:fillRect/>
          </a:stretch>
        </p:blipFill>
        <p:spPr>
          <a:xfrm>
            <a:off x="1287433" y="2660044"/>
            <a:ext cx="4432535" cy="3458123"/>
          </a:xfrm>
          <a:prstGeom prst="rect">
            <a:avLst/>
          </a:prstGeom>
          <a:noFill/>
          <a:ln>
            <a:noFill/>
          </a:ln>
        </p:spPr>
      </p:pic>
      <p:pic>
        <p:nvPicPr>
          <p:cNvPr id="4" name="图片 3"/>
          <p:cNvPicPr/>
          <p:nvPr/>
        </p:nvPicPr>
        <p:blipFill>
          <a:blip r:embed="rId3"/>
          <a:stretch>
            <a:fillRect/>
          </a:stretch>
        </p:blipFill>
        <p:spPr>
          <a:xfrm>
            <a:off x="5917823" y="2660044"/>
            <a:ext cx="4074270" cy="3458123"/>
          </a:xfrm>
          <a:prstGeom prst="rect">
            <a:avLst/>
          </a:prstGeom>
          <a:noFill/>
          <a:ln>
            <a:noFill/>
          </a:ln>
        </p:spPr>
      </p:pic>
    </p:spTree>
    <p:extLst>
      <p:ext uri="{BB962C8B-B14F-4D97-AF65-F5344CB8AC3E}">
        <p14:creationId xmlns:p14="http://schemas.microsoft.com/office/powerpoint/2010/main" val="9683269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17</a:t>
            </a:r>
            <a:r>
              <a:rPr lang="zh-CN" altLang="en-US" dirty="0"/>
              <a:t>：再将</a:t>
            </a:r>
            <a:r>
              <a:rPr lang="en-US" altLang="zh-CN" dirty="0"/>
              <a:t>group4</a:t>
            </a:r>
            <a:r>
              <a:rPr lang="zh-CN" altLang="en-US" dirty="0"/>
              <a:t>分组加载到右侧，将</a:t>
            </a:r>
            <a:r>
              <a:rPr lang="en-US" altLang="zh-CN" dirty="0"/>
              <a:t>Foot_Con</a:t>
            </a:r>
            <a:r>
              <a:rPr lang="zh-CN" altLang="en-US" dirty="0"/>
              <a:t>控制器的</a:t>
            </a:r>
            <a:r>
              <a:rPr lang="en-US" altLang="zh-CN" dirty="0"/>
              <a:t>Toe</a:t>
            </a:r>
            <a:r>
              <a:rPr lang="zh-CN" altLang="en-US" dirty="0"/>
              <a:t>属性与</a:t>
            </a:r>
            <a:r>
              <a:rPr lang="en-US" altLang="zh-CN" dirty="0"/>
              <a:t>group4</a:t>
            </a:r>
            <a:r>
              <a:rPr lang="zh-CN" altLang="en-US" dirty="0"/>
              <a:t>分组的</a:t>
            </a:r>
            <a:r>
              <a:rPr lang="en-US" altLang="zh-CN" dirty="0"/>
              <a:t>rotateX</a:t>
            </a:r>
            <a:r>
              <a:rPr lang="zh-CN" altLang="en-US" dirty="0"/>
              <a:t>属性进行关联，如下左图所示。</a:t>
            </a:r>
          </a:p>
          <a:p>
            <a:r>
              <a:rPr lang="zh-CN" altLang="en-US" dirty="0"/>
              <a:t>步骤</a:t>
            </a:r>
            <a:r>
              <a:rPr lang="en-US" altLang="zh-CN" dirty="0"/>
              <a:t>18</a:t>
            </a:r>
            <a:r>
              <a:rPr lang="zh-CN" altLang="en-US" dirty="0"/>
              <a:t>：再将</a:t>
            </a:r>
            <a:r>
              <a:rPr lang="en-US" altLang="zh-CN" dirty="0"/>
              <a:t>group2</a:t>
            </a:r>
            <a:r>
              <a:rPr lang="zh-CN" altLang="en-US" dirty="0"/>
              <a:t>分组加载到右侧，将</a:t>
            </a:r>
            <a:r>
              <a:rPr lang="en-US" altLang="zh-CN" dirty="0"/>
              <a:t>Foot_Con</a:t>
            </a:r>
            <a:r>
              <a:rPr lang="zh-CN" altLang="en-US" dirty="0"/>
              <a:t>控制器的</a:t>
            </a:r>
            <a:r>
              <a:rPr lang="en-US" altLang="zh-CN" dirty="0"/>
              <a:t>Tiptoe</a:t>
            </a:r>
            <a:r>
              <a:rPr lang="zh-CN" altLang="en-US" dirty="0"/>
              <a:t>属性与</a:t>
            </a:r>
            <a:r>
              <a:rPr lang="en-US" altLang="zh-CN" dirty="0"/>
              <a:t>group2</a:t>
            </a:r>
            <a:r>
              <a:rPr lang="zh-CN" altLang="en-US" dirty="0"/>
              <a:t>分组的</a:t>
            </a:r>
            <a:r>
              <a:rPr lang="en-US" altLang="zh-CN" dirty="0"/>
              <a:t>rotateX</a:t>
            </a:r>
            <a:r>
              <a:rPr lang="zh-CN" altLang="en-US" dirty="0"/>
              <a:t>属性进行关联，如下右图所示。</a:t>
            </a:r>
          </a:p>
          <a:p>
            <a:endParaRPr lang="zh-CN" altLang="en-US" dirty="0"/>
          </a:p>
        </p:txBody>
      </p:sp>
      <p:pic>
        <p:nvPicPr>
          <p:cNvPr id="3" name="图片 2"/>
          <p:cNvPicPr/>
          <p:nvPr/>
        </p:nvPicPr>
        <p:blipFill>
          <a:blip r:embed="rId2"/>
          <a:stretch>
            <a:fillRect/>
          </a:stretch>
        </p:blipFill>
        <p:spPr>
          <a:xfrm>
            <a:off x="788640" y="2606675"/>
            <a:ext cx="4574030" cy="3577994"/>
          </a:xfrm>
          <a:prstGeom prst="rect">
            <a:avLst/>
          </a:prstGeom>
          <a:noFill/>
          <a:ln>
            <a:noFill/>
          </a:ln>
        </p:spPr>
      </p:pic>
      <p:pic>
        <p:nvPicPr>
          <p:cNvPr id="4" name="图片 3"/>
          <p:cNvPicPr/>
          <p:nvPr/>
        </p:nvPicPr>
        <p:blipFill>
          <a:blip r:embed="rId3"/>
          <a:stretch>
            <a:fillRect/>
          </a:stretch>
        </p:blipFill>
        <p:spPr>
          <a:xfrm>
            <a:off x="5526433" y="2606675"/>
            <a:ext cx="5088303" cy="3577994"/>
          </a:xfrm>
          <a:prstGeom prst="rect">
            <a:avLst/>
          </a:prstGeom>
          <a:noFill/>
          <a:ln>
            <a:noFill/>
          </a:ln>
        </p:spPr>
      </p:pic>
    </p:spTree>
    <p:extLst>
      <p:ext uri="{BB962C8B-B14F-4D97-AF65-F5344CB8AC3E}">
        <p14:creationId xmlns:p14="http://schemas.microsoft.com/office/powerpoint/2010/main" val="15018288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19</a:t>
            </a:r>
            <a:r>
              <a:rPr lang="zh-CN" altLang="en-US" dirty="0"/>
              <a:t>：将</a:t>
            </a:r>
            <a:r>
              <a:rPr lang="en-US" altLang="zh-CN" dirty="0"/>
              <a:t>Foot_Con</a:t>
            </a:r>
            <a:r>
              <a:rPr lang="zh-CN" altLang="en-US" dirty="0"/>
              <a:t>控制器的</a:t>
            </a:r>
            <a:r>
              <a:rPr lang="en-US" altLang="zh-CN" dirty="0"/>
              <a:t>LateralTiptoe</a:t>
            </a:r>
            <a:r>
              <a:rPr lang="zh-CN" altLang="en-US" dirty="0"/>
              <a:t>属性与</a:t>
            </a:r>
            <a:r>
              <a:rPr lang="en-US" altLang="zh-CN" dirty="0"/>
              <a:t>group2</a:t>
            </a:r>
            <a:r>
              <a:rPr lang="zh-CN" altLang="en-US" dirty="0"/>
              <a:t>分组的</a:t>
            </a:r>
            <a:r>
              <a:rPr lang="en-US" altLang="zh-CN" dirty="0"/>
              <a:t>rotateY</a:t>
            </a:r>
            <a:r>
              <a:rPr lang="zh-CN" altLang="en-US" dirty="0"/>
              <a:t>属性进行关联，如下左图所示。</a:t>
            </a:r>
          </a:p>
          <a:p>
            <a:r>
              <a:rPr lang="zh-CN" altLang="en-US" dirty="0"/>
              <a:t>步骤</a:t>
            </a:r>
            <a:r>
              <a:rPr lang="en-US" altLang="zh-CN" dirty="0"/>
              <a:t>20</a:t>
            </a:r>
            <a:r>
              <a:rPr lang="zh-CN" altLang="en-US" dirty="0"/>
              <a:t>：将</a:t>
            </a:r>
            <a:r>
              <a:rPr lang="en-US" altLang="zh-CN" dirty="0"/>
              <a:t>Foot_Con</a:t>
            </a:r>
            <a:r>
              <a:rPr lang="zh-CN" altLang="en-US" dirty="0"/>
              <a:t>控制器的</a:t>
            </a:r>
            <a:r>
              <a:rPr lang="en-US" altLang="zh-CN" dirty="0"/>
              <a:t>Lateral</a:t>
            </a:r>
            <a:r>
              <a:rPr lang="zh-CN" altLang="en-US" dirty="0"/>
              <a:t>属性与</a:t>
            </a:r>
            <a:r>
              <a:rPr lang="en-US" altLang="zh-CN" dirty="0"/>
              <a:t>group2</a:t>
            </a:r>
            <a:r>
              <a:rPr lang="zh-CN" altLang="en-US" dirty="0"/>
              <a:t>分组的</a:t>
            </a:r>
            <a:r>
              <a:rPr lang="en-US" altLang="zh-CN" dirty="0"/>
              <a:t>rotateZ</a:t>
            </a:r>
            <a:r>
              <a:rPr lang="zh-CN" altLang="en-US" dirty="0"/>
              <a:t>属性进行关联，如下右图所示。</a:t>
            </a:r>
          </a:p>
          <a:p>
            <a:endParaRPr lang="zh-CN" altLang="en-US" dirty="0"/>
          </a:p>
        </p:txBody>
      </p:sp>
      <p:pic>
        <p:nvPicPr>
          <p:cNvPr id="3" name="图片 2"/>
          <p:cNvPicPr/>
          <p:nvPr/>
        </p:nvPicPr>
        <p:blipFill>
          <a:blip r:embed="rId2"/>
          <a:stretch>
            <a:fillRect/>
          </a:stretch>
        </p:blipFill>
        <p:spPr>
          <a:xfrm>
            <a:off x="713018" y="2563322"/>
            <a:ext cx="4557249" cy="3338714"/>
          </a:xfrm>
          <a:prstGeom prst="rect">
            <a:avLst/>
          </a:prstGeom>
          <a:noFill/>
          <a:ln>
            <a:noFill/>
          </a:ln>
        </p:spPr>
      </p:pic>
      <p:pic>
        <p:nvPicPr>
          <p:cNvPr id="4" name="图片 3"/>
          <p:cNvPicPr/>
          <p:nvPr/>
        </p:nvPicPr>
        <p:blipFill>
          <a:blip r:embed="rId3"/>
          <a:stretch>
            <a:fillRect/>
          </a:stretch>
        </p:blipFill>
        <p:spPr>
          <a:xfrm>
            <a:off x="5548571" y="2563322"/>
            <a:ext cx="3990638" cy="3338714"/>
          </a:xfrm>
          <a:prstGeom prst="rect">
            <a:avLst/>
          </a:prstGeom>
          <a:noFill/>
          <a:ln>
            <a:noFill/>
          </a:ln>
        </p:spPr>
      </p:pic>
    </p:spTree>
    <p:extLst>
      <p:ext uri="{BB962C8B-B14F-4D97-AF65-F5344CB8AC3E}">
        <p14:creationId xmlns:p14="http://schemas.microsoft.com/office/powerpoint/2010/main" val="7860229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21</a:t>
            </a:r>
            <a:r>
              <a:rPr lang="zh-CN" altLang="en-US" dirty="0"/>
              <a:t>：将</a:t>
            </a:r>
            <a:r>
              <a:rPr lang="en-US" altLang="zh-CN" dirty="0"/>
              <a:t>group5</a:t>
            </a:r>
            <a:r>
              <a:rPr lang="zh-CN" altLang="en-US" dirty="0"/>
              <a:t>分组加载到右侧，将</a:t>
            </a:r>
            <a:r>
              <a:rPr lang="en-US" altLang="zh-CN" dirty="0"/>
              <a:t>Foot_Con</a:t>
            </a:r>
            <a:r>
              <a:rPr lang="zh-CN" altLang="en-US" dirty="0"/>
              <a:t>控制器的</a:t>
            </a:r>
            <a:r>
              <a:rPr lang="en-US" altLang="zh-CN" dirty="0"/>
              <a:t>Tilt</a:t>
            </a:r>
            <a:r>
              <a:rPr lang="zh-CN" altLang="en-US" dirty="0"/>
              <a:t>属性与</a:t>
            </a:r>
            <a:r>
              <a:rPr lang="en-US" altLang="zh-CN" dirty="0"/>
              <a:t>group5</a:t>
            </a:r>
            <a:r>
              <a:rPr lang="zh-CN" altLang="en-US" dirty="0"/>
              <a:t>分组的</a:t>
            </a:r>
            <a:r>
              <a:rPr lang="en-US" altLang="zh-CN" dirty="0"/>
              <a:t>rotateZ</a:t>
            </a:r>
            <a:r>
              <a:rPr lang="zh-CN" altLang="en-US" dirty="0"/>
              <a:t>属性进行关联，如下左图所示。</a:t>
            </a:r>
          </a:p>
          <a:p>
            <a:r>
              <a:rPr lang="zh-CN" altLang="en-US" dirty="0"/>
              <a:t>步骤</a:t>
            </a:r>
            <a:r>
              <a:rPr lang="en-US" altLang="zh-CN" dirty="0"/>
              <a:t>22</a:t>
            </a:r>
            <a:r>
              <a:rPr lang="zh-CN" altLang="en-US" dirty="0"/>
              <a:t>：将</a:t>
            </a:r>
            <a:r>
              <a:rPr lang="en-US" altLang="zh-CN" dirty="0"/>
              <a:t>ikHandle1</a:t>
            </a:r>
            <a:r>
              <a:rPr lang="zh-CN" altLang="en-US" dirty="0"/>
              <a:t>的</a:t>
            </a:r>
            <a:r>
              <a:rPr lang="en-US" altLang="zh-CN" dirty="0"/>
              <a:t>IK</a:t>
            </a:r>
            <a:r>
              <a:rPr lang="zh-CN" altLang="en-US" dirty="0"/>
              <a:t>控制柄加载到右侧，将</a:t>
            </a:r>
            <a:r>
              <a:rPr lang="en-US" altLang="zh-CN" dirty="0"/>
              <a:t>Foot_Con</a:t>
            </a:r>
            <a:r>
              <a:rPr lang="zh-CN" altLang="en-US" dirty="0"/>
              <a:t>控制器的</a:t>
            </a:r>
            <a:r>
              <a:rPr lang="en-US" altLang="zh-CN" dirty="0"/>
              <a:t>Roll</a:t>
            </a:r>
            <a:r>
              <a:rPr lang="zh-CN" altLang="en-US" dirty="0"/>
              <a:t>属性与</a:t>
            </a:r>
            <a:r>
              <a:rPr lang="en-US" altLang="zh-CN" dirty="0"/>
              <a:t>ikHandle1</a:t>
            </a:r>
            <a:r>
              <a:rPr lang="zh-CN" altLang="en-US" dirty="0"/>
              <a:t>的</a:t>
            </a:r>
            <a:r>
              <a:rPr lang="en-US" altLang="zh-CN" dirty="0"/>
              <a:t>IK</a:t>
            </a:r>
            <a:r>
              <a:rPr lang="zh-CN" altLang="en-US" dirty="0"/>
              <a:t>控制柄的</a:t>
            </a:r>
            <a:r>
              <a:rPr lang="en-US" altLang="zh-CN" dirty="0"/>
              <a:t>twist</a:t>
            </a:r>
            <a:r>
              <a:rPr lang="zh-CN" altLang="en-US" dirty="0"/>
              <a:t>属性进行关联，如下右图所示。至此就完成了一个腿部绑定的案例，此案例主要是讲解如何利用分组与</a:t>
            </a:r>
            <a:r>
              <a:rPr lang="en-US" altLang="zh-CN" dirty="0"/>
              <a:t>IK</a:t>
            </a:r>
            <a:r>
              <a:rPr lang="zh-CN" altLang="en-US" dirty="0"/>
              <a:t>结合做出复杂的运动效果。</a:t>
            </a:r>
          </a:p>
          <a:p>
            <a:endParaRPr lang="zh-CN" altLang="en-US" dirty="0"/>
          </a:p>
        </p:txBody>
      </p:sp>
      <p:pic>
        <p:nvPicPr>
          <p:cNvPr id="3" name="图片 2"/>
          <p:cNvPicPr/>
          <p:nvPr/>
        </p:nvPicPr>
        <p:blipFill>
          <a:blip r:embed="rId2"/>
          <a:stretch>
            <a:fillRect/>
          </a:stretch>
        </p:blipFill>
        <p:spPr>
          <a:xfrm>
            <a:off x="659620" y="2962679"/>
            <a:ext cx="4055557" cy="3421496"/>
          </a:xfrm>
          <a:prstGeom prst="rect">
            <a:avLst/>
          </a:prstGeom>
          <a:noFill/>
          <a:ln>
            <a:noFill/>
          </a:ln>
        </p:spPr>
      </p:pic>
      <p:pic>
        <p:nvPicPr>
          <p:cNvPr id="4" name="图片 3"/>
          <p:cNvPicPr/>
          <p:nvPr/>
        </p:nvPicPr>
        <p:blipFill>
          <a:blip r:embed="rId3"/>
          <a:stretch>
            <a:fillRect/>
          </a:stretch>
        </p:blipFill>
        <p:spPr>
          <a:xfrm>
            <a:off x="5118763" y="2962679"/>
            <a:ext cx="4221211" cy="3421496"/>
          </a:xfrm>
          <a:prstGeom prst="rect">
            <a:avLst/>
          </a:prstGeom>
          <a:noFill/>
          <a:ln>
            <a:noFill/>
          </a:ln>
        </p:spPr>
      </p:pic>
    </p:spTree>
    <p:extLst>
      <p:ext uri="{BB962C8B-B14F-4D97-AF65-F5344CB8AC3E}">
        <p14:creationId xmlns:p14="http://schemas.microsoft.com/office/powerpoint/2010/main" val="381402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0D24605A-A68F-4335-BC0A-A5BD80040165}"/>
              </a:ext>
            </a:extLst>
          </p:cNvPr>
          <p:cNvSpPr>
            <a:spLocks noGrp="1"/>
          </p:cNvSpPr>
          <p:nvPr>
            <p:ph type="body" sz="quarter" idx="10"/>
          </p:nvPr>
        </p:nvSpPr>
        <p:spPr>
          <a:xfrm>
            <a:off x="5245844" y="2124274"/>
            <a:ext cx="6105328" cy="857636"/>
          </a:xfrm>
        </p:spPr>
        <p:txBody>
          <a:bodyPr/>
          <a:lstStyle/>
          <a:p>
            <a:pPr>
              <a:lnSpc>
                <a:spcPct val="130000"/>
              </a:lnSpc>
            </a:pPr>
            <a:r>
              <a:rPr lang="zh-CN" altLang="en-US" dirty="0"/>
              <a:t>层级关系</a:t>
            </a:r>
            <a:endParaRPr lang="zh-CN" altLang="en-US" dirty="0"/>
          </a:p>
        </p:txBody>
      </p:sp>
      <p:sp>
        <p:nvSpPr>
          <p:cNvPr id="3" name="文本占位符 2">
            <a:extLst>
              <a:ext uri="{FF2B5EF4-FFF2-40B4-BE49-F238E27FC236}">
                <a16:creationId xmlns="" xmlns:a16="http://schemas.microsoft.com/office/drawing/2014/main" id="{10FA5A8E-750A-4EA0-89FA-DD37C79972BD}"/>
              </a:ext>
            </a:extLst>
          </p:cNvPr>
          <p:cNvSpPr>
            <a:spLocks noGrp="1"/>
          </p:cNvSpPr>
          <p:nvPr>
            <p:ph type="body" sz="quarter" idx="11"/>
          </p:nvPr>
        </p:nvSpPr>
        <p:spPr>
          <a:xfrm>
            <a:off x="5245844" y="3076202"/>
            <a:ext cx="5441204" cy="398009"/>
          </a:xfrm>
        </p:spPr>
        <p:txBody>
          <a:bodyPr/>
          <a:lstStyle/>
          <a:p>
            <a:r>
              <a:rPr lang="en-US" altLang="zh-CN" dirty="0"/>
              <a:t>8.2.1</a:t>
            </a:r>
            <a:r>
              <a:rPr lang="zh-CN" altLang="en-US" dirty="0"/>
              <a:t>大纲视图</a:t>
            </a:r>
            <a:endParaRPr lang="zh-CN" altLang="en-US" dirty="0"/>
          </a:p>
        </p:txBody>
      </p:sp>
      <p:sp>
        <p:nvSpPr>
          <p:cNvPr id="4" name="文本占位符 3">
            <a:extLst>
              <a:ext uri="{FF2B5EF4-FFF2-40B4-BE49-F238E27FC236}">
                <a16:creationId xmlns="" xmlns:a16="http://schemas.microsoft.com/office/drawing/2014/main" id="{BA9BC839-9CD4-417F-B2BD-129F14A8D4D4}"/>
              </a:ext>
            </a:extLst>
          </p:cNvPr>
          <p:cNvSpPr>
            <a:spLocks noGrp="1"/>
          </p:cNvSpPr>
          <p:nvPr>
            <p:ph type="body" sz="quarter" idx="12"/>
          </p:nvPr>
        </p:nvSpPr>
        <p:spPr>
          <a:xfrm>
            <a:off x="5245844" y="3475626"/>
            <a:ext cx="5441204" cy="398009"/>
          </a:xfrm>
        </p:spPr>
        <p:txBody>
          <a:bodyPr/>
          <a:lstStyle/>
          <a:p>
            <a:r>
              <a:rPr lang="en-US" altLang="zh-CN" dirty="0"/>
              <a:t>8.2.2 </a:t>
            </a:r>
            <a:r>
              <a:rPr lang="zh-CN" altLang="en-US" dirty="0"/>
              <a:t>层级基本操作</a:t>
            </a:r>
            <a:endParaRPr lang="zh-CN" altLang="en-US" dirty="0"/>
          </a:p>
        </p:txBody>
      </p:sp>
      <p:sp>
        <p:nvSpPr>
          <p:cNvPr id="6" name="文本占位符 5">
            <a:extLst>
              <a:ext uri="{FF2B5EF4-FFF2-40B4-BE49-F238E27FC236}">
                <a16:creationId xmlns="" xmlns:a16="http://schemas.microsoft.com/office/drawing/2014/main" id="{AADAF7DD-D5F9-4D8F-8C79-0EE691118B89}"/>
              </a:ext>
            </a:extLst>
          </p:cNvPr>
          <p:cNvSpPr>
            <a:spLocks noGrp="1"/>
          </p:cNvSpPr>
          <p:nvPr>
            <p:ph type="body" sz="quarter" idx="14"/>
          </p:nvPr>
        </p:nvSpPr>
        <p:spPr/>
        <p:txBody>
          <a:bodyPr/>
          <a:lstStyle/>
          <a:p>
            <a:r>
              <a:rPr lang="en-US" altLang="zh-CN"/>
              <a:t>02</a:t>
            </a:r>
            <a:endParaRPr lang="zh-CN" altLang="en-US"/>
          </a:p>
        </p:txBody>
      </p:sp>
    </p:spTree>
    <p:extLst>
      <p:ext uri="{BB962C8B-B14F-4D97-AF65-F5344CB8AC3E}">
        <p14:creationId xmlns:p14="http://schemas.microsoft.com/office/powerpoint/2010/main" val="8295069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知识延伸</a:t>
            </a:r>
            <a:endParaRPr lang="zh-CN" altLang="en-US" dirty="0"/>
          </a:p>
        </p:txBody>
      </p:sp>
      <p:sp>
        <p:nvSpPr>
          <p:cNvPr id="3" name="文本占位符 2"/>
          <p:cNvSpPr>
            <a:spLocks noGrp="1"/>
          </p:cNvSpPr>
          <p:nvPr>
            <p:ph type="body" sz="quarter" idx="11"/>
          </p:nvPr>
        </p:nvSpPr>
        <p:spPr/>
        <p:txBody>
          <a:bodyPr/>
          <a:lstStyle/>
          <a:p>
            <a:endParaRPr lang="zh-CN" altLang="en-US"/>
          </a:p>
        </p:txBody>
      </p:sp>
      <p:sp>
        <p:nvSpPr>
          <p:cNvPr id="4" name="文本占位符 3"/>
          <p:cNvSpPr>
            <a:spLocks noGrp="1"/>
          </p:cNvSpPr>
          <p:nvPr>
            <p:ph type="body" sz="quarter" idx="12"/>
          </p:nvPr>
        </p:nvSpPr>
        <p:spPr/>
        <p:txBody>
          <a:bodyPr/>
          <a:lstStyle/>
          <a:p>
            <a:endParaRPr lang="zh-CN" altLang="en-US"/>
          </a:p>
        </p:txBody>
      </p:sp>
      <p:sp>
        <p:nvSpPr>
          <p:cNvPr id="5" name="文本占位符 4"/>
          <p:cNvSpPr>
            <a:spLocks noGrp="1"/>
          </p:cNvSpPr>
          <p:nvPr>
            <p:ph type="body" sz="quarter" idx="13"/>
          </p:nvPr>
        </p:nvSpPr>
        <p:spPr/>
        <p:txBody>
          <a:bodyPr/>
          <a:lstStyle/>
          <a:p>
            <a:endParaRPr lang="zh-CN" altLang="en-US"/>
          </a:p>
        </p:txBody>
      </p:sp>
      <p:sp>
        <p:nvSpPr>
          <p:cNvPr id="6" name="文本占位符 5"/>
          <p:cNvSpPr>
            <a:spLocks noGrp="1"/>
          </p:cNvSpPr>
          <p:nvPr>
            <p:ph type="body" sz="quarter" idx="14"/>
          </p:nvPr>
        </p:nvSpPr>
        <p:spPr/>
        <p:txBody>
          <a:bodyPr/>
          <a:lstStyle/>
          <a:p>
            <a:r>
              <a:rPr lang="en-US" altLang="zh-CN" dirty="0" smtClean="0"/>
              <a:t>06</a:t>
            </a:r>
            <a:endParaRPr lang="zh-CN" altLang="en-US" dirty="0"/>
          </a:p>
        </p:txBody>
      </p:sp>
    </p:spTree>
    <p:extLst>
      <p:ext uri="{BB962C8B-B14F-4D97-AF65-F5344CB8AC3E}">
        <p14:creationId xmlns:p14="http://schemas.microsoft.com/office/powerpoint/2010/main" val="42106276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知识延伸：制作立体的曲线控制器</a:t>
            </a:r>
            <a:endParaRPr lang="zh-CN" altLang="en-US" dirty="0"/>
          </a:p>
        </p:txBody>
      </p:sp>
      <p:sp>
        <p:nvSpPr>
          <p:cNvPr id="3" name="文本占位符 2"/>
          <p:cNvSpPr>
            <a:spLocks noGrp="1"/>
          </p:cNvSpPr>
          <p:nvPr>
            <p:ph type="body" sz="quarter" idx="11"/>
          </p:nvPr>
        </p:nvSpPr>
        <p:spPr/>
        <p:txBody>
          <a:bodyPr/>
          <a:lstStyle/>
          <a:p>
            <a:r>
              <a:rPr lang="zh-CN" altLang="en-US" dirty="0"/>
              <a:t>绑定文件中需要运用到很多的控制器用来控制模型对象，那如果控制器都是圆圈会使动画师在制作动画时难以区分和选择控制器。所以绑定时制作各种造型的控制器也是用户需要学习的一个知识点。</a:t>
            </a:r>
          </a:p>
          <a:p>
            <a:r>
              <a:rPr lang="zh-CN" altLang="en-US" dirty="0"/>
              <a:t>首先，控制都是由</a:t>
            </a:r>
            <a:r>
              <a:rPr lang="en-US" altLang="zh-CN" dirty="0"/>
              <a:t>NURBS</a:t>
            </a:r>
            <a:r>
              <a:rPr lang="zh-CN" altLang="en-US" dirty="0"/>
              <a:t>曲线制作的，最常用的是“</a:t>
            </a:r>
            <a:r>
              <a:rPr lang="en-US" altLang="zh-CN" dirty="0"/>
              <a:t>NURBS</a:t>
            </a:r>
            <a:r>
              <a:rPr lang="zh-CN" altLang="en-US" dirty="0"/>
              <a:t>圆形”曲线。双击“曲线</a:t>
            </a:r>
            <a:r>
              <a:rPr lang="en-US" altLang="zh-CN" dirty="0"/>
              <a:t>/</a:t>
            </a:r>
            <a:r>
              <a:rPr lang="zh-CN" altLang="en-US" dirty="0"/>
              <a:t>曲面</a:t>
            </a:r>
            <a:r>
              <a:rPr lang="en-US" altLang="zh-CN" dirty="0"/>
              <a:t>&gt;NURBS</a:t>
            </a:r>
            <a:r>
              <a:rPr lang="zh-CN" altLang="en-US" dirty="0"/>
              <a:t>圆形”按钮，在打开的“</a:t>
            </a:r>
            <a:r>
              <a:rPr lang="en-US" altLang="zh-CN" dirty="0"/>
              <a:t>NURBS</a:t>
            </a:r>
            <a:r>
              <a:rPr lang="zh-CN" altLang="en-US" dirty="0"/>
              <a:t>圆形选择”对话框中“截面数”属性默认是</a:t>
            </a:r>
            <a:r>
              <a:rPr lang="en-US" altLang="zh-CN" dirty="0"/>
              <a:t>8</a:t>
            </a:r>
            <a:r>
              <a:rPr lang="zh-CN" altLang="en-US" dirty="0"/>
              <a:t>，将其修改为</a:t>
            </a:r>
            <a:r>
              <a:rPr lang="en-US" altLang="zh-CN" dirty="0"/>
              <a:t>10</a:t>
            </a:r>
            <a:r>
              <a:rPr lang="zh-CN" altLang="en-US" dirty="0"/>
              <a:t>，并进行创建，如</a:t>
            </a:r>
            <a:r>
              <a:rPr lang="zh-CN" altLang="en-US" dirty="0" smtClean="0"/>
              <a:t>下图</a:t>
            </a:r>
            <a:r>
              <a:rPr lang="zh-CN" altLang="en-US" dirty="0"/>
              <a:t>所示。就可以创建一个具有</a:t>
            </a:r>
            <a:r>
              <a:rPr lang="en-US" altLang="zh-CN" dirty="0"/>
              <a:t>10</a:t>
            </a:r>
            <a:r>
              <a:rPr lang="zh-CN" altLang="en-US" dirty="0"/>
              <a:t>个曲线点的圆形。</a:t>
            </a:r>
            <a:endParaRPr lang="zh-CN" altLang="en-US" dirty="0"/>
          </a:p>
        </p:txBody>
      </p:sp>
      <p:pic>
        <p:nvPicPr>
          <p:cNvPr id="4" name="图片 3"/>
          <p:cNvPicPr/>
          <p:nvPr/>
        </p:nvPicPr>
        <p:blipFill>
          <a:blip r:embed="rId2"/>
          <a:stretch>
            <a:fillRect/>
          </a:stretch>
        </p:blipFill>
        <p:spPr>
          <a:xfrm>
            <a:off x="3215352" y="3932987"/>
            <a:ext cx="4781492" cy="2583164"/>
          </a:xfrm>
          <a:prstGeom prst="rect">
            <a:avLst/>
          </a:prstGeom>
          <a:noFill/>
          <a:ln>
            <a:noFill/>
          </a:ln>
        </p:spPr>
      </p:pic>
    </p:spTree>
    <p:extLst>
      <p:ext uri="{BB962C8B-B14F-4D97-AF65-F5344CB8AC3E}">
        <p14:creationId xmlns:p14="http://schemas.microsoft.com/office/powerpoint/2010/main" val="24358715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A4774D80-D159-43E0-9F44-1C2AB45CB120}"/>
              </a:ext>
            </a:extLst>
          </p:cNvPr>
          <p:cNvSpPr>
            <a:spLocks noGrp="1"/>
          </p:cNvSpPr>
          <p:nvPr>
            <p:ph type="body" sz="quarter" idx="11"/>
          </p:nvPr>
        </p:nvSpPr>
        <p:spPr/>
        <p:txBody>
          <a:bodyPr/>
          <a:lstStyle/>
          <a:p>
            <a:r>
              <a:rPr lang="zh-CN" altLang="en-US" dirty="0"/>
              <a:t>每隔一个曲线点选中一个曲线点，并进行缩放，就可以得到一个五角星的曲线控制器，如</a:t>
            </a:r>
            <a:r>
              <a:rPr lang="zh-CN" altLang="en-US" dirty="0" smtClean="0"/>
              <a:t>下图</a:t>
            </a:r>
            <a:r>
              <a:rPr lang="zh-CN" altLang="en-US" dirty="0"/>
              <a:t>所示。同理，如果想制作一个六边形的曲线控制器，就可以在创建时将“截面数”属性改为</a:t>
            </a:r>
            <a:r>
              <a:rPr lang="en-US" altLang="zh-CN" dirty="0"/>
              <a:t>12</a:t>
            </a:r>
            <a:r>
              <a:rPr lang="zh-CN" altLang="en-US" dirty="0"/>
              <a:t>。</a:t>
            </a:r>
            <a:endParaRPr lang="zh-CN" altLang="en-US" dirty="0"/>
          </a:p>
        </p:txBody>
      </p:sp>
      <p:pic>
        <p:nvPicPr>
          <p:cNvPr id="5" name="图片 4"/>
          <p:cNvPicPr/>
          <p:nvPr/>
        </p:nvPicPr>
        <p:blipFill>
          <a:blip r:embed="rId2"/>
          <a:stretch>
            <a:fillRect/>
          </a:stretch>
        </p:blipFill>
        <p:spPr>
          <a:xfrm>
            <a:off x="3991061" y="2011102"/>
            <a:ext cx="3889404" cy="3763253"/>
          </a:xfrm>
          <a:prstGeom prst="rect">
            <a:avLst/>
          </a:prstGeom>
          <a:noFill/>
          <a:ln>
            <a:noFill/>
          </a:ln>
        </p:spPr>
      </p:pic>
    </p:spTree>
    <p:extLst>
      <p:ext uri="{BB962C8B-B14F-4D97-AF65-F5344CB8AC3E}">
        <p14:creationId xmlns:p14="http://schemas.microsoft.com/office/powerpoint/2010/main" val="29639700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7D928367-E2EB-4114-A623-5798AEF3466D}"/>
              </a:ext>
            </a:extLst>
          </p:cNvPr>
          <p:cNvSpPr>
            <a:spLocks noGrp="1"/>
          </p:cNvSpPr>
          <p:nvPr>
            <p:ph type="body" sz="quarter" idx="11"/>
          </p:nvPr>
        </p:nvSpPr>
        <p:spPr/>
        <p:txBody>
          <a:bodyPr/>
          <a:lstStyle/>
          <a:p>
            <a:r>
              <a:rPr lang="zh-CN" altLang="en-US" dirty="0"/>
              <a:t>我们还可以利用“</a:t>
            </a:r>
            <a:r>
              <a:rPr lang="en-US" altLang="zh-CN" dirty="0"/>
              <a:t>EP</a:t>
            </a:r>
            <a:r>
              <a:rPr lang="zh-CN" altLang="en-US" dirty="0"/>
              <a:t>曲线工具”绘制立方体造型的控制器。首先需要在场景中创建一个立方体，如下左图所示。</a:t>
            </a:r>
          </a:p>
          <a:p>
            <a:r>
              <a:rPr lang="zh-CN" altLang="en-US" dirty="0"/>
              <a:t>执行“曲线</a:t>
            </a:r>
            <a:r>
              <a:rPr lang="en-US" altLang="zh-CN" dirty="0"/>
              <a:t>/</a:t>
            </a:r>
            <a:r>
              <a:rPr lang="zh-CN" altLang="en-US" dirty="0"/>
              <a:t>曲面”</a:t>
            </a:r>
            <a:r>
              <a:rPr lang="en-US" altLang="zh-CN" dirty="0"/>
              <a:t>&gt;“EP</a:t>
            </a:r>
            <a:r>
              <a:rPr lang="zh-CN" altLang="en-US" dirty="0"/>
              <a:t>曲线工具”命令，并按住键盘</a:t>
            </a:r>
            <a:r>
              <a:rPr lang="en-US" altLang="zh-CN" dirty="0"/>
              <a:t>V</a:t>
            </a:r>
            <a:r>
              <a:rPr lang="zh-CN" altLang="en-US" dirty="0"/>
              <a:t>键，开启吸附顶点功能，在立方体的</a:t>
            </a:r>
            <a:r>
              <a:rPr lang="en-US" altLang="zh-CN" dirty="0"/>
              <a:t>8</a:t>
            </a:r>
            <a:r>
              <a:rPr lang="zh-CN" altLang="en-US" dirty="0"/>
              <a:t>个顶点上进行点击，如上右图所示。</a:t>
            </a:r>
            <a:endParaRPr lang="zh-CN" altLang="en-US" dirty="0"/>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1781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Rectangle 5"/>
          <p:cNvSpPr>
            <a:spLocks noChangeArrowheads="1"/>
          </p:cNvSpPr>
          <p:nvPr/>
        </p:nvSpPr>
        <p:spPr bwMode="auto">
          <a:xfrm>
            <a:off x="0" y="3476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3238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0" name="图片 9"/>
          <p:cNvPicPr/>
          <p:nvPr/>
        </p:nvPicPr>
        <p:blipFill>
          <a:blip r:embed="rId2"/>
          <a:stretch>
            <a:fillRect/>
          </a:stretch>
        </p:blipFill>
        <p:spPr>
          <a:xfrm>
            <a:off x="1099155" y="2574289"/>
            <a:ext cx="4202968" cy="3427499"/>
          </a:xfrm>
          <a:prstGeom prst="rect">
            <a:avLst/>
          </a:prstGeom>
          <a:noFill/>
          <a:ln>
            <a:noFill/>
          </a:ln>
        </p:spPr>
      </p:pic>
      <p:pic>
        <p:nvPicPr>
          <p:cNvPr id="11" name="图片 10"/>
          <p:cNvPicPr/>
          <p:nvPr/>
        </p:nvPicPr>
        <p:blipFill>
          <a:blip r:embed="rId3"/>
          <a:stretch>
            <a:fillRect/>
          </a:stretch>
        </p:blipFill>
        <p:spPr>
          <a:xfrm>
            <a:off x="5792383" y="2574924"/>
            <a:ext cx="4755376" cy="3426863"/>
          </a:xfrm>
          <a:prstGeom prst="rect">
            <a:avLst/>
          </a:prstGeom>
          <a:noFill/>
          <a:ln>
            <a:noFill/>
          </a:ln>
        </p:spPr>
      </p:pic>
    </p:spTree>
    <p:extLst>
      <p:ext uri="{BB962C8B-B14F-4D97-AF65-F5344CB8AC3E}">
        <p14:creationId xmlns:p14="http://schemas.microsoft.com/office/powerpoint/2010/main" val="9310950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184500" y="2349469"/>
            <a:ext cx="6046265" cy="637192"/>
          </a:xfrm>
        </p:spPr>
        <p:txBody>
          <a:bodyPr/>
          <a:lstStyle/>
          <a:p>
            <a:r>
              <a:rPr lang="zh-CN" altLang="en-US" dirty="0"/>
              <a:t>上机实训</a:t>
            </a:r>
            <a:endParaRPr lang="zh-CN" altLang="en-US" dirty="0"/>
          </a:p>
        </p:txBody>
      </p:sp>
      <p:sp>
        <p:nvSpPr>
          <p:cNvPr id="6" name="文本占位符 5"/>
          <p:cNvSpPr>
            <a:spLocks noGrp="1"/>
          </p:cNvSpPr>
          <p:nvPr>
            <p:ph type="body" sz="quarter" idx="14"/>
          </p:nvPr>
        </p:nvSpPr>
        <p:spPr/>
        <p:txBody>
          <a:bodyPr/>
          <a:lstStyle/>
          <a:p>
            <a:r>
              <a:rPr lang="en-US" altLang="zh-CN" dirty="0" smtClean="0"/>
              <a:t>07</a:t>
            </a:r>
            <a:endParaRPr lang="zh-CN" altLang="en-US" dirty="0"/>
          </a:p>
        </p:txBody>
      </p:sp>
      <p:sp>
        <p:nvSpPr>
          <p:cNvPr id="9" name="文本占位符 8"/>
          <p:cNvSpPr>
            <a:spLocks noGrp="1"/>
          </p:cNvSpPr>
          <p:nvPr>
            <p:ph type="body" sz="quarter" idx="11"/>
          </p:nvPr>
        </p:nvSpPr>
        <p:spPr/>
        <p:txBody>
          <a:bodyPr/>
          <a:lstStyle/>
          <a:p>
            <a:endParaRPr lang="zh-CN" altLang="en-US"/>
          </a:p>
        </p:txBody>
      </p:sp>
      <p:sp>
        <p:nvSpPr>
          <p:cNvPr id="10" name="文本占位符 9"/>
          <p:cNvSpPr>
            <a:spLocks noGrp="1"/>
          </p:cNvSpPr>
          <p:nvPr>
            <p:ph type="body" sz="quarter" idx="12"/>
          </p:nvPr>
        </p:nvSpPr>
        <p:spPr/>
        <p:txBody>
          <a:bodyPr/>
          <a:lstStyle/>
          <a:p>
            <a:endParaRPr lang="zh-CN" altLang="en-US"/>
          </a:p>
        </p:txBody>
      </p:sp>
      <p:sp>
        <p:nvSpPr>
          <p:cNvPr id="11" name="文本占位符 10"/>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9612162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上机实训：人物手臂绑定</a:t>
            </a:r>
            <a:endParaRPr lang="zh-CN" altLang="en-US" dirty="0"/>
          </a:p>
        </p:txBody>
      </p:sp>
      <p:sp>
        <p:nvSpPr>
          <p:cNvPr id="3" name="文本占位符 2"/>
          <p:cNvSpPr>
            <a:spLocks noGrp="1"/>
          </p:cNvSpPr>
          <p:nvPr>
            <p:ph type="body" sz="quarter" idx="11"/>
          </p:nvPr>
        </p:nvSpPr>
        <p:spPr/>
        <p:txBody>
          <a:bodyPr/>
          <a:lstStyle/>
          <a:p>
            <a:r>
              <a:rPr lang="zh-CN" altLang="en-US" dirty="0"/>
              <a:t>通过本章对骨骼及权重绘制的学习，用户对绑定有了基础的了解。下面将通过对一个手部绑定的实例，从创建骨骼和控制器到绘制权重，介绍完整的绑定流程。</a:t>
            </a:r>
            <a:endParaRPr lang="zh-CN" altLang="en-US" dirty="0"/>
          </a:p>
        </p:txBody>
      </p:sp>
    </p:spTree>
    <p:extLst>
      <p:ext uri="{BB962C8B-B14F-4D97-AF65-F5344CB8AC3E}">
        <p14:creationId xmlns:p14="http://schemas.microsoft.com/office/powerpoint/2010/main" val="24057964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：首先打开本章节的案例文件“手部绑定</a:t>
            </a:r>
            <a:r>
              <a:rPr lang="en-US" altLang="zh-CN" dirty="0"/>
              <a:t>_01.ma”</a:t>
            </a:r>
            <a:r>
              <a:rPr lang="zh-CN" altLang="en-US" dirty="0"/>
              <a:t>，如下左图所示。文件中是一个手部的模型，第一步是要创建骨骼。</a:t>
            </a:r>
          </a:p>
          <a:p>
            <a:r>
              <a:rPr lang="zh-CN" altLang="en-US" dirty="0"/>
              <a:t>步骤</a:t>
            </a:r>
            <a:r>
              <a:rPr lang="en-US" altLang="zh-CN" dirty="0"/>
              <a:t>02</a:t>
            </a:r>
            <a:r>
              <a:rPr lang="zh-CN" altLang="en-US" dirty="0"/>
              <a:t>：根据手的骨骼及布线创建一条骨骼链，如下右图所示。</a:t>
            </a:r>
          </a:p>
          <a:p>
            <a:r>
              <a:rPr lang="zh-CN" altLang="en-US" dirty="0"/>
              <a:t> </a:t>
            </a:r>
            <a:endParaRPr lang="zh-CN" altLang="en-US" dirty="0"/>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5"/>
          <p:cNvSpPr>
            <a:spLocks noChangeArrowheads="1"/>
          </p:cNvSpPr>
          <p:nvPr/>
        </p:nvSpPr>
        <p:spPr bwMode="auto">
          <a:xfrm>
            <a:off x="0" y="1771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Rectangle 6"/>
          <p:cNvSpPr>
            <a:spLocks noChangeArrowheads="1"/>
          </p:cNvSpPr>
          <p:nvPr/>
        </p:nvSpPr>
        <p:spPr bwMode="auto">
          <a:xfrm>
            <a:off x="0" y="3067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9" name="图片 8"/>
          <p:cNvPicPr/>
          <p:nvPr/>
        </p:nvPicPr>
        <p:blipFill>
          <a:blip r:embed="rId2"/>
          <a:stretch>
            <a:fillRect/>
          </a:stretch>
        </p:blipFill>
        <p:spPr>
          <a:xfrm>
            <a:off x="619355" y="2169391"/>
            <a:ext cx="3761183" cy="2984500"/>
          </a:xfrm>
          <a:prstGeom prst="rect">
            <a:avLst/>
          </a:prstGeom>
          <a:noFill/>
          <a:ln>
            <a:noFill/>
          </a:ln>
        </p:spPr>
      </p:pic>
      <p:pic>
        <p:nvPicPr>
          <p:cNvPr id="10" name="图片 9"/>
          <p:cNvPicPr/>
          <p:nvPr/>
        </p:nvPicPr>
        <p:blipFill>
          <a:blip r:embed="rId3"/>
          <a:stretch>
            <a:fillRect/>
          </a:stretch>
        </p:blipFill>
        <p:spPr>
          <a:xfrm>
            <a:off x="4565822" y="2158596"/>
            <a:ext cx="4375889" cy="2995295"/>
          </a:xfrm>
          <a:prstGeom prst="rect">
            <a:avLst/>
          </a:prstGeom>
          <a:noFill/>
          <a:ln>
            <a:noFill/>
          </a:ln>
        </p:spPr>
      </p:pic>
    </p:spTree>
    <p:extLst>
      <p:ext uri="{BB962C8B-B14F-4D97-AF65-F5344CB8AC3E}">
        <p14:creationId xmlns:p14="http://schemas.microsoft.com/office/powerpoint/2010/main" val="32340606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：需要注意的是四根手指的骨骼并不是水平的，要向扇形一样带有轻微的旋转角度，如下左图所示。</a:t>
            </a:r>
          </a:p>
          <a:p>
            <a:r>
              <a:rPr lang="zh-CN" altLang="en-US" dirty="0"/>
              <a:t>步骤</a:t>
            </a:r>
            <a:r>
              <a:rPr lang="en-US" altLang="zh-CN" dirty="0"/>
              <a:t>04</a:t>
            </a:r>
            <a:r>
              <a:rPr lang="zh-CN" altLang="en-US" dirty="0"/>
              <a:t>：手握拳的时候实际上手背是形成一个圆弧的状态，如下右图所示。</a:t>
            </a:r>
            <a:endParaRPr lang="zh-CN" altLang="en-US" dirty="0"/>
          </a:p>
        </p:txBody>
      </p:sp>
      <p:pic>
        <p:nvPicPr>
          <p:cNvPr id="4" name="图片 3"/>
          <p:cNvPicPr/>
          <p:nvPr/>
        </p:nvPicPr>
        <p:blipFill>
          <a:blip r:embed="rId2"/>
          <a:srcRect l="7750" t="20045" r="21170" b="13223"/>
          <a:stretch>
            <a:fillRect/>
          </a:stretch>
        </p:blipFill>
        <p:spPr>
          <a:xfrm>
            <a:off x="1160432" y="2211965"/>
            <a:ext cx="3795385" cy="3307686"/>
          </a:xfrm>
          <a:prstGeom prst="rect">
            <a:avLst/>
          </a:prstGeom>
          <a:noFill/>
          <a:ln>
            <a:noFill/>
          </a:ln>
        </p:spPr>
      </p:pic>
      <p:pic>
        <p:nvPicPr>
          <p:cNvPr id="5" name="图片 4"/>
          <p:cNvPicPr/>
          <p:nvPr/>
        </p:nvPicPr>
        <p:blipFill>
          <a:blip r:embed="rId3"/>
          <a:stretch>
            <a:fillRect/>
          </a:stretch>
        </p:blipFill>
        <p:spPr>
          <a:xfrm>
            <a:off x="5207316" y="2211965"/>
            <a:ext cx="3917991" cy="3307686"/>
          </a:xfrm>
          <a:prstGeom prst="rect">
            <a:avLst/>
          </a:prstGeom>
          <a:noFill/>
          <a:ln>
            <a:noFill/>
          </a:ln>
        </p:spPr>
      </p:pic>
    </p:spTree>
    <p:extLst>
      <p:ext uri="{BB962C8B-B14F-4D97-AF65-F5344CB8AC3E}">
        <p14:creationId xmlns:p14="http://schemas.microsoft.com/office/powerpoint/2010/main" val="36702668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：给创建好的骨骼进行命名，以便后续的绑定和绘制权重时能清晰的知道对应的骨骼，如下左图所示。</a:t>
            </a:r>
          </a:p>
          <a:p>
            <a:r>
              <a:rPr lang="zh-CN" altLang="en-US" dirty="0"/>
              <a:t>步骤</a:t>
            </a:r>
            <a:r>
              <a:rPr lang="en-US" altLang="zh-CN" dirty="0"/>
              <a:t>06</a:t>
            </a:r>
            <a:r>
              <a:rPr lang="zh-CN" altLang="en-US" dirty="0"/>
              <a:t>：创建控制器并调节控制器的位置与每个骨骼点的位置和旋转方向相同，也要重命名，如下右图所示。</a:t>
            </a:r>
            <a:endParaRPr lang="zh-CN" altLang="en-US" dirty="0"/>
          </a:p>
        </p:txBody>
      </p:sp>
      <p:pic>
        <p:nvPicPr>
          <p:cNvPr id="5" name="图片 4"/>
          <p:cNvPicPr/>
          <p:nvPr/>
        </p:nvPicPr>
        <p:blipFill>
          <a:blip r:embed="rId2"/>
          <a:stretch>
            <a:fillRect/>
          </a:stretch>
        </p:blipFill>
        <p:spPr>
          <a:xfrm>
            <a:off x="784802" y="2617787"/>
            <a:ext cx="4761344" cy="3250998"/>
          </a:xfrm>
          <a:prstGeom prst="rect">
            <a:avLst/>
          </a:prstGeom>
          <a:noFill/>
          <a:ln>
            <a:noFill/>
          </a:ln>
        </p:spPr>
      </p:pic>
      <p:pic>
        <p:nvPicPr>
          <p:cNvPr id="6" name="图片 5"/>
          <p:cNvPicPr/>
          <p:nvPr/>
        </p:nvPicPr>
        <p:blipFill>
          <a:blip r:embed="rId3"/>
          <a:stretch>
            <a:fillRect/>
          </a:stretch>
        </p:blipFill>
        <p:spPr>
          <a:xfrm>
            <a:off x="5762567" y="2592285"/>
            <a:ext cx="4556854" cy="3276499"/>
          </a:xfrm>
          <a:prstGeom prst="rect">
            <a:avLst/>
          </a:prstGeom>
          <a:noFill/>
          <a:ln>
            <a:noFill/>
          </a:ln>
        </p:spPr>
      </p:pic>
    </p:spTree>
    <p:extLst>
      <p:ext uri="{BB962C8B-B14F-4D97-AF65-F5344CB8AC3E}">
        <p14:creationId xmlns:p14="http://schemas.microsoft.com/office/powerpoint/2010/main" val="15579745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：用控制器对相应的骨骼分别进行父子约束，并在时间轴上创建简单的动画。绘制权重时要在骨骼运动的状态下观察模型顶点的位置，从而对权重进行调节，如下左图所示。</a:t>
            </a:r>
          </a:p>
          <a:p>
            <a:r>
              <a:rPr lang="zh-CN" altLang="en-US" dirty="0"/>
              <a:t>步骤</a:t>
            </a:r>
            <a:r>
              <a:rPr lang="en-US" altLang="zh-CN" dirty="0"/>
              <a:t>08</a:t>
            </a:r>
            <a:r>
              <a:rPr lang="zh-CN" altLang="en-US" dirty="0"/>
              <a:t>：设置好动画后，下面就要开始绘制权重。绘制权重时要注意，执行“绑定蒙皮”命令时</a:t>
            </a:r>
            <a:r>
              <a:rPr lang="en-US" altLang="zh-CN" dirty="0"/>
              <a:t>Maya</a:t>
            </a:r>
            <a:r>
              <a:rPr lang="zh-CN" altLang="en-US" dirty="0"/>
              <a:t>自动生成的权重不够细致，需要重新绘制每一根骨骼的权重，由从父骨骼到子骨骼的顺序依次进行权重绘制。本案例中，先对小臂和手掌进行权重绘制。将小臂区域的顶点权重全部分配给</a:t>
            </a:r>
            <a:r>
              <a:rPr lang="en-US" altLang="zh-CN" dirty="0"/>
              <a:t>joint_forarm</a:t>
            </a:r>
            <a:r>
              <a:rPr lang="zh-CN" altLang="en-US" dirty="0"/>
              <a:t>骨骼上，将整个手掌的权重分配给</a:t>
            </a:r>
            <a:r>
              <a:rPr lang="en-US" altLang="zh-CN" dirty="0"/>
              <a:t>joint_wrist</a:t>
            </a:r>
            <a:r>
              <a:rPr lang="zh-CN" altLang="en-US" dirty="0"/>
              <a:t>骨骼上，如下右图所示。然后在去绘制两个骨骼间顶点的权重。</a:t>
            </a:r>
            <a:endParaRPr lang="zh-CN" altLang="en-US" dirty="0"/>
          </a:p>
        </p:txBody>
      </p:sp>
      <p:pic>
        <p:nvPicPr>
          <p:cNvPr id="5" name="图片 4"/>
          <p:cNvPicPr/>
          <p:nvPr/>
        </p:nvPicPr>
        <p:blipFill>
          <a:blip r:embed="rId2"/>
          <a:stretch>
            <a:fillRect/>
          </a:stretch>
        </p:blipFill>
        <p:spPr>
          <a:xfrm>
            <a:off x="1449819" y="3758824"/>
            <a:ext cx="3299075" cy="2791605"/>
          </a:xfrm>
          <a:prstGeom prst="rect">
            <a:avLst/>
          </a:prstGeom>
          <a:noFill/>
          <a:ln>
            <a:noFill/>
          </a:ln>
        </p:spPr>
      </p:pic>
      <p:pic>
        <p:nvPicPr>
          <p:cNvPr id="6" name="图片 5"/>
          <p:cNvPicPr/>
          <p:nvPr/>
        </p:nvPicPr>
        <p:blipFill>
          <a:blip r:embed="rId3"/>
          <a:stretch>
            <a:fillRect/>
          </a:stretch>
        </p:blipFill>
        <p:spPr>
          <a:xfrm>
            <a:off x="5095759" y="3758823"/>
            <a:ext cx="3858674" cy="2791605"/>
          </a:xfrm>
          <a:prstGeom prst="rect">
            <a:avLst/>
          </a:prstGeom>
          <a:noFill/>
          <a:ln>
            <a:noFill/>
          </a:ln>
        </p:spPr>
      </p:pic>
    </p:spTree>
    <p:extLst>
      <p:ext uri="{BB962C8B-B14F-4D97-AF65-F5344CB8AC3E}">
        <p14:creationId xmlns:p14="http://schemas.microsoft.com/office/powerpoint/2010/main" val="365133210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TotalTime>
  <Words>10516</Words>
  <Application>Microsoft Office PowerPoint</Application>
  <PresentationFormat>自定义</PresentationFormat>
  <Paragraphs>244</Paragraphs>
  <Slides>106</Slides>
  <Notes>0</Notes>
  <HiddenSlides>0</HiddenSlides>
  <MMClips>0</MMClips>
  <ScaleCrop>false</ScaleCrop>
  <HeadingPairs>
    <vt:vector size="4" baseType="variant">
      <vt:variant>
        <vt:lpstr>主题</vt:lpstr>
      </vt:variant>
      <vt:variant>
        <vt:i4>1</vt:i4>
      </vt:variant>
      <vt:variant>
        <vt:lpstr>幻灯片标题</vt:lpstr>
      </vt:variant>
      <vt:variant>
        <vt:i4>106</vt:i4>
      </vt:variant>
    </vt:vector>
  </HeadingPairs>
  <TitlesOfParts>
    <vt:vector size="10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张栋</dc:creator>
  <cp:lastModifiedBy>xb21cn</cp:lastModifiedBy>
  <cp:revision>65</cp:revision>
  <dcterms:created xsi:type="dcterms:W3CDTF">2021-09-06T01:26:36Z</dcterms:created>
  <dcterms:modified xsi:type="dcterms:W3CDTF">2022-01-06T08:21:06Z</dcterms:modified>
</cp:coreProperties>
</file>