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7" r:id="rId3"/>
    <p:sldId id="323" r:id="rId4"/>
    <p:sldId id="260" r:id="rId5"/>
    <p:sldId id="262" r:id="rId6"/>
    <p:sldId id="263" r:id="rId7"/>
    <p:sldId id="506" r:id="rId8"/>
    <p:sldId id="264" r:id="rId9"/>
    <p:sldId id="273" r:id="rId10"/>
    <p:sldId id="274" r:id="rId11"/>
    <p:sldId id="279" r:id="rId12"/>
    <p:sldId id="280" r:id="rId13"/>
    <p:sldId id="281" r:id="rId14"/>
    <p:sldId id="297" r:id="rId15"/>
    <p:sldId id="443" r:id="rId16"/>
    <p:sldId id="371" r:id="rId17"/>
    <p:sldId id="444" r:id="rId18"/>
    <p:sldId id="307" r:id="rId19"/>
    <p:sldId id="308" r:id="rId20"/>
    <p:sldId id="507" r:id="rId21"/>
    <p:sldId id="508" r:id="rId22"/>
    <p:sldId id="509" r:id="rId23"/>
    <p:sldId id="510" r:id="rId24"/>
    <p:sldId id="511" r:id="rId25"/>
    <p:sldId id="512" r:id="rId26"/>
    <p:sldId id="513" r:id="rId27"/>
    <p:sldId id="514" r:id="rId28"/>
    <p:sldId id="515" r:id="rId29"/>
    <p:sldId id="516" r:id="rId30"/>
    <p:sldId id="517" r:id="rId31"/>
    <p:sldId id="518" r:id="rId32"/>
    <p:sldId id="519" r:id="rId33"/>
    <p:sldId id="520" r:id="rId34"/>
    <p:sldId id="317" r:id="rId35"/>
    <p:sldId id="347" r:id="rId36"/>
    <p:sldId id="521" r:id="rId37"/>
    <p:sldId id="413" r:id="rId38"/>
    <p:sldId id="522" r:id="rId39"/>
    <p:sldId id="415" r:id="rId40"/>
    <p:sldId id="355" r:id="rId41"/>
    <p:sldId id="523" r:id="rId42"/>
    <p:sldId id="524" r:id="rId43"/>
    <p:sldId id="525" r:id="rId44"/>
    <p:sldId id="526" r:id="rId45"/>
    <p:sldId id="527" r:id="rId46"/>
    <p:sldId id="528" r:id="rId47"/>
    <p:sldId id="529" r:id="rId48"/>
    <p:sldId id="530" r:id="rId49"/>
    <p:sldId id="531" r:id="rId50"/>
    <p:sldId id="532" r:id="rId51"/>
    <p:sldId id="427" r:id="rId52"/>
    <p:sldId id="533" r:id="rId53"/>
    <p:sldId id="320" r:id="rId54"/>
    <p:sldId id="326" r:id="rId55"/>
    <p:sldId id="327" r:id="rId56"/>
    <p:sldId id="384" r:id="rId57"/>
    <p:sldId id="431" r:id="rId58"/>
    <p:sldId id="432" r:id="rId59"/>
    <p:sldId id="356" r:id="rId60"/>
    <p:sldId id="496" r:id="rId61"/>
    <p:sldId id="534" r:id="rId62"/>
    <p:sldId id="497" r:id="rId63"/>
    <p:sldId id="498" r:id="rId64"/>
    <p:sldId id="499" r:id="rId65"/>
    <p:sldId id="535" r:id="rId66"/>
    <p:sldId id="536" r:id="rId67"/>
    <p:sldId id="537" r:id="rId68"/>
    <p:sldId id="538" r:id="rId69"/>
    <p:sldId id="500" r:id="rId70"/>
    <p:sldId id="539" r:id="rId71"/>
    <p:sldId id="540" r:id="rId72"/>
    <p:sldId id="501" r:id="rId73"/>
    <p:sldId id="502" r:id="rId74"/>
    <p:sldId id="503" r:id="rId75"/>
    <p:sldId id="504" r:id="rId76"/>
    <p:sldId id="541" r:id="rId77"/>
    <p:sldId id="542" r:id="rId78"/>
    <p:sldId id="543" r:id="rId79"/>
    <p:sldId id="544" r:id="rId80"/>
    <p:sldId id="545" r:id="rId81"/>
    <p:sldId id="546" r:id="rId82"/>
    <p:sldId id="547" r:id="rId83"/>
    <p:sldId id="548" r:id="rId84"/>
    <p:sldId id="549" r:id="rId85"/>
    <p:sldId id="550" r:id="rId86"/>
    <p:sldId id="551" r:id="rId87"/>
    <p:sldId id="552" r:id="rId88"/>
    <p:sldId id="553" r:id="rId89"/>
    <p:sldId id="554" r:id="rId90"/>
    <p:sldId id="555" r:id="rId91"/>
    <p:sldId id="556" r:id="rId92"/>
    <p:sldId id="557" r:id="rId93"/>
    <p:sldId id="322" r:id="rId94"/>
    <p:sldId id="331" r:id="rId95"/>
    <p:sldId id="332" r:id="rId96"/>
    <p:sldId id="333" r:id="rId9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F7F4"/>
    <a:srgbClr val="0075AA"/>
    <a:srgbClr val="060000"/>
    <a:srgbClr val="EB0047"/>
    <a:srgbClr val="FDFBFF"/>
    <a:srgbClr val="80D6E6"/>
    <a:srgbClr val="42CBE9"/>
    <a:srgbClr val="147592"/>
    <a:srgbClr val="004868"/>
    <a:srgbClr val="FFD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7" d="100"/>
          <a:sy n="57" d="100"/>
        </p:scale>
        <p:origin x="-96" y="-4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87DD833-15EB-4EAD-B619-E9A35E2A7ED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A9B4B6DD-F660-45E8-A3D5-AE2C995B9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4748F05-9404-4016-83D3-43834084ED1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9E4BC2E2-FC11-42F7-9A19-7AEBD88D52B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BC3D7B28-30CE-4D16-A48E-D5B5D84D6FEC}"/>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40141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
    <p:spTree>
      <p:nvGrpSpPr>
        <p:cNvPr id="1" name=""/>
        <p:cNvGrpSpPr/>
        <p:nvPr/>
      </p:nvGrpSpPr>
      <p:grpSpPr>
        <a:xfrm>
          <a:off x="0" y="0"/>
          <a:ext cx="0" cy="0"/>
          <a:chOff x="0" y="0"/>
          <a:chExt cx="0" cy="0"/>
        </a:xfrm>
      </p:grpSpPr>
      <p:grpSp>
        <p:nvGrpSpPr>
          <p:cNvPr id="14" name="组合 13"/>
          <p:cNvGrpSpPr/>
          <p:nvPr userDrawn="1"/>
        </p:nvGrpSpPr>
        <p:grpSpPr>
          <a:xfrm>
            <a:off x="0" y="0"/>
            <a:ext cx="12192000" cy="6858000"/>
            <a:chOff x="0" y="0"/>
            <a:chExt cx="12192000" cy="6858000"/>
          </a:xfrm>
        </p:grpSpPr>
        <p:pic>
          <p:nvPicPr>
            <p:cNvPr id="1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a16="http://schemas.microsoft.com/office/drawing/2014/main" xmlns=""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占位符 13">
            <a:extLst>
              <a:ext uri="{FF2B5EF4-FFF2-40B4-BE49-F238E27FC236}">
                <a16:creationId xmlns:a16="http://schemas.microsoft.com/office/drawing/2014/main" xmlns="" id="{CDDCD094-39A5-4200-9F91-3A610EF141DC}"/>
              </a:ext>
            </a:extLst>
          </p:cNvPr>
          <p:cNvSpPr>
            <a:spLocks noGrp="1"/>
          </p:cNvSpPr>
          <p:nvPr>
            <p:ph type="body" sz="quarter" idx="10"/>
          </p:nvPr>
        </p:nvSpPr>
        <p:spPr>
          <a:xfrm>
            <a:off x="1617388" y="1891126"/>
            <a:ext cx="8972550" cy="658652"/>
          </a:xfrm>
        </p:spPr>
        <p:txBody>
          <a:bodyPr>
            <a:noAutofit/>
          </a:bodyPr>
          <a:lstStyle>
            <a:lvl1pPr marL="0" indent="0">
              <a:buNone/>
              <a:defRPr sz="4800" b="1"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框 14">
            <a:extLst>
              <a:ext uri="{FF2B5EF4-FFF2-40B4-BE49-F238E27FC236}">
                <a16:creationId xmlns:a16="http://schemas.microsoft.com/office/drawing/2014/main" xmlns="" id="{6144C0BE-2F1D-4E2C-8B9A-90FDFDB92053}"/>
              </a:ext>
            </a:extLst>
          </p:cNvPr>
          <p:cNvSpPr txBox="1"/>
          <p:nvPr userDrawn="1"/>
        </p:nvSpPr>
        <p:spPr>
          <a:xfrm>
            <a:off x="1691986" y="3065991"/>
            <a:ext cx="6096000" cy="400110"/>
          </a:xfrm>
          <a:prstGeom prst="rect">
            <a:avLst/>
          </a:prstGeom>
          <a:noFill/>
        </p:spPr>
        <p:txBody>
          <a:bodyPr wrap="square">
            <a:spAutoFit/>
          </a:bodyPr>
          <a:lstStyle/>
          <a:p>
            <a:pPr algn="just">
              <a:spcAft>
                <a:spcPts val="1800"/>
              </a:spcAft>
            </a:pPr>
            <a:r>
              <a:rPr lang="zh-CN" altLang="zh-CN"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本章</a:t>
            </a:r>
            <a:r>
              <a:rPr lang="zh-CN" altLang="en-US" sz="2000" b="1"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概述</a:t>
            </a:r>
            <a:endParaRPr lang="zh-CN" altLang="zh-CN" sz="1400" kern="100" spc="300">
              <a:solidFill>
                <a:schemeClr val="bg1">
                  <a:lumMod val="7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文本占位符 13">
            <a:extLst>
              <a:ext uri="{FF2B5EF4-FFF2-40B4-BE49-F238E27FC236}">
                <a16:creationId xmlns:a16="http://schemas.microsoft.com/office/drawing/2014/main" xmlns="" id="{627AA06B-CC75-4E0F-9C93-EF93CA530F77}"/>
              </a:ext>
            </a:extLst>
          </p:cNvPr>
          <p:cNvSpPr>
            <a:spLocks noGrp="1"/>
          </p:cNvSpPr>
          <p:nvPr>
            <p:ph type="body" sz="quarter" idx="11"/>
          </p:nvPr>
        </p:nvSpPr>
        <p:spPr>
          <a:xfrm>
            <a:off x="1617388" y="3652988"/>
            <a:ext cx="8972550" cy="2227112"/>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3421846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grpSp>
        <p:nvGrpSpPr>
          <p:cNvPr id="13" name="组合 12"/>
          <p:cNvGrpSpPr/>
          <p:nvPr userDrawn="1"/>
        </p:nvGrpSpPr>
        <p:grpSpPr>
          <a:xfrm>
            <a:off x="0" y="0"/>
            <a:ext cx="12192000" cy="6858000"/>
            <a:chOff x="0" y="0"/>
            <a:chExt cx="12192000" cy="6858000"/>
          </a:xfrm>
        </p:grpSpPr>
        <p:pic>
          <p:nvPicPr>
            <p:cNvPr id="16"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a16="http://schemas.microsoft.com/office/drawing/2014/main" xmlns="" id="{E6B204CF-D493-4A60-8C31-DC55F3CBFAE7}"/>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94474"/>
            <a:ext cx="1018890" cy="917505"/>
          </a:xfrm>
          <a:prstGeom prst="rect">
            <a:avLst/>
          </a:prstGeom>
        </p:spPr>
      </p:pic>
      <p:cxnSp>
        <p:nvCxnSpPr>
          <p:cNvPr id="11" name="直接连接符 10">
            <a:extLst>
              <a:ext uri="{FF2B5EF4-FFF2-40B4-BE49-F238E27FC236}">
                <a16:creationId xmlns:a16="http://schemas.microsoft.com/office/drawing/2014/main" xmlns="" id="{CF230BF1-9A4E-4936-832B-6326CE51B996}"/>
              </a:ext>
            </a:extLst>
          </p:cNvPr>
          <p:cNvCxnSpPr/>
          <p:nvPr userDrawn="1"/>
        </p:nvCxnSpPr>
        <p:spPr>
          <a:xfrm>
            <a:off x="0" y="11247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xmlns="" id="{D83AD1D3-9E2C-41FB-9747-4ECBE4F659D7}"/>
              </a:ext>
            </a:extLst>
          </p:cNvPr>
          <p:cNvSpPr txBox="1"/>
          <p:nvPr userDrawn="1"/>
        </p:nvSpPr>
        <p:spPr>
          <a:xfrm>
            <a:off x="1398454" y="343474"/>
            <a:ext cx="2332690" cy="584775"/>
          </a:xfrm>
          <a:prstGeom prst="rect">
            <a:avLst/>
          </a:prstGeom>
          <a:noFill/>
        </p:spPr>
        <p:txBody>
          <a:bodyPr wrap="none" rtlCol="0">
            <a:spAutoFit/>
          </a:bodyPr>
          <a:lstStyle/>
          <a:p>
            <a:r>
              <a:rPr lang="zh-CN" altLang="en-US" sz="3200" b="1" spc="150" baseline="0">
                <a:solidFill>
                  <a:schemeClr val="bg1"/>
                </a:solidFill>
                <a:latin typeface="微软雅黑" panose="020B0503020204020204" pitchFamily="34" charset="-122"/>
                <a:ea typeface="微软雅黑" panose="020B0503020204020204" pitchFamily="34" charset="-122"/>
              </a:rPr>
              <a:t>核心知识点</a:t>
            </a:r>
          </a:p>
        </p:txBody>
      </p:sp>
      <p:sp>
        <p:nvSpPr>
          <p:cNvPr id="14" name="文本占位符 13">
            <a:extLst>
              <a:ext uri="{FF2B5EF4-FFF2-40B4-BE49-F238E27FC236}">
                <a16:creationId xmlns:a16="http://schemas.microsoft.com/office/drawing/2014/main" xmlns="" id="{7D0B683A-8C05-4B80-B5A2-947676B74336}"/>
              </a:ext>
            </a:extLst>
          </p:cNvPr>
          <p:cNvSpPr>
            <a:spLocks noGrp="1"/>
          </p:cNvSpPr>
          <p:nvPr>
            <p:ph type="body" sz="quarter" idx="11"/>
          </p:nvPr>
        </p:nvSpPr>
        <p:spPr>
          <a:xfrm>
            <a:off x="1398454" y="1454719"/>
            <a:ext cx="8393246" cy="4025327"/>
          </a:xfrm>
        </p:spPr>
        <p:txBody>
          <a:bodyPr>
            <a:noAutofit/>
          </a:bodyPr>
          <a:lstStyle>
            <a:lvl1pPr marL="0" indent="0">
              <a:lnSpc>
                <a:spcPct val="130000"/>
              </a:lnSpc>
              <a:spcBef>
                <a:spcPts val="600"/>
              </a:spcBef>
              <a:spcAft>
                <a:spcPts val="600"/>
              </a:spcAft>
              <a:buNone/>
              <a:defRPr sz="1800" b="0" spc="120" baseline="0">
                <a:solidFill>
                  <a:schemeClr val="bg1">
                    <a:lumMod val="6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8054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56" name="组合 55"/>
          <p:cNvGrpSpPr/>
          <p:nvPr userDrawn="1"/>
        </p:nvGrpSpPr>
        <p:grpSpPr>
          <a:xfrm>
            <a:off x="0" y="0"/>
            <a:ext cx="12192000" cy="6858000"/>
            <a:chOff x="0" y="0"/>
            <a:chExt cx="12192000" cy="6858000"/>
          </a:xfrm>
        </p:grpSpPr>
        <p:pic>
          <p:nvPicPr>
            <p:cNvPr id="5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8" name="矩形 57">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xmlns="" id="{5423CB39-18C1-449A-AD71-E7E6E5F2DEDB}"/>
              </a:ext>
            </a:extLst>
          </p:cNvPr>
          <p:cNvGrpSpPr/>
          <p:nvPr userDrawn="1"/>
        </p:nvGrpSpPr>
        <p:grpSpPr>
          <a:xfrm>
            <a:off x="1104900" y="857250"/>
            <a:ext cx="9982200" cy="5158400"/>
            <a:chOff x="1104900" y="857250"/>
            <a:chExt cx="9982200" cy="5158400"/>
          </a:xfrm>
        </p:grpSpPr>
        <p:sp>
          <p:nvSpPr>
            <p:cNvPr id="9" name="矩形 8">
              <a:extLst>
                <a:ext uri="{FF2B5EF4-FFF2-40B4-BE49-F238E27FC236}">
                  <a16:creationId xmlns:a16="http://schemas.microsoft.com/office/drawing/2014/main" xmlns="" id="{4392CC7E-4830-4D66-B4E7-A01CECCD6BA1}"/>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0B547D73-E640-4962-8A90-6058C3228D4A}"/>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5BF7E7B1-1281-42A7-9175-9AE181A84C85}"/>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7EEB809C-21CF-4B93-A7CD-ADDF613ACE06}"/>
                </a:ext>
              </a:extLst>
            </p:cNvPr>
            <p:cNvSpPr/>
            <p:nvPr userDrawn="1"/>
          </p:nvSpPr>
          <p:spPr>
            <a:xfrm>
              <a:off x="13495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xmlns="" id="{46A3F01B-6E8C-4EF2-9089-DA63DBF6276D}"/>
                </a:ext>
              </a:extLst>
            </p:cNvPr>
            <p:cNvSpPr/>
            <p:nvPr userDrawn="1"/>
          </p:nvSpPr>
          <p:spPr>
            <a:xfrm>
              <a:off x="4476750" y="8721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a:extLst>
                <a:ext uri="{FF2B5EF4-FFF2-40B4-BE49-F238E27FC236}">
                  <a16:creationId xmlns:a16="http://schemas.microsoft.com/office/drawing/2014/main" xmlns="" id="{46A3F01B-6E8C-4EF2-9089-DA63DBF6276D}"/>
                </a:ext>
              </a:extLst>
            </p:cNvPr>
            <p:cNvSpPr/>
            <p:nvPr userDrawn="1"/>
          </p:nvSpPr>
          <p:spPr>
            <a:xfrm>
              <a:off x="7766050" y="8721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a:extLst>
              <a:ext uri="{FF2B5EF4-FFF2-40B4-BE49-F238E27FC236}">
                <a16:creationId xmlns:a16="http://schemas.microsoft.com/office/drawing/2014/main" xmlns="" id="{04A5F7C2-AC50-4D60-9DC7-F06796A5256C}"/>
              </a:ext>
            </a:extLst>
          </p:cNvPr>
          <p:cNvSpPr txBox="1"/>
          <p:nvPr userDrawn="1"/>
        </p:nvSpPr>
        <p:spPr>
          <a:xfrm>
            <a:off x="1805074" y="2533650"/>
            <a:ext cx="2339102" cy="646331"/>
          </a:xfrm>
          <a:prstGeom prst="rect">
            <a:avLst/>
          </a:prstGeom>
          <a:noFill/>
        </p:spPr>
        <p:txBody>
          <a:bodyPr wrap="none" rtlCol="0">
            <a:spAutoFit/>
          </a:bodyPr>
          <a:lstStyle/>
          <a:p>
            <a:r>
              <a:rPr lang="zh-CN" altLang="en-US" sz="3600" b="1" spc="600" dirty="0">
                <a:solidFill>
                  <a:srgbClr val="0075AA"/>
                </a:solidFill>
                <a:latin typeface="微软雅黑" panose="020B0503020204020204" pitchFamily="34" charset="-122"/>
                <a:ea typeface="微软雅黑" panose="020B0503020204020204" pitchFamily="34" charset="-122"/>
              </a:rPr>
              <a:t>本章目录</a:t>
            </a:r>
          </a:p>
        </p:txBody>
      </p:sp>
      <p:sp>
        <p:nvSpPr>
          <p:cNvPr id="16" name="文本框 15">
            <a:extLst>
              <a:ext uri="{FF2B5EF4-FFF2-40B4-BE49-F238E27FC236}">
                <a16:creationId xmlns:a16="http://schemas.microsoft.com/office/drawing/2014/main" xmlns="" id="{CD95941B-18FF-47B6-9153-26F555877C0B}"/>
              </a:ext>
            </a:extLst>
          </p:cNvPr>
          <p:cNvSpPr txBox="1"/>
          <p:nvPr userDrawn="1"/>
        </p:nvSpPr>
        <p:spPr>
          <a:xfrm>
            <a:off x="1805074" y="3090446"/>
            <a:ext cx="2339102" cy="369332"/>
          </a:xfrm>
          <a:prstGeom prst="rect">
            <a:avLst/>
          </a:prstGeom>
          <a:noFill/>
        </p:spPr>
        <p:txBody>
          <a:bodyPr wrap="square" rtlCol="0">
            <a:spAutoFit/>
          </a:bodyPr>
          <a:lstStyle/>
          <a:p>
            <a:pPr algn="dist"/>
            <a:r>
              <a:rPr lang="en-US" altLang="zh-CN" sz="1800" b="1" spc="600">
                <a:solidFill>
                  <a:srgbClr val="147592"/>
                </a:solidFill>
                <a:latin typeface="微软雅黑" panose="020B0503020204020204" pitchFamily="34" charset="-122"/>
                <a:ea typeface="微软雅黑" panose="020B0503020204020204" pitchFamily="34" charset="-122"/>
              </a:rPr>
              <a:t>CONTENTS</a:t>
            </a:r>
            <a:endParaRPr lang="zh-CN" altLang="en-US" sz="1800" b="1" spc="600">
              <a:solidFill>
                <a:srgbClr val="147592"/>
              </a:solidFill>
              <a:latin typeface="微软雅黑" panose="020B0503020204020204" pitchFamily="34" charset="-122"/>
              <a:ea typeface="微软雅黑" panose="020B0503020204020204" pitchFamily="34" charset="-122"/>
            </a:endParaRPr>
          </a:p>
        </p:txBody>
      </p:sp>
      <p:sp>
        <p:nvSpPr>
          <p:cNvPr id="31" name="文本占位符 30">
            <a:extLst>
              <a:ext uri="{FF2B5EF4-FFF2-40B4-BE49-F238E27FC236}">
                <a16:creationId xmlns:a16="http://schemas.microsoft.com/office/drawing/2014/main" xmlns="" id="{74D817D6-02E2-4B5A-8129-1F0CABFD4B06}"/>
              </a:ext>
            </a:extLst>
          </p:cNvPr>
          <p:cNvSpPr>
            <a:spLocks noGrp="1"/>
          </p:cNvSpPr>
          <p:nvPr>
            <p:ph type="body" sz="quarter" idx="10"/>
          </p:nvPr>
        </p:nvSpPr>
        <p:spPr>
          <a:xfrm>
            <a:off x="5340744" y="160747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55" name="文本占位符 30">
            <a:extLst>
              <a:ext uri="{FF2B5EF4-FFF2-40B4-BE49-F238E27FC236}">
                <a16:creationId xmlns:a16="http://schemas.microsoft.com/office/drawing/2014/main" xmlns="" id="{FDAB73AB-973F-42F1-9D75-0F6BF7A0E604}"/>
              </a:ext>
            </a:extLst>
          </p:cNvPr>
          <p:cNvSpPr>
            <a:spLocks noGrp="1"/>
          </p:cNvSpPr>
          <p:nvPr>
            <p:ph type="body" sz="quarter" idx="11"/>
          </p:nvPr>
        </p:nvSpPr>
        <p:spPr>
          <a:xfrm>
            <a:off x="5340744" y="226821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29" name="组合 28">
            <a:extLst>
              <a:ext uri="{FF2B5EF4-FFF2-40B4-BE49-F238E27FC236}">
                <a16:creationId xmlns:a16="http://schemas.microsoft.com/office/drawing/2014/main" xmlns="" id="{9614A408-4C93-490F-9CD1-45A02AD6BE9E}"/>
              </a:ext>
            </a:extLst>
          </p:cNvPr>
          <p:cNvGrpSpPr/>
          <p:nvPr userDrawn="1"/>
        </p:nvGrpSpPr>
        <p:grpSpPr>
          <a:xfrm>
            <a:off x="4784031" y="1469364"/>
            <a:ext cx="2139254" cy="571500"/>
            <a:chOff x="6765231" y="1371600"/>
            <a:chExt cx="2139254" cy="571500"/>
          </a:xfrm>
        </p:grpSpPr>
        <p:grpSp>
          <p:nvGrpSpPr>
            <p:cNvPr id="25" name="组合 24">
              <a:extLst>
                <a:ext uri="{FF2B5EF4-FFF2-40B4-BE49-F238E27FC236}">
                  <a16:creationId xmlns:a16="http://schemas.microsoft.com/office/drawing/2014/main" xmlns="" id="{A59F35C6-0BFB-4D72-9515-CB744A8B9EEB}"/>
                </a:ext>
              </a:extLst>
            </p:cNvPr>
            <p:cNvGrpSpPr/>
            <p:nvPr userDrawn="1"/>
          </p:nvGrpSpPr>
          <p:grpSpPr>
            <a:xfrm>
              <a:off x="6765231" y="1371600"/>
              <a:ext cx="571500" cy="571500"/>
              <a:chOff x="6908106" y="1371600"/>
              <a:chExt cx="571500" cy="571500"/>
            </a:xfrm>
          </p:grpSpPr>
          <p:sp>
            <p:nvSpPr>
              <p:cNvPr id="19" name="椭圆 18">
                <a:extLst>
                  <a:ext uri="{FF2B5EF4-FFF2-40B4-BE49-F238E27FC236}">
                    <a16:creationId xmlns:a16="http://schemas.microsoft.com/office/drawing/2014/main" xmlns=""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xmlns=""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01</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27" name="直接连接符 26">
              <a:extLst>
                <a:ext uri="{FF2B5EF4-FFF2-40B4-BE49-F238E27FC236}">
                  <a16:creationId xmlns:a16="http://schemas.microsoft.com/office/drawing/2014/main" xmlns="" id="{FBD82667-89BC-464B-AE25-BA225B835162}"/>
                </a:ext>
              </a:extLst>
            </p:cNvPr>
            <p:cNvCxnSpPr>
              <a:cxnSpLocks/>
              <a:endCxn id="31" idx="2"/>
            </p:cNvCxnSpPr>
            <p:nvPr userDrawn="1"/>
          </p:nvCxnSpPr>
          <p:spPr>
            <a:xfrm flipV="1">
              <a:off x="7400925" y="19383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50" name="组合 49">
            <a:extLst>
              <a:ext uri="{FF2B5EF4-FFF2-40B4-BE49-F238E27FC236}">
                <a16:creationId xmlns:a16="http://schemas.microsoft.com/office/drawing/2014/main" xmlns="" id="{C646C315-4E07-4AB1-9048-7676BB22D9F3}"/>
              </a:ext>
            </a:extLst>
          </p:cNvPr>
          <p:cNvGrpSpPr/>
          <p:nvPr userDrawn="1"/>
        </p:nvGrpSpPr>
        <p:grpSpPr>
          <a:xfrm>
            <a:off x="4784031" y="2130107"/>
            <a:ext cx="2139254" cy="584200"/>
            <a:chOff x="6765231" y="1371600"/>
            <a:chExt cx="2139254" cy="584200"/>
          </a:xfrm>
        </p:grpSpPr>
        <p:grpSp>
          <p:nvGrpSpPr>
            <p:cNvPr id="51" name="组合 50">
              <a:extLst>
                <a:ext uri="{FF2B5EF4-FFF2-40B4-BE49-F238E27FC236}">
                  <a16:creationId xmlns:a16="http://schemas.microsoft.com/office/drawing/2014/main" xmlns="" id="{E59F6D50-B40C-42B4-A44C-DB7035A65B13}"/>
                </a:ext>
              </a:extLst>
            </p:cNvPr>
            <p:cNvGrpSpPr/>
            <p:nvPr userDrawn="1"/>
          </p:nvGrpSpPr>
          <p:grpSpPr>
            <a:xfrm>
              <a:off x="6765231" y="1371600"/>
              <a:ext cx="571500" cy="571500"/>
              <a:chOff x="6908106" y="1371600"/>
              <a:chExt cx="571500" cy="571500"/>
            </a:xfrm>
          </p:grpSpPr>
          <p:sp>
            <p:nvSpPr>
              <p:cNvPr id="53" name="椭圆 52">
                <a:extLst>
                  <a:ext uri="{FF2B5EF4-FFF2-40B4-BE49-F238E27FC236}">
                    <a16:creationId xmlns:a16="http://schemas.microsoft.com/office/drawing/2014/main" xmlns=""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文本框 53">
                <a:extLst>
                  <a:ext uri="{FF2B5EF4-FFF2-40B4-BE49-F238E27FC236}">
                    <a16:creationId xmlns:a16="http://schemas.microsoft.com/office/drawing/2014/main" xmlns=""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02</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52" name="直接连接符 51">
              <a:extLst>
                <a:ext uri="{FF2B5EF4-FFF2-40B4-BE49-F238E27FC236}">
                  <a16:creationId xmlns:a16="http://schemas.microsoft.com/office/drawing/2014/main" xmlns="" id="{888B8FD4-83CE-4F6D-82E7-29017B3C4C19}"/>
                </a:ext>
              </a:extLst>
            </p:cNvPr>
            <p:cNvCxnSpPr>
              <a:cxnSpLocks/>
              <a:endCxn id="55" idx="2"/>
            </p:cNvCxnSpPr>
            <p:nvPr userDrawn="1"/>
          </p:nvCxnSpPr>
          <p:spPr>
            <a:xfrm flipV="1">
              <a:off x="7400925" y="19510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5" name="文本占位符 30">
            <a:extLst>
              <a:ext uri="{FF2B5EF4-FFF2-40B4-BE49-F238E27FC236}">
                <a16:creationId xmlns:a16="http://schemas.microsoft.com/office/drawing/2014/main" xmlns="" id="{3FE8387A-429B-440F-810C-2119E0570784}"/>
              </a:ext>
            </a:extLst>
          </p:cNvPr>
          <p:cNvSpPr>
            <a:spLocks noGrp="1"/>
          </p:cNvSpPr>
          <p:nvPr>
            <p:ph type="body" sz="quarter" idx="12"/>
          </p:nvPr>
        </p:nvSpPr>
        <p:spPr>
          <a:xfrm>
            <a:off x="5340744" y="292704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46" name="文本占位符 30">
            <a:extLst>
              <a:ext uri="{FF2B5EF4-FFF2-40B4-BE49-F238E27FC236}">
                <a16:creationId xmlns:a16="http://schemas.microsoft.com/office/drawing/2014/main" xmlns="" id="{AAC6721F-7B3E-491C-8033-950CBAE3BB20}"/>
              </a:ext>
            </a:extLst>
          </p:cNvPr>
          <p:cNvSpPr>
            <a:spLocks noGrp="1"/>
          </p:cNvSpPr>
          <p:nvPr>
            <p:ph type="body" sz="quarter" idx="13"/>
          </p:nvPr>
        </p:nvSpPr>
        <p:spPr>
          <a:xfrm>
            <a:off x="5340744" y="358472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7" name="组合 46">
            <a:extLst>
              <a:ext uri="{FF2B5EF4-FFF2-40B4-BE49-F238E27FC236}">
                <a16:creationId xmlns:a16="http://schemas.microsoft.com/office/drawing/2014/main" xmlns="" id="{12C8231F-6163-49A8-AA52-05BFED120A18}"/>
              </a:ext>
            </a:extLst>
          </p:cNvPr>
          <p:cNvGrpSpPr/>
          <p:nvPr userDrawn="1"/>
        </p:nvGrpSpPr>
        <p:grpSpPr>
          <a:xfrm>
            <a:off x="4784031" y="2788937"/>
            <a:ext cx="2139254" cy="609600"/>
            <a:chOff x="6765231" y="1371600"/>
            <a:chExt cx="2139254" cy="609600"/>
          </a:xfrm>
        </p:grpSpPr>
        <p:grpSp>
          <p:nvGrpSpPr>
            <p:cNvPr id="48" name="组合 47">
              <a:extLst>
                <a:ext uri="{FF2B5EF4-FFF2-40B4-BE49-F238E27FC236}">
                  <a16:creationId xmlns:a16="http://schemas.microsoft.com/office/drawing/2014/main" xmlns="" id="{E08FC323-9E2A-4ECC-B56D-23062F837F9D}"/>
                </a:ext>
              </a:extLst>
            </p:cNvPr>
            <p:cNvGrpSpPr/>
            <p:nvPr userDrawn="1"/>
          </p:nvGrpSpPr>
          <p:grpSpPr>
            <a:xfrm>
              <a:off x="6765231" y="1371600"/>
              <a:ext cx="571500" cy="571500"/>
              <a:chOff x="6908106" y="1371600"/>
              <a:chExt cx="571500" cy="571500"/>
            </a:xfrm>
          </p:grpSpPr>
          <p:sp>
            <p:nvSpPr>
              <p:cNvPr id="75" name="椭圆 74">
                <a:extLst>
                  <a:ext uri="{FF2B5EF4-FFF2-40B4-BE49-F238E27FC236}">
                    <a16:creationId xmlns:a16="http://schemas.microsoft.com/office/drawing/2014/main" xmlns=""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文本框 75">
                <a:extLst>
                  <a:ext uri="{FF2B5EF4-FFF2-40B4-BE49-F238E27FC236}">
                    <a16:creationId xmlns:a16="http://schemas.microsoft.com/office/drawing/2014/main" xmlns=""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03</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49" name="直接连接符 48">
              <a:extLst>
                <a:ext uri="{FF2B5EF4-FFF2-40B4-BE49-F238E27FC236}">
                  <a16:creationId xmlns:a16="http://schemas.microsoft.com/office/drawing/2014/main" xmlns="" id="{7D26D5A8-D39D-484C-B78A-10C13187DF80}"/>
                </a:ext>
              </a:extLst>
            </p:cNvPr>
            <p:cNvCxnSpPr>
              <a:cxnSpLocks/>
              <a:endCxn id="45" idx="2"/>
            </p:cNvCxnSpPr>
            <p:nvPr userDrawn="1"/>
          </p:nvCxnSpPr>
          <p:spPr>
            <a:xfrm flipV="1">
              <a:off x="7400925" y="19764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77" name="组合 76">
            <a:extLst>
              <a:ext uri="{FF2B5EF4-FFF2-40B4-BE49-F238E27FC236}">
                <a16:creationId xmlns:a16="http://schemas.microsoft.com/office/drawing/2014/main" xmlns="" id="{E5BC0FC1-8B68-43CA-8A15-CC05A65DF450}"/>
              </a:ext>
            </a:extLst>
          </p:cNvPr>
          <p:cNvGrpSpPr/>
          <p:nvPr userDrawn="1"/>
        </p:nvGrpSpPr>
        <p:grpSpPr>
          <a:xfrm>
            <a:off x="4784031" y="3446614"/>
            <a:ext cx="2139254" cy="635000"/>
            <a:chOff x="6765231" y="1371600"/>
            <a:chExt cx="2139254" cy="635000"/>
          </a:xfrm>
        </p:grpSpPr>
        <p:grpSp>
          <p:nvGrpSpPr>
            <p:cNvPr id="78" name="组合 77">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80" name="椭圆 79">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a:solidFill>
                      <a:schemeClr val="bg1"/>
                    </a:solidFill>
                    <a:latin typeface="微软雅黑" panose="020B0503020204020204" pitchFamily="34" charset="-122"/>
                    <a:ea typeface="微软雅黑" panose="020B0503020204020204" pitchFamily="34" charset="-122"/>
                  </a:rPr>
                  <a:t>04</a:t>
                </a:r>
                <a:endParaRPr lang="zh-CN" altLang="en-US" sz="2400" b="1">
                  <a:solidFill>
                    <a:schemeClr val="bg1"/>
                  </a:solidFill>
                  <a:latin typeface="微软雅黑" panose="020B0503020204020204" pitchFamily="34" charset="-122"/>
                  <a:ea typeface="微软雅黑" panose="020B0503020204020204" pitchFamily="34" charset="-122"/>
                </a:endParaRPr>
              </a:p>
            </p:txBody>
          </p:sp>
        </p:grpSp>
        <p:cxnSp>
          <p:nvCxnSpPr>
            <p:cNvPr id="79" name="直接连接符 78">
              <a:extLst>
                <a:ext uri="{FF2B5EF4-FFF2-40B4-BE49-F238E27FC236}">
                  <a16:creationId xmlns:a16="http://schemas.microsoft.com/office/drawing/2014/main" xmlns="" id="{1EB89BE8-A4BE-4EBC-9562-42D162AFEA94}"/>
                </a:ext>
              </a:extLst>
            </p:cNvPr>
            <p:cNvCxnSpPr>
              <a:cxnSpLocks/>
              <a:endCxn id="46" idx="2"/>
            </p:cNvCxnSpPr>
            <p:nvPr userDrawn="1"/>
          </p:nvCxnSpPr>
          <p:spPr>
            <a:xfrm flipV="1">
              <a:off x="7400925" y="20018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43" name="文本占位符 30">
            <a:extLst>
              <a:ext uri="{FF2B5EF4-FFF2-40B4-BE49-F238E27FC236}">
                <a16:creationId xmlns:a16="http://schemas.microsoft.com/office/drawing/2014/main" xmlns="" id="{AAC6721F-7B3E-491C-8033-950CBAE3BB20}"/>
              </a:ext>
            </a:extLst>
          </p:cNvPr>
          <p:cNvSpPr>
            <a:spLocks noGrp="1"/>
          </p:cNvSpPr>
          <p:nvPr>
            <p:ph type="body" sz="quarter" idx="14"/>
          </p:nvPr>
        </p:nvSpPr>
        <p:spPr>
          <a:xfrm>
            <a:off x="5340744" y="424750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44" name="组合 43">
            <a:extLst>
              <a:ext uri="{FF2B5EF4-FFF2-40B4-BE49-F238E27FC236}">
                <a16:creationId xmlns:a16="http://schemas.microsoft.com/office/drawing/2014/main" xmlns="" id="{E5BC0FC1-8B68-43CA-8A15-CC05A65DF450}"/>
              </a:ext>
            </a:extLst>
          </p:cNvPr>
          <p:cNvGrpSpPr/>
          <p:nvPr userDrawn="1"/>
        </p:nvGrpSpPr>
        <p:grpSpPr>
          <a:xfrm>
            <a:off x="4784031" y="4109393"/>
            <a:ext cx="2139254" cy="660400"/>
            <a:chOff x="6765231" y="1371600"/>
            <a:chExt cx="2139254" cy="660400"/>
          </a:xfrm>
        </p:grpSpPr>
        <p:grpSp>
          <p:nvGrpSpPr>
            <p:cNvPr id="59" name="组合 58">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61" name="椭圆 60">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05</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0" name="直接连接符 59">
              <a:extLst>
                <a:ext uri="{FF2B5EF4-FFF2-40B4-BE49-F238E27FC236}">
                  <a16:creationId xmlns:a16="http://schemas.microsoft.com/office/drawing/2014/main" xmlns="" id="{1EB89BE8-A4BE-4EBC-9562-42D162AFEA94}"/>
                </a:ext>
              </a:extLst>
            </p:cNvPr>
            <p:cNvCxnSpPr>
              <a:cxnSpLocks/>
              <a:endCxn id="43" idx="2"/>
            </p:cNvCxnSpPr>
            <p:nvPr userDrawn="1"/>
          </p:nvCxnSpPr>
          <p:spPr>
            <a:xfrm flipV="1">
              <a:off x="7400925" y="20272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63" name="文本占位符 30">
            <a:extLst>
              <a:ext uri="{FF2B5EF4-FFF2-40B4-BE49-F238E27FC236}">
                <a16:creationId xmlns:a16="http://schemas.microsoft.com/office/drawing/2014/main" xmlns="" id="{AAC6721F-7B3E-491C-8033-950CBAE3BB20}"/>
              </a:ext>
            </a:extLst>
          </p:cNvPr>
          <p:cNvSpPr>
            <a:spLocks noGrp="1"/>
          </p:cNvSpPr>
          <p:nvPr>
            <p:ph type="body" sz="quarter" idx="15"/>
          </p:nvPr>
        </p:nvSpPr>
        <p:spPr>
          <a:xfrm>
            <a:off x="5340744" y="4921733"/>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64" name="组合 63">
            <a:extLst>
              <a:ext uri="{FF2B5EF4-FFF2-40B4-BE49-F238E27FC236}">
                <a16:creationId xmlns:a16="http://schemas.microsoft.com/office/drawing/2014/main" xmlns="" id="{E5BC0FC1-8B68-43CA-8A15-CC05A65DF450}"/>
              </a:ext>
            </a:extLst>
          </p:cNvPr>
          <p:cNvGrpSpPr/>
          <p:nvPr userDrawn="1"/>
        </p:nvGrpSpPr>
        <p:grpSpPr>
          <a:xfrm>
            <a:off x="4784031" y="4783621"/>
            <a:ext cx="2139254" cy="698500"/>
            <a:chOff x="6765231" y="1371600"/>
            <a:chExt cx="2139254" cy="698500"/>
          </a:xfrm>
        </p:grpSpPr>
        <p:grpSp>
          <p:nvGrpSpPr>
            <p:cNvPr id="65" name="组合 64">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67" name="椭圆 66">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06</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66" name="直接连接符 65">
              <a:extLst>
                <a:ext uri="{FF2B5EF4-FFF2-40B4-BE49-F238E27FC236}">
                  <a16:creationId xmlns:a16="http://schemas.microsoft.com/office/drawing/2014/main" xmlns="" id="{1EB89BE8-A4BE-4EBC-9562-42D162AFEA94}"/>
                </a:ext>
              </a:extLst>
            </p:cNvPr>
            <p:cNvCxnSpPr>
              <a:cxnSpLocks/>
              <a:endCxn id="63" idx="2"/>
            </p:cNvCxnSpPr>
            <p:nvPr userDrawn="1"/>
          </p:nvCxnSpPr>
          <p:spPr>
            <a:xfrm flipV="1">
              <a:off x="7400925" y="20653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82" name="文本占位符 30">
            <a:extLst>
              <a:ext uri="{FF2B5EF4-FFF2-40B4-BE49-F238E27FC236}">
                <a16:creationId xmlns:a16="http://schemas.microsoft.com/office/drawing/2014/main" xmlns="" id="{74D817D6-02E2-4B5A-8129-1F0CABFD4B06}"/>
              </a:ext>
            </a:extLst>
          </p:cNvPr>
          <p:cNvSpPr>
            <a:spLocks noGrp="1"/>
          </p:cNvSpPr>
          <p:nvPr>
            <p:ph type="body" sz="quarter" idx="16"/>
          </p:nvPr>
        </p:nvSpPr>
        <p:spPr>
          <a:xfrm>
            <a:off x="8541144" y="160747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83" name="文本占位符 30">
            <a:extLst>
              <a:ext uri="{FF2B5EF4-FFF2-40B4-BE49-F238E27FC236}">
                <a16:creationId xmlns:a16="http://schemas.microsoft.com/office/drawing/2014/main" xmlns="" id="{FDAB73AB-973F-42F1-9D75-0F6BF7A0E604}"/>
              </a:ext>
            </a:extLst>
          </p:cNvPr>
          <p:cNvSpPr>
            <a:spLocks noGrp="1"/>
          </p:cNvSpPr>
          <p:nvPr>
            <p:ph type="body" sz="quarter" idx="17"/>
          </p:nvPr>
        </p:nvSpPr>
        <p:spPr>
          <a:xfrm>
            <a:off x="8541144" y="226821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84" name="组合 83">
            <a:extLst>
              <a:ext uri="{FF2B5EF4-FFF2-40B4-BE49-F238E27FC236}">
                <a16:creationId xmlns:a16="http://schemas.microsoft.com/office/drawing/2014/main" xmlns="" id="{9614A408-4C93-490F-9CD1-45A02AD6BE9E}"/>
              </a:ext>
            </a:extLst>
          </p:cNvPr>
          <p:cNvGrpSpPr/>
          <p:nvPr userDrawn="1"/>
        </p:nvGrpSpPr>
        <p:grpSpPr>
          <a:xfrm>
            <a:off x="7984431" y="1469364"/>
            <a:ext cx="2139254" cy="571500"/>
            <a:chOff x="6765231" y="1371600"/>
            <a:chExt cx="2139254" cy="571500"/>
          </a:xfrm>
        </p:grpSpPr>
        <p:grpSp>
          <p:nvGrpSpPr>
            <p:cNvPr id="85" name="组合 84">
              <a:extLst>
                <a:ext uri="{FF2B5EF4-FFF2-40B4-BE49-F238E27FC236}">
                  <a16:creationId xmlns:a16="http://schemas.microsoft.com/office/drawing/2014/main" xmlns="" id="{A59F35C6-0BFB-4D72-9515-CB744A8B9EEB}"/>
                </a:ext>
              </a:extLst>
            </p:cNvPr>
            <p:cNvGrpSpPr/>
            <p:nvPr userDrawn="1"/>
          </p:nvGrpSpPr>
          <p:grpSpPr>
            <a:xfrm>
              <a:off x="6765231" y="1371600"/>
              <a:ext cx="571500" cy="571500"/>
              <a:chOff x="6908106" y="1371600"/>
              <a:chExt cx="571500" cy="571500"/>
            </a:xfrm>
          </p:grpSpPr>
          <p:sp>
            <p:nvSpPr>
              <p:cNvPr id="87" name="椭圆 86">
                <a:extLst>
                  <a:ext uri="{FF2B5EF4-FFF2-40B4-BE49-F238E27FC236}">
                    <a16:creationId xmlns:a16="http://schemas.microsoft.com/office/drawing/2014/main" xmlns="" id="{EEB66EA5-88C0-4900-BE4D-3D7F8A08B213}"/>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23">
                <a:extLst>
                  <a:ext uri="{FF2B5EF4-FFF2-40B4-BE49-F238E27FC236}">
                    <a16:creationId xmlns:a16="http://schemas.microsoft.com/office/drawing/2014/main" xmlns="" id="{F22C193E-139F-4EBA-9F10-A77E5796D408}"/>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07</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86" name="直接连接符 85">
              <a:extLst>
                <a:ext uri="{FF2B5EF4-FFF2-40B4-BE49-F238E27FC236}">
                  <a16:creationId xmlns:a16="http://schemas.microsoft.com/office/drawing/2014/main" xmlns="" id="{FBD82667-89BC-464B-AE25-BA225B835162}"/>
                </a:ext>
              </a:extLst>
            </p:cNvPr>
            <p:cNvCxnSpPr>
              <a:cxnSpLocks/>
              <a:endCxn id="82" idx="2"/>
            </p:cNvCxnSpPr>
            <p:nvPr userDrawn="1"/>
          </p:nvCxnSpPr>
          <p:spPr>
            <a:xfrm flipV="1">
              <a:off x="7400925" y="19383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89" name="组合 88">
            <a:extLst>
              <a:ext uri="{FF2B5EF4-FFF2-40B4-BE49-F238E27FC236}">
                <a16:creationId xmlns:a16="http://schemas.microsoft.com/office/drawing/2014/main" xmlns="" id="{C646C315-4E07-4AB1-9048-7676BB22D9F3}"/>
              </a:ext>
            </a:extLst>
          </p:cNvPr>
          <p:cNvGrpSpPr/>
          <p:nvPr userDrawn="1"/>
        </p:nvGrpSpPr>
        <p:grpSpPr>
          <a:xfrm>
            <a:off x="7984431" y="2130107"/>
            <a:ext cx="2139254" cy="584200"/>
            <a:chOff x="6765231" y="1371600"/>
            <a:chExt cx="2139254" cy="584200"/>
          </a:xfrm>
        </p:grpSpPr>
        <p:grpSp>
          <p:nvGrpSpPr>
            <p:cNvPr id="90" name="组合 89">
              <a:extLst>
                <a:ext uri="{FF2B5EF4-FFF2-40B4-BE49-F238E27FC236}">
                  <a16:creationId xmlns:a16="http://schemas.microsoft.com/office/drawing/2014/main" xmlns="" id="{E59F6D50-B40C-42B4-A44C-DB7035A65B13}"/>
                </a:ext>
              </a:extLst>
            </p:cNvPr>
            <p:cNvGrpSpPr/>
            <p:nvPr userDrawn="1"/>
          </p:nvGrpSpPr>
          <p:grpSpPr>
            <a:xfrm>
              <a:off x="6765231" y="1371600"/>
              <a:ext cx="571500" cy="571500"/>
              <a:chOff x="6908106" y="1371600"/>
              <a:chExt cx="571500" cy="571500"/>
            </a:xfrm>
          </p:grpSpPr>
          <p:sp>
            <p:nvSpPr>
              <p:cNvPr id="92" name="椭圆 91">
                <a:extLst>
                  <a:ext uri="{FF2B5EF4-FFF2-40B4-BE49-F238E27FC236}">
                    <a16:creationId xmlns:a16="http://schemas.microsoft.com/office/drawing/2014/main" xmlns="" id="{9FEC6097-AE9C-4CDC-B755-F738D132CE7A}"/>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53">
                <a:extLst>
                  <a:ext uri="{FF2B5EF4-FFF2-40B4-BE49-F238E27FC236}">
                    <a16:creationId xmlns:a16="http://schemas.microsoft.com/office/drawing/2014/main" xmlns="" id="{3B491342-1F39-419A-B3F6-EF4E5D5BD751}"/>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91" name="直接连接符 90">
              <a:extLst>
                <a:ext uri="{FF2B5EF4-FFF2-40B4-BE49-F238E27FC236}">
                  <a16:creationId xmlns:a16="http://schemas.microsoft.com/office/drawing/2014/main" xmlns="" id="{888B8FD4-83CE-4F6D-82E7-29017B3C4C19}"/>
                </a:ext>
              </a:extLst>
            </p:cNvPr>
            <p:cNvCxnSpPr>
              <a:cxnSpLocks/>
              <a:endCxn id="83" idx="2"/>
            </p:cNvCxnSpPr>
            <p:nvPr userDrawn="1"/>
          </p:nvCxnSpPr>
          <p:spPr>
            <a:xfrm flipV="1">
              <a:off x="7400925" y="19510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94" name="文本占位符 30">
            <a:extLst>
              <a:ext uri="{FF2B5EF4-FFF2-40B4-BE49-F238E27FC236}">
                <a16:creationId xmlns:a16="http://schemas.microsoft.com/office/drawing/2014/main" xmlns="" id="{3FE8387A-429B-440F-810C-2119E0570784}"/>
              </a:ext>
            </a:extLst>
          </p:cNvPr>
          <p:cNvSpPr>
            <a:spLocks noGrp="1"/>
          </p:cNvSpPr>
          <p:nvPr>
            <p:ph type="body" sz="quarter" idx="18"/>
          </p:nvPr>
        </p:nvSpPr>
        <p:spPr>
          <a:xfrm>
            <a:off x="8541144" y="2927049"/>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sp>
        <p:nvSpPr>
          <p:cNvPr id="95" name="文本占位符 30">
            <a:extLst>
              <a:ext uri="{FF2B5EF4-FFF2-40B4-BE49-F238E27FC236}">
                <a16:creationId xmlns:a16="http://schemas.microsoft.com/office/drawing/2014/main" xmlns="" id="{AAC6721F-7B3E-491C-8033-950CBAE3BB20}"/>
              </a:ext>
            </a:extLst>
          </p:cNvPr>
          <p:cNvSpPr>
            <a:spLocks noGrp="1"/>
          </p:cNvSpPr>
          <p:nvPr>
            <p:ph type="body" sz="quarter" idx="19"/>
          </p:nvPr>
        </p:nvSpPr>
        <p:spPr>
          <a:xfrm>
            <a:off x="8541144" y="3584726"/>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96" name="组合 95">
            <a:extLst>
              <a:ext uri="{FF2B5EF4-FFF2-40B4-BE49-F238E27FC236}">
                <a16:creationId xmlns:a16="http://schemas.microsoft.com/office/drawing/2014/main" xmlns="" id="{12C8231F-6163-49A8-AA52-05BFED120A18}"/>
              </a:ext>
            </a:extLst>
          </p:cNvPr>
          <p:cNvGrpSpPr/>
          <p:nvPr userDrawn="1"/>
        </p:nvGrpSpPr>
        <p:grpSpPr>
          <a:xfrm>
            <a:off x="7984431" y="2788937"/>
            <a:ext cx="2139254" cy="609600"/>
            <a:chOff x="6765231" y="1371600"/>
            <a:chExt cx="2139254" cy="609600"/>
          </a:xfrm>
        </p:grpSpPr>
        <p:grpSp>
          <p:nvGrpSpPr>
            <p:cNvPr id="97" name="组合 96">
              <a:extLst>
                <a:ext uri="{FF2B5EF4-FFF2-40B4-BE49-F238E27FC236}">
                  <a16:creationId xmlns:a16="http://schemas.microsoft.com/office/drawing/2014/main" xmlns="" id="{E08FC323-9E2A-4ECC-B56D-23062F837F9D}"/>
                </a:ext>
              </a:extLst>
            </p:cNvPr>
            <p:cNvGrpSpPr/>
            <p:nvPr userDrawn="1"/>
          </p:nvGrpSpPr>
          <p:grpSpPr>
            <a:xfrm>
              <a:off x="6765231" y="1371600"/>
              <a:ext cx="571500" cy="571500"/>
              <a:chOff x="6908106" y="1371600"/>
              <a:chExt cx="571500" cy="571500"/>
            </a:xfrm>
          </p:grpSpPr>
          <p:sp>
            <p:nvSpPr>
              <p:cNvPr id="99" name="椭圆 98">
                <a:extLst>
                  <a:ext uri="{FF2B5EF4-FFF2-40B4-BE49-F238E27FC236}">
                    <a16:creationId xmlns:a16="http://schemas.microsoft.com/office/drawing/2014/main" xmlns="" id="{768237DB-A00A-4C5B-A18D-EFF2109C2F9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75">
                <a:extLst>
                  <a:ext uri="{FF2B5EF4-FFF2-40B4-BE49-F238E27FC236}">
                    <a16:creationId xmlns:a16="http://schemas.microsoft.com/office/drawing/2014/main" xmlns="" id="{4BDCFA8D-F880-4D91-8DD6-C372F52CFA09}"/>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09</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98" name="直接连接符 97">
              <a:extLst>
                <a:ext uri="{FF2B5EF4-FFF2-40B4-BE49-F238E27FC236}">
                  <a16:creationId xmlns:a16="http://schemas.microsoft.com/office/drawing/2014/main" xmlns="" id="{7D26D5A8-D39D-484C-B78A-10C13187DF80}"/>
                </a:ext>
              </a:extLst>
            </p:cNvPr>
            <p:cNvCxnSpPr>
              <a:cxnSpLocks/>
              <a:endCxn id="94" idx="2"/>
            </p:cNvCxnSpPr>
            <p:nvPr userDrawn="1"/>
          </p:nvCxnSpPr>
          <p:spPr>
            <a:xfrm flipV="1">
              <a:off x="7400925" y="19764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grpSp>
        <p:nvGrpSpPr>
          <p:cNvPr id="101" name="组合 100">
            <a:extLst>
              <a:ext uri="{FF2B5EF4-FFF2-40B4-BE49-F238E27FC236}">
                <a16:creationId xmlns:a16="http://schemas.microsoft.com/office/drawing/2014/main" xmlns="" id="{E5BC0FC1-8B68-43CA-8A15-CC05A65DF450}"/>
              </a:ext>
            </a:extLst>
          </p:cNvPr>
          <p:cNvGrpSpPr/>
          <p:nvPr userDrawn="1"/>
        </p:nvGrpSpPr>
        <p:grpSpPr>
          <a:xfrm>
            <a:off x="7984431" y="3446614"/>
            <a:ext cx="2139254" cy="635000"/>
            <a:chOff x="6765231" y="1371600"/>
            <a:chExt cx="2139254" cy="635000"/>
          </a:xfrm>
        </p:grpSpPr>
        <p:grpSp>
          <p:nvGrpSpPr>
            <p:cNvPr id="102" name="组合 101">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04" name="椭圆 103">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10</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03" name="直接连接符 102">
              <a:extLst>
                <a:ext uri="{FF2B5EF4-FFF2-40B4-BE49-F238E27FC236}">
                  <a16:creationId xmlns:a16="http://schemas.microsoft.com/office/drawing/2014/main" xmlns="" id="{1EB89BE8-A4BE-4EBC-9562-42D162AFEA94}"/>
                </a:ext>
              </a:extLst>
            </p:cNvPr>
            <p:cNvCxnSpPr>
              <a:cxnSpLocks/>
              <a:endCxn id="95" idx="2"/>
            </p:cNvCxnSpPr>
            <p:nvPr userDrawn="1"/>
          </p:nvCxnSpPr>
          <p:spPr>
            <a:xfrm flipV="1">
              <a:off x="7400925" y="20018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
        <p:nvSpPr>
          <p:cNvPr id="106" name="文本占位符 30">
            <a:extLst>
              <a:ext uri="{FF2B5EF4-FFF2-40B4-BE49-F238E27FC236}">
                <a16:creationId xmlns:a16="http://schemas.microsoft.com/office/drawing/2014/main" xmlns="" id="{AAC6721F-7B3E-491C-8033-950CBAE3BB20}"/>
              </a:ext>
            </a:extLst>
          </p:cNvPr>
          <p:cNvSpPr>
            <a:spLocks noGrp="1"/>
          </p:cNvSpPr>
          <p:nvPr>
            <p:ph type="body" sz="quarter" idx="20"/>
          </p:nvPr>
        </p:nvSpPr>
        <p:spPr>
          <a:xfrm>
            <a:off x="8541144" y="4247505"/>
            <a:ext cx="3165081" cy="428624"/>
          </a:xfrm>
        </p:spPr>
        <p:txBody>
          <a:bodyPr>
            <a:normAutofit/>
          </a:bodyPr>
          <a:lstStyle>
            <a:lvl1pPr marL="0" indent="0">
              <a:buNone/>
              <a:defRPr sz="1800" b="1" spc="12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a:defRPr sz="16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a:p>
            <a:pPr lvl="1"/>
            <a:endParaRPr lang="zh-CN" altLang="en-US"/>
          </a:p>
        </p:txBody>
      </p:sp>
      <p:grpSp>
        <p:nvGrpSpPr>
          <p:cNvPr id="107" name="组合 106">
            <a:extLst>
              <a:ext uri="{FF2B5EF4-FFF2-40B4-BE49-F238E27FC236}">
                <a16:creationId xmlns:a16="http://schemas.microsoft.com/office/drawing/2014/main" xmlns="" id="{E5BC0FC1-8B68-43CA-8A15-CC05A65DF450}"/>
              </a:ext>
            </a:extLst>
          </p:cNvPr>
          <p:cNvGrpSpPr/>
          <p:nvPr userDrawn="1"/>
        </p:nvGrpSpPr>
        <p:grpSpPr>
          <a:xfrm>
            <a:off x="7984431" y="4109393"/>
            <a:ext cx="2139254" cy="660400"/>
            <a:chOff x="6765231" y="1371600"/>
            <a:chExt cx="2139254" cy="660400"/>
          </a:xfrm>
        </p:grpSpPr>
        <p:grpSp>
          <p:nvGrpSpPr>
            <p:cNvPr id="108" name="组合 107">
              <a:extLst>
                <a:ext uri="{FF2B5EF4-FFF2-40B4-BE49-F238E27FC236}">
                  <a16:creationId xmlns:a16="http://schemas.microsoft.com/office/drawing/2014/main" xmlns="" id="{5A5FBA80-7020-4EC8-91FB-F59D88B090C8}"/>
                </a:ext>
              </a:extLst>
            </p:cNvPr>
            <p:cNvGrpSpPr/>
            <p:nvPr userDrawn="1"/>
          </p:nvGrpSpPr>
          <p:grpSpPr>
            <a:xfrm>
              <a:off x="6765231" y="1371600"/>
              <a:ext cx="571500" cy="571500"/>
              <a:chOff x="6908106" y="1371600"/>
              <a:chExt cx="571500" cy="571500"/>
            </a:xfrm>
          </p:grpSpPr>
          <p:sp>
            <p:nvSpPr>
              <p:cNvPr id="110" name="椭圆 109">
                <a:extLst>
                  <a:ext uri="{FF2B5EF4-FFF2-40B4-BE49-F238E27FC236}">
                    <a16:creationId xmlns:a16="http://schemas.microsoft.com/office/drawing/2014/main" xmlns="" id="{33EBB7D1-C5BB-4800-9D90-A7737796AAEC}"/>
                  </a:ext>
                </a:extLst>
              </p:cNvPr>
              <p:cNvSpPr/>
              <p:nvPr userDrawn="1"/>
            </p:nvSpPr>
            <p:spPr>
              <a:xfrm>
                <a:off x="6908106" y="1371600"/>
                <a:ext cx="571500" cy="571500"/>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80">
                <a:extLst>
                  <a:ext uri="{FF2B5EF4-FFF2-40B4-BE49-F238E27FC236}">
                    <a16:creationId xmlns:a16="http://schemas.microsoft.com/office/drawing/2014/main" xmlns="" id="{4CB1515D-540C-41C4-8981-5DE14D2B9CCA}"/>
                  </a:ext>
                </a:extLst>
              </p:cNvPr>
              <p:cNvSpPr txBox="1"/>
              <p:nvPr userDrawn="1"/>
            </p:nvSpPr>
            <p:spPr>
              <a:xfrm>
                <a:off x="6912369" y="1426518"/>
                <a:ext cx="562975" cy="461665"/>
              </a:xfrm>
              <a:prstGeom prst="rect">
                <a:avLst/>
              </a:prstGeom>
              <a:noFill/>
            </p:spPr>
            <p:txBody>
              <a:bodyPr wrap="none" rtlCol="0">
                <a:spAutoFit/>
              </a:bodyPr>
              <a:lstStyle/>
              <a:p>
                <a:r>
                  <a:rPr lang="en-US" altLang="zh-CN" sz="2400" b="1" dirty="0" smtClean="0">
                    <a:solidFill>
                      <a:schemeClr val="bg1"/>
                    </a:solidFill>
                    <a:latin typeface="微软雅黑" panose="020B0503020204020204" pitchFamily="34" charset="-122"/>
                    <a:ea typeface="微软雅黑" panose="020B0503020204020204" pitchFamily="34" charset="-122"/>
                  </a:rPr>
                  <a:t>11</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cxnSp>
          <p:nvCxnSpPr>
            <p:cNvPr id="109" name="直接连接符 108">
              <a:extLst>
                <a:ext uri="{FF2B5EF4-FFF2-40B4-BE49-F238E27FC236}">
                  <a16:creationId xmlns:a16="http://schemas.microsoft.com/office/drawing/2014/main" xmlns="" id="{1EB89BE8-A4BE-4EBC-9562-42D162AFEA94}"/>
                </a:ext>
              </a:extLst>
            </p:cNvPr>
            <p:cNvCxnSpPr>
              <a:cxnSpLocks/>
              <a:endCxn id="106" idx="2"/>
            </p:cNvCxnSpPr>
            <p:nvPr userDrawn="1"/>
          </p:nvCxnSpPr>
          <p:spPr>
            <a:xfrm flipV="1">
              <a:off x="7400925" y="2027236"/>
              <a:ext cx="1503560" cy="4764"/>
            </a:xfrm>
            <a:prstGeom prst="line">
              <a:avLst/>
            </a:prstGeom>
            <a:ln>
              <a:solidFill>
                <a:srgbClr val="004868">
                  <a:alpha val="60000"/>
                </a:srgb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29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grpSp>
        <p:nvGrpSpPr>
          <p:cNvPr id="21" name="组合 20"/>
          <p:cNvGrpSpPr/>
          <p:nvPr userDrawn="1"/>
        </p:nvGrpSpPr>
        <p:grpSpPr>
          <a:xfrm>
            <a:off x="0" y="0"/>
            <a:ext cx="12192000" cy="6858000"/>
            <a:chOff x="0" y="0"/>
            <a:chExt cx="12192000" cy="6858000"/>
          </a:xfrm>
        </p:grpSpPr>
        <p:pic>
          <p:nvPicPr>
            <p:cNvPr id="23"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矩形 23">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xmlns="" id="{934C253E-7406-403F-96A4-DC2CD1360215}"/>
              </a:ext>
            </a:extLst>
          </p:cNvPr>
          <p:cNvGrpSpPr/>
          <p:nvPr userDrawn="1"/>
        </p:nvGrpSpPr>
        <p:grpSpPr>
          <a:xfrm>
            <a:off x="0" y="1257300"/>
            <a:ext cx="12192000" cy="4343400"/>
            <a:chOff x="1104900" y="857250"/>
            <a:chExt cx="9982200" cy="5143500"/>
          </a:xfrm>
        </p:grpSpPr>
        <p:sp>
          <p:nvSpPr>
            <p:cNvPr id="8" name="矩形 7">
              <a:extLst>
                <a:ext uri="{FF2B5EF4-FFF2-40B4-BE49-F238E27FC236}">
                  <a16:creationId xmlns:a16="http://schemas.microsoft.com/office/drawing/2014/main" xmlns="" id="{267ACB3B-E5E8-4B82-84F5-5185DB7595F2}"/>
                </a:ext>
              </a:extLst>
            </p:cNvPr>
            <p:cNvSpPr/>
            <p:nvPr userDrawn="1"/>
          </p:nvSpPr>
          <p:spPr>
            <a:xfrm>
              <a:off x="1104900" y="857250"/>
              <a:ext cx="99822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86543A4-D82B-4F18-8A06-59F5BAE315E5}"/>
                </a:ext>
              </a:extLst>
            </p:cNvPr>
            <p:cNvSpPr/>
            <p:nvPr userDrawn="1"/>
          </p:nvSpPr>
          <p:spPr>
            <a:xfrm>
              <a:off x="1218000" y="857250"/>
              <a:ext cx="9756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xmlns="" id="{447E5E7E-B954-4895-A95F-02A8C2AB68BD}"/>
                </a:ext>
              </a:extLst>
            </p:cNvPr>
            <p:cNvSpPr/>
            <p:nvPr userDrawn="1"/>
          </p:nvSpPr>
          <p:spPr>
            <a:xfrm>
              <a:off x="1326000" y="857250"/>
              <a:ext cx="954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DED6404A-5542-4DDF-A6B0-454F6F9F1B38}"/>
                </a:ext>
              </a:extLst>
            </p:cNvPr>
            <p:cNvSpPr/>
            <p:nvPr userDrawn="1"/>
          </p:nvSpPr>
          <p:spPr>
            <a:xfrm>
              <a:off x="1416000" y="857250"/>
              <a:ext cx="9360000" cy="5143500"/>
            </a:xfrm>
            <a:prstGeom prst="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xmlns="" id="{4C27C8A2-A349-402D-AF9A-F489E1EE614D}"/>
                </a:ext>
              </a:extLst>
            </p:cNvPr>
            <p:cNvSpPr/>
            <p:nvPr userDrawn="1"/>
          </p:nvSpPr>
          <p:spPr>
            <a:xfrm>
              <a:off x="4785836" y="857250"/>
              <a:ext cx="0" cy="5143500"/>
            </a:xfrm>
            <a:prstGeom prst="rect">
              <a:avLst/>
            </a:prstGeom>
            <a:solidFill>
              <a:schemeClr val="tx1">
                <a:lumMod val="50000"/>
                <a:lumOff val="50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椭圆 12">
            <a:extLst>
              <a:ext uri="{FF2B5EF4-FFF2-40B4-BE49-F238E27FC236}">
                <a16:creationId xmlns:a16="http://schemas.microsoft.com/office/drawing/2014/main" xmlns="" id="{07B23270-09B9-4C0C-A671-F532F5592083}"/>
              </a:ext>
            </a:extLst>
          </p:cNvPr>
          <p:cNvSpPr/>
          <p:nvPr userDrawn="1"/>
        </p:nvSpPr>
        <p:spPr>
          <a:xfrm>
            <a:off x="1127696" y="2026593"/>
            <a:ext cx="2804815" cy="2804815"/>
          </a:xfrm>
          <a:prstGeom prst="ellipse">
            <a:avLst/>
          </a:prstGeom>
          <a:solidFill>
            <a:srgbClr val="08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占位符 30">
            <a:extLst>
              <a:ext uri="{FF2B5EF4-FFF2-40B4-BE49-F238E27FC236}">
                <a16:creationId xmlns:a16="http://schemas.microsoft.com/office/drawing/2014/main" xmlns="" id="{B55E40E7-ECF8-4CE2-971D-CA447402E5CD}"/>
              </a:ext>
            </a:extLst>
          </p:cNvPr>
          <p:cNvSpPr>
            <a:spLocks noGrp="1"/>
          </p:cNvSpPr>
          <p:nvPr>
            <p:ph type="body" sz="quarter" idx="10"/>
          </p:nvPr>
        </p:nvSpPr>
        <p:spPr>
          <a:xfrm>
            <a:off x="5245843" y="2207568"/>
            <a:ext cx="6046265" cy="637192"/>
          </a:xfrm>
        </p:spPr>
        <p:txBody>
          <a:bodyPr>
            <a:noAutofit/>
          </a:bodyPr>
          <a:lstStyle>
            <a:lvl1pPr marL="0" indent="0">
              <a:buNone/>
              <a:defRPr sz="3200" b="1" spc="60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cxnSp>
        <p:nvCxnSpPr>
          <p:cNvPr id="16" name="直接连接符 15">
            <a:extLst>
              <a:ext uri="{FF2B5EF4-FFF2-40B4-BE49-F238E27FC236}">
                <a16:creationId xmlns:a16="http://schemas.microsoft.com/office/drawing/2014/main" xmlns="" id="{D00C90C9-D13E-4C91-9B28-8ACB290C36E2}"/>
              </a:ext>
            </a:extLst>
          </p:cNvPr>
          <p:cNvCxnSpPr>
            <a:cxnSpLocks/>
          </p:cNvCxnSpPr>
          <p:nvPr userDrawn="1"/>
        </p:nvCxnSpPr>
        <p:spPr>
          <a:xfrm>
            <a:off x="5334169" y="2969459"/>
            <a:ext cx="4981406" cy="0"/>
          </a:xfrm>
          <a:prstGeom prst="line">
            <a:avLst/>
          </a:prstGeom>
          <a:ln w="12700">
            <a:solidFill>
              <a:srgbClr val="EB0047">
                <a:alpha val="33000"/>
              </a:srgbClr>
            </a:solidFill>
          </a:ln>
        </p:spPr>
        <p:style>
          <a:lnRef idx="1">
            <a:schemeClr val="accent1"/>
          </a:lnRef>
          <a:fillRef idx="0">
            <a:schemeClr val="accent1"/>
          </a:fillRef>
          <a:effectRef idx="0">
            <a:schemeClr val="accent1"/>
          </a:effectRef>
          <a:fontRef idx="minor">
            <a:schemeClr val="tx1"/>
          </a:fontRef>
        </p:style>
      </p:cxnSp>
      <p:sp>
        <p:nvSpPr>
          <p:cNvPr id="18" name="文本占位符 30">
            <a:extLst>
              <a:ext uri="{FF2B5EF4-FFF2-40B4-BE49-F238E27FC236}">
                <a16:creationId xmlns:a16="http://schemas.microsoft.com/office/drawing/2014/main" xmlns="" id="{B09CC797-3532-45C2-9058-94DB76273E03}"/>
              </a:ext>
            </a:extLst>
          </p:cNvPr>
          <p:cNvSpPr>
            <a:spLocks noGrp="1"/>
          </p:cNvSpPr>
          <p:nvPr>
            <p:ph type="body" sz="quarter" idx="11"/>
          </p:nvPr>
        </p:nvSpPr>
        <p:spPr>
          <a:xfrm>
            <a:off x="5245844" y="3186564"/>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19" name="文本占位符 30">
            <a:extLst>
              <a:ext uri="{FF2B5EF4-FFF2-40B4-BE49-F238E27FC236}">
                <a16:creationId xmlns:a16="http://schemas.microsoft.com/office/drawing/2014/main" xmlns="" id="{A6BE9942-7C0A-4A1B-9019-D549B5136E69}"/>
              </a:ext>
            </a:extLst>
          </p:cNvPr>
          <p:cNvSpPr>
            <a:spLocks noGrp="1"/>
          </p:cNvSpPr>
          <p:nvPr>
            <p:ph type="body" sz="quarter" idx="12"/>
          </p:nvPr>
        </p:nvSpPr>
        <p:spPr>
          <a:xfrm>
            <a:off x="5245844" y="3710398"/>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0" name="文本占位符 30">
            <a:extLst>
              <a:ext uri="{FF2B5EF4-FFF2-40B4-BE49-F238E27FC236}">
                <a16:creationId xmlns:a16="http://schemas.microsoft.com/office/drawing/2014/main" xmlns="" id="{9D49A6CF-4E42-4192-BBDC-7FE8BAE803D3}"/>
              </a:ext>
            </a:extLst>
          </p:cNvPr>
          <p:cNvSpPr>
            <a:spLocks noGrp="1"/>
          </p:cNvSpPr>
          <p:nvPr>
            <p:ph type="body" sz="quarter" idx="13"/>
          </p:nvPr>
        </p:nvSpPr>
        <p:spPr>
          <a:xfrm>
            <a:off x="5245844" y="4234232"/>
            <a:ext cx="5441204" cy="398009"/>
          </a:xfrm>
        </p:spPr>
        <p:txBody>
          <a:bodyPr>
            <a:noAutofit/>
          </a:bodyPr>
          <a:lstStyle>
            <a:lvl1pPr marL="0" indent="0">
              <a:buNone/>
              <a:defRPr sz="1600" b="0" spc="130" baseline="0">
                <a:solidFill>
                  <a:schemeClr val="tx1">
                    <a:lumMod val="50000"/>
                    <a:lumOff val="50000"/>
                  </a:schemeClr>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zh-CN" altLang="en-US"/>
              <a:t>单击此处编辑母版文本样式</a:t>
            </a:r>
          </a:p>
        </p:txBody>
      </p:sp>
      <p:sp>
        <p:nvSpPr>
          <p:cNvPr id="22" name="文本占位符 30">
            <a:extLst>
              <a:ext uri="{FF2B5EF4-FFF2-40B4-BE49-F238E27FC236}">
                <a16:creationId xmlns:a16="http://schemas.microsoft.com/office/drawing/2014/main" xmlns="" id="{C411CDAA-1D3D-436A-9173-8972A1859442}"/>
              </a:ext>
            </a:extLst>
          </p:cNvPr>
          <p:cNvSpPr>
            <a:spLocks noGrp="1"/>
          </p:cNvSpPr>
          <p:nvPr>
            <p:ph type="body" sz="quarter" idx="14" hasCustomPrompt="1"/>
          </p:nvPr>
        </p:nvSpPr>
        <p:spPr>
          <a:xfrm>
            <a:off x="1679002" y="2886229"/>
            <a:ext cx="2001158" cy="1406553"/>
          </a:xfrm>
        </p:spPr>
        <p:txBody>
          <a:bodyPr>
            <a:noAutofit/>
          </a:bodyPr>
          <a:lstStyle>
            <a:lvl1pPr marL="0" indent="0">
              <a:buNone/>
              <a:defRPr sz="9600" b="1" spc="600" baseline="0">
                <a:solidFill>
                  <a:schemeClr val="bg1"/>
                </a:solidFill>
                <a:latin typeface="微软雅黑" panose="020B0503020204020204" pitchFamily="34" charset="-122"/>
                <a:ea typeface="微软雅黑" panose="020B0503020204020204" pitchFamily="34" charset="-122"/>
              </a:defRPr>
            </a:lvl1pPr>
            <a:lvl2pPr marL="457200" indent="0">
              <a:buNone/>
              <a:defRPr sz="2800" b="1" spc="120" baseline="0">
                <a:solidFill>
                  <a:schemeClr val="tx1">
                    <a:lumMod val="50000"/>
                    <a:lumOff val="50000"/>
                  </a:schemeClr>
                </a:solidFill>
                <a:latin typeface="微软雅黑" panose="020B0503020204020204" pitchFamily="34" charset="-122"/>
                <a:ea typeface="微软雅黑" panose="020B0503020204020204" pitchFamily="34" charset="-122"/>
              </a:defRPr>
            </a:lvl2pPr>
          </a:lstStyle>
          <a:p>
            <a:pPr lvl="0"/>
            <a:r>
              <a:rPr lang="en-US" altLang="zh-CN"/>
              <a:t>01</a:t>
            </a:r>
            <a:endParaRPr lang="zh-CN" altLang="en-US"/>
          </a:p>
        </p:txBody>
      </p:sp>
    </p:spTree>
    <p:extLst>
      <p:ext uri="{BB962C8B-B14F-4D97-AF65-F5344CB8AC3E}">
        <p14:creationId xmlns:p14="http://schemas.microsoft.com/office/powerpoint/2010/main" val="161706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xmlns=""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26322" y="169074"/>
            <a:ext cx="1018890" cy="917505"/>
          </a:xfrm>
          <a:prstGeom prst="rect">
            <a:avLst/>
          </a:prstGeom>
        </p:spPr>
      </p:pic>
      <p:cxnSp>
        <p:nvCxnSpPr>
          <p:cNvPr id="11" name="直接连接符 10">
            <a:extLst>
              <a:ext uri="{FF2B5EF4-FFF2-40B4-BE49-F238E27FC236}">
                <a16:creationId xmlns:a16="http://schemas.microsoft.com/office/drawing/2014/main" xmlns="" id="{C0D3FC9C-B155-40F7-AFF4-CAFC78475681}"/>
              </a:ext>
            </a:extLst>
          </p:cNvPr>
          <p:cNvCxnSpPr/>
          <p:nvPr userDrawn="1"/>
        </p:nvCxnSpPr>
        <p:spPr>
          <a:xfrm>
            <a:off x="0" y="10993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4" name="文本占位符 13">
            <a:extLst>
              <a:ext uri="{FF2B5EF4-FFF2-40B4-BE49-F238E27FC236}">
                <a16:creationId xmlns:a16="http://schemas.microsoft.com/office/drawing/2014/main" xmlns="" id="{0AA84952-B941-4068-8F4C-DF0D0A0A4C62}"/>
              </a:ext>
            </a:extLst>
          </p:cNvPr>
          <p:cNvSpPr>
            <a:spLocks noGrp="1"/>
          </p:cNvSpPr>
          <p:nvPr>
            <p:ph type="body" sz="quarter" idx="10"/>
          </p:nvPr>
        </p:nvSpPr>
        <p:spPr>
          <a:xfrm>
            <a:off x="1399722" y="452002"/>
            <a:ext cx="8972550" cy="658652"/>
          </a:xfrm>
        </p:spPr>
        <p:txBody>
          <a:bodyPr>
            <a:normAutofit/>
          </a:bodyPr>
          <a:lstStyle>
            <a:lvl1pPr marL="0" indent="0">
              <a:buNone/>
              <a:defRPr sz="3200" b="1" spc="6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412750" y="1317059"/>
            <a:ext cx="11322050" cy="5032927"/>
          </a:xfrm>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770835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小节部分">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2192000" cy="6858000"/>
          </a:xfrm>
        </p:grpSpPr>
        <p:pic>
          <p:nvPicPr>
            <p:cNvPr id="9"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a:extLst>
              <a:ext uri="{FF2B5EF4-FFF2-40B4-BE49-F238E27FC236}">
                <a16:creationId xmlns:a16="http://schemas.microsoft.com/office/drawing/2014/main" xmlns="" id="{15215470-A605-4DB3-A672-C843BFF067D6}"/>
              </a:ext>
            </a:extLst>
          </p:cNvPr>
          <p:cNvPicPr>
            <a:picLocks noChangeAspect="1"/>
          </p:cNvPicPr>
          <p:nvPr userDrawn="1"/>
        </p:nvPicPr>
        <p:blipFill>
          <a:blip r:embed="rId3" cstate="print">
            <a:duotone>
              <a:prstClr val="black"/>
              <a:srgbClr val="004868">
                <a:tint val="45000"/>
                <a:satMod val="400000"/>
              </a:srgb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255229">
            <a:off x="486455" y="307923"/>
            <a:ext cx="708497" cy="637998"/>
          </a:xfrm>
          <a:prstGeom prst="rect">
            <a:avLst/>
          </a:prstGeom>
        </p:spPr>
      </p:pic>
      <p:cxnSp>
        <p:nvCxnSpPr>
          <p:cNvPr id="11" name="直接连接符 10">
            <a:extLst>
              <a:ext uri="{FF2B5EF4-FFF2-40B4-BE49-F238E27FC236}">
                <a16:creationId xmlns:a16="http://schemas.microsoft.com/office/drawing/2014/main" xmlns="" id="{C0D3FC9C-B155-40F7-AFF4-CAFC78475681}"/>
              </a:ext>
            </a:extLst>
          </p:cNvPr>
          <p:cNvCxnSpPr/>
          <p:nvPr userDrawn="1"/>
        </p:nvCxnSpPr>
        <p:spPr>
          <a:xfrm>
            <a:off x="0" y="1023184"/>
            <a:ext cx="12192000" cy="0"/>
          </a:xfrm>
          <a:prstGeom prst="line">
            <a:avLst/>
          </a:prstGeom>
          <a:ln w="19050">
            <a:solidFill>
              <a:srgbClr val="08F7F4">
                <a:alpha val="33000"/>
              </a:srgbClr>
            </a:solidFill>
          </a:ln>
        </p:spPr>
        <p:style>
          <a:lnRef idx="1">
            <a:schemeClr val="accent1"/>
          </a:lnRef>
          <a:fillRef idx="0">
            <a:schemeClr val="accent1"/>
          </a:fillRef>
          <a:effectRef idx="0">
            <a:schemeClr val="accent1"/>
          </a:effectRef>
          <a:fontRef idx="minor">
            <a:schemeClr val="tx1"/>
          </a:fontRef>
        </p:style>
      </p:cxn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943428" y="1385136"/>
            <a:ext cx="10791371" cy="4964850"/>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10" name="文本占位符 13">
            <a:extLst>
              <a:ext uri="{FF2B5EF4-FFF2-40B4-BE49-F238E27FC236}">
                <a16:creationId xmlns:a16="http://schemas.microsoft.com/office/drawing/2014/main" xmlns="" id="{0170147B-9E6A-41CC-8857-FF978BB71AEB}"/>
              </a:ext>
            </a:extLst>
          </p:cNvPr>
          <p:cNvSpPr>
            <a:spLocks noGrp="1"/>
          </p:cNvSpPr>
          <p:nvPr>
            <p:ph type="body" sz="quarter" idx="12"/>
          </p:nvPr>
        </p:nvSpPr>
        <p:spPr>
          <a:xfrm>
            <a:off x="1150645" y="464472"/>
            <a:ext cx="8972550" cy="658652"/>
          </a:xfrm>
        </p:spPr>
        <p:txBody>
          <a:bodyPr>
            <a:normAutofit/>
          </a:bodyPr>
          <a:lstStyle>
            <a:lvl1pPr marL="0" indent="0">
              <a:buNone/>
              <a:defRPr sz="2400" b="0" spc="300">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2594864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grpSp>
        <p:nvGrpSpPr>
          <p:cNvPr id="4" name="组合 3"/>
          <p:cNvGrpSpPr/>
          <p:nvPr userDrawn="1"/>
        </p:nvGrpSpPr>
        <p:grpSpPr>
          <a:xfrm>
            <a:off x="0" y="0"/>
            <a:ext cx="12192000" cy="6858000"/>
            <a:chOff x="0" y="0"/>
            <a:chExt cx="12192000" cy="6858000"/>
          </a:xfrm>
        </p:grpSpPr>
        <p:pic>
          <p:nvPicPr>
            <p:cNvPr id="5"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占位符 13">
            <a:extLst>
              <a:ext uri="{FF2B5EF4-FFF2-40B4-BE49-F238E27FC236}">
                <a16:creationId xmlns:a16="http://schemas.microsoft.com/office/drawing/2014/main" xmlns="" id="{F6F02B43-7DA5-4FFF-B33C-7EFEC60EF288}"/>
              </a:ext>
            </a:extLst>
          </p:cNvPr>
          <p:cNvSpPr>
            <a:spLocks noGrp="1"/>
          </p:cNvSpPr>
          <p:nvPr>
            <p:ph type="body" sz="quarter" idx="11"/>
          </p:nvPr>
        </p:nvSpPr>
        <p:spPr>
          <a:xfrm>
            <a:off x="412750" y="552457"/>
            <a:ext cx="11410950" cy="5753086"/>
          </a:xfrm>
          <a:prstGeom prst="roundRect">
            <a:avLst>
              <a:gd name="adj" fmla="val 7158"/>
            </a:avLst>
          </a:prstGeom>
          <a:ln>
            <a:noFill/>
          </a:ln>
        </p:spPr>
        <p:txBody>
          <a:bodyPr>
            <a:normAutofit/>
          </a:bodyPr>
          <a:lstStyle>
            <a:lvl1pPr marL="0" indent="0">
              <a:lnSpc>
                <a:spcPct val="130000"/>
              </a:lnSpc>
              <a:spcBef>
                <a:spcPts val="600"/>
              </a:spcBef>
              <a:spcAft>
                <a:spcPts val="600"/>
              </a:spcAft>
              <a:buNone/>
              <a:defRPr sz="20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Tree>
    <p:extLst>
      <p:ext uri="{BB962C8B-B14F-4D97-AF65-F5344CB8AC3E}">
        <p14:creationId xmlns:p14="http://schemas.microsoft.com/office/powerpoint/2010/main" val="1819643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7D607C1-9D83-4868-A3F6-7C15DBE5040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0CC0946C-2407-46CE-8FAB-B58EAF20D4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BC6CB38E-AABA-4B95-A291-EEFA3C26E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00A65F2-8758-489E-82A1-54BAA4A1231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68C372CC-ACCC-4362-9B8B-C5E6AD4CBA9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648393F-467A-4DEA-B742-DF3DA70A8F3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3533328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7B638F4-3FF7-442A-958E-8B4D5570607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3FFEC141-4200-4F7C-864C-5AE36D5A36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F6A229C1-7236-4509-B375-95893EB03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7CADC9BE-9B1F-4659-9362-341FFFE391B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E89D19B2-EB5D-4DA7-B8DF-13786D98B0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93D02E81-B3B7-4646-9F9B-62700F28F007}"/>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36246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A3CA9C-F17D-46E1-89EA-7D111B016CE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D2FAAF1B-E633-46C3-B538-9CE759EC3DC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4492AB4-1806-49C2-BA2D-38F7F713EDC0}"/>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82840862-3763-41C2-A4AE-5FF3C4F71A4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1635AFF-55B0-4ADC-9773-345D4C31D15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1995597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0CCEA93-E473-48CE-8998-DD44F1DEB6F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12DF993E-C3BA-4D75-8275-85B7F8232F7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7247859-3F37-4571-9B74-BBDB17550769}"/>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04E22ADB-7938-42EF-9FA0-5EE87BF5DA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1BFD82B-FEE9-40C5-BD0D-A31EB6B2F86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289655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AC137D6-F423-4AAE-BE2B-540D67C50309}"/>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8FFE5F3-C7B5-4689-BB97-DFCBA73445A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10A7AB2-C94D-47B7-8BD1-EFF415082CB2}"/>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8E5B49C4-64E3-48D2-8639-FE8FE6ACF22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6091AC1E-C72D-4060-AB82-8592D9E2D2FD}"/>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22325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4619472-728B-4C7C-BC08-08D86FE101EC}"/>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1D336854-922C-49C4-A583-864A03821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2D893A1-4A6C-4120-A026-F1D9A9367628}"/>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42318871-AEC0-4E84-B267-8EB77FD38E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4334D7B-3A5E-48D9-98C3-2D244A1E0874}"/>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805450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3A41E8-7080-4859-8FCD-BB935C9359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B5B0930-1BEF-4742-B046-045B26CFF85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D3AD4BDD-C2B2-4717-883D-2E257FE6859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364E41D2-A3AE-4C6E-8E99-C77D474065D1}"/>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6" name="页脚占位符 5">
            <a:extLst>
              <a:ext uri="{FF2B5EF4-FFF2-40B4-BE49-F238E27FC236}">
                <a16:creationId xmlns:a16="http://schemas.microsoft.com/office/drawing/2014/main" xmlns="" id="{8D45F150-F5FF-4F35-9E17-CA4C85F326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F3FB782-5F1B-46D3-9964-1EF0CCAEEA91}"/>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307091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396E0A8-3E88-478F-992B-B161D58C942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B91EDEE-E7C8-40D5-ACB3-422BD7AEA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BFD8D7D9-852E-48A9-B239-6B5AF6A1B43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7C4583AD-0033-475D-B838-C29D2C8B0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D027EBA8-BFE4-45FF-A0AF-EA8C3EE1FA8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6EB94DB3-E97D-43A9-B895-0967E4D6E05B}"/>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8" name="页脚占位符 7">
            <a:extLst>
              <a:ext uri="{FF2B5EF4-FFF2-40B4-BE49-F238E27FC236}">
                <a16:creationId xmlns:a16="http://schemas.microsoft.com/office/drawing/2014/main" xmlns="" id="{91B3E9C9-476C-4313-93E5-C56F0936E0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86A8DE56-ACA7-4EFA-A1F6-467D0FB87D9A}"/>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556842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34FBC74-D251-407D-B1D5-E4C9965BE77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A0689FA-0456-4309-A6A7-5263C8108793}"/>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4" name="页脚占位符 3">
            <a:extLst>
              <a:ext uri="{FF2B5EF4-FFF2-40B4-BE49-F238E27FC236}">
                <a16:creationId xmlns:a16="http://schemas.microsoft.com/office/drawing/2014/main" xmlns="" id="{4F439076-B1A5-403A-819A-51FD05809269}"/>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180CC9F6-798A-4852-A719-479D93184EB3}"/>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877546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384F1243-3580-4758-9AD8-0EA4AD7ED61A}"/>
              </a:ext>
            </a:extLst>
          </p:cNvPr>
          <p:cNvSpPr>
            <a:spLocks noGrp="1"/>
          </p:cNvSpPr>
          <p:nvPr>
            <p:ph type="dt" sz="half" idx="10"/>
          </p:nvPr>
        </p:nvSpPr>
        <p:spPr/>
        <p:txBody>
          <a:bodyPr/>
          <a:lstStyle/>
          <a:p>
            <a:fld id="{DD7E4BF4-8A94-4E5F-877D-56BAE8EDC243}" type="datetimeFigureOut">
              <a:rPr lang="zh-CN" altLang="en-US" smtClean="0"/>
              <a:t>2022/1/6</a:t>
            </a:fld>
            <a:endParaRPr lang="zh-CN" altLang="en-US"/>
          </a:p>
        </p:txBody>
      </p:sp>
      <p:sp>
        <p:nvSpPr>
          <p:cNvPr id="3" name="页脚占位符 2">
            <a:extLst>
              <a:ext uri="{FF2B5EF4-FFF2-40B4-BE49-F238E27FC236}">
                <a16:creationId xmlns:a16="http://schemas.microsoft.com/office/drawing/2014/main" xmlns="" id="{F6CF7C31-2CD2-42F7-99D0-AD80F3984BC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D8FCD08-8369-4136-9318-C8005D9C2885}"/>
              </a:ext>
            </a:extLst>
          </p:cNvPr>
          <p:cNvSpPr>
            <a:spLocks noGrp="1"/>
          </p:cNvSpPr>
          <p:nvPr>
            <p:ph type="sldNum" sz="quarter" idx="12"/>
          </p:nvPr>
        </p:nvSpPr>
        <p:spPr/>
        <p:txBody>
          <a:body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75414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书名">
    <p:spTree>
      <p:nvGrpSpPr>
        <p:cNvPr id="1" name=""/>
        <p:cNvGrpSpPr/>
        <p:nvPr/>
      </p:nvGrpSpPr>
      <p:grpSpPr>
        <a:xfrm>
          <a:off x="0" y="0"/>
          <a:ext cx="0" cy="0"/>
          <a:chOff x="0" y="0"/>
          <a:chExt cx="0" cy="0"/>
        </a:xfrm>
      </p:grpSpPr>
      <p:grpSp>
        <p:nvGrpSpPr>
          <p:cNvPr id="3" name="组合 2"/>
          <p:cNvGrpSpPr/>
          <p:nvPr userDrawn="1"/>
        </p:nvGrpSpPr>
        <p:grpSpPr>
          <a:xfrm>
            <a:off x="0" y="0"/>
            <a:ext cx="12192000" cy="6858000"/>
            <a:chOff x="0" y="0"/>
            <a:chExt cx="12192000" cy="6858000"/>
          </a:xfrm>
        </p:grpSpPr>
        <p:pic>
          <p:nvPicPr>
            <p:cNvPr id="1027"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688657" y="1746460"/>
            <a:ext cx="6814686" cy="3050368"/>
            <a:chOff x="2688657" y="1746460"/>
            <a:chExt cx="6814686" cy="3050368"/>
          </a:xfrm>
        </p:grpSpPr>
        <p:sp>
          <p:nvSpPr>
            <p:cNvPr id="9" name="文本框 8">
              <a:extLst>
                <a:ext uri="{FF2B5EF4-FFF2-40B4-BE49-F238E27FC236}">
                  <a16:creationId xmlns:a16="http://schemas.microsoft.com/office/drawing/2014/main" xmlns="" id="{ABABAAFA-8342-4687-9045-AD36CB469FE1}"/>
                </a:ext>
              </a:extLst>
            </p:cNvPr>
            <p:cNvSpPr txBox="1"/>
            <p:nvPr/>
          </p:nvSpPr>
          <p:spPr>
            <a:xfrm>
              <a:off x="2688657" y="2854456"/>
              <a:ext cx="6814686" cy="769441"/>
            </a:xfrm>
            <a:prstGeom prst="rect">
              <a:avLst/>
            </a:prstGeom>
            <a:noFill/>
          </p:spPr>
          <p:txBody>
            <a:bodyPr wrap="none" rtlCol="0">
              <a:spAutoFit/>
            </a:bodyPr>
            <a:lstStyle/>
            <a:p>
              <a:pPr algn="ctr"/>
              <a:r>
                <a:rPr lang="zh-CN" altLang="en-US" sz="4400" b="0" spc="300" dirty="0">
                  <a:ln>
                    <a:gradFill>
                      <a:gsLst>
                        <a:gs pos="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ln>
                  <a:solidFill>
                    <a:schemeClr val="bg1"/>
                  </a:solidFill>
                  <a:latin typeface="微软雅黑" panose="020B0503020204020204" pitchFamily="34" charset="-122"/>
                  <a:ea typeface="微软雅黑" panose="020B0503020204020204" pitchFamily="34" charset="-122"/>
                </a:rPr>
                <a:t>中文全彩铂金版案例教程</a:t>
              </a:r>
            </a:p>
          </p:txBody>
        </p:sp>
        <p:grpSp>
          <p:nvGrpSpPr>
            <p:cNvPr id="34" name="组合 33">
              <a:extLst>
                <a:ext uri="{FF2B5EF4-FFF2-40B4-BE49-F238E27FC236}">
                  <a16:creationId xmlns:a16="http://schemas.microsoft.com/office/drawing/2014/main" xmlns="" id="{41867894-E598-48B8-AFE0-3DA3AE58C53A}"/>
                </a:ext>
              </a:extLst>
            </p:cNvPr>
            <p:cNvGrpSpPr/>
            <p:nvPr userDrawn="1"/>
          </p:nvGrpSpPr>
          <p:grpSpPr>
            <a:xfrm>
              <a:off x="2833002" y="4056972"/>
              <a:ext cx="6525996" cy="739856"/>
              <a:chOff x="2833002" y="4056972"/>
              <a:chExt cx="6525996" cy="739856"/>
            </a:xfrm>
          </p:grpSpPr>
          <p:grpSp>
            <p:nvGrpSpPr>
              <p:cNvPr id="32" name="组合 31">
                <a:extLst>
                  <a:ext uri="{FF2B5EF4-FFF2-40B4-BE49-F238E27FC236}">
                    <a16:creationId xmlns:a16="http://schemas.microsoft.com/office/drawing/2014/main" xmlns="" id="{B74B3372-1417-422A-B1B6-11EC059ABECC}"/>
                  </a:ext>
                </a:extLst>
              </p:cNvPr>
              <p:cNvGrpSpPr/>
              <p:nvPr userDrawn="1"/>
            </p:nvGrpSpPr>
            <p:grpSpPr>
              <a:xfrm>
                <a:off x="2833002" y="4056972"/>
                <a:ext cx="2914650" cy="739856"/>
                <a:chOff x="2571750" y="4056972"/>
                <a:chExt cx="2914650" cy="739856"/>
              </a:xfrm>
            </p:grpSpPr>
            <p:sp>
              <p:nvSpPr>
                <p:cNvPr id="10" name="矩形: 圆角 9">
                  <a:extLst>
                    <a:ext uri="{FF2B5EF4-FFF2-40B4-BE49-F238E27FC236}">
                      <a16:creationId xmlns:a16="http://schemas.microsoft.com/office/drawing/2014/main" xmlns="" id="{71513C48-FFD6-42DD-82B6-46E9E7183C26}"/>
                    </a:ext>
                  </a:extLst>
                </p:cNvPr>
                <p:cNvSpPr/>
                <p:nvPr/>
              </p:nvSpPr>
              <p:spPr>
                <a:xfrm>
                  <a:off x="257175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形 10">
                  <a:extLst>
                    <a:ext uri="{FF2B5EF4-FFF2-40B4-BE49-F238E27FC236}">
                      <a16:creationId xmlns:a16="http://schemas.microsoft.com/office/drawing/2014/main" xmlns="" id="{01607B05-248E-4645-BFAE-79772CD40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705100" y="4056972"/>
                  <a:ext cx="739856" cy="739856"/>
                </a:xfrm>
                <a:prstGeom prst="rect">
                  <a:avLst/>
                </a:prstGeom>
              </p:spPr>
            </p:pic>
            <p:sp>
              <p:nvSpPr>
                <p:cNvPr id="13" name="文本框 12">
                  <a:extLst>
                    <a:ext uri="{FF2B5EF4-FFF2-40B4-BE49-F238E27FC236}">
                      <a16:creationId xmlns:a16="http://schemas.microsoft.com/office/drawing/2014/main" xmlns="" id="{4EA35C6A-AEF6-406B-BE0C-B20A18116448}"/>
                    </a:ext>
                  </a:extLst>
                </p:cNvPr>
                <p:cNvSpPr txBox="1"/>
                <p:nvPr/>
              </p:nvSpPr>
              <p:spPr>
                <a:xfrm>
                  <a:off x="362592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教学课件</a:t>
                  </a:r>
                </a:p>
              </p:txBody>
            </p:sp>
          </p:grpSp>
          <p:grpSp>
            <p:nvGrpSpPr>
              <p:cNvPr id="33" name="组合 32">
                <a:extLst>
                  <a:ext uri="{FF2B5EF4-FFF2-40B4-BE49-F238E27FC236}">
                    <a16:creationId xmlns:a16="http://schemas.microsoft.com/office/drawing/2014/main" xmlns="" id="{5720AF2A-7AD8-48C4-9628-B0571E2F2D6B}"/>
                  </a:ext>
                </a:extLst>
              </p:cNvPr>
              <p:cNvGrpSpPr/>
              <p:nvPr userDrawn="1"/>
            </p:nvGrpSpPr>
            <p:grpSpPr>
              <a:xfrm>
                <a:off x="6444348" y="4056973"/>
                <a:ext cx="2914650" cy="739855"/>
                <a:chOff x="6705600" y="4056973"/>
                <a:chExt cx="2914650" cy="739855"/>
              </a:xfrm>
            </p:grpSpPr>
            <p:pic>
              <p:nvPicPr>
                <p:cNvPr id="12" name="图形 11">
                  <a:extLst>
                    <a:ext uri="{FF2B5EF4-FFF2-40B4-BE49-F238E27FC236}">
                      <a16:creationId xmlns:a16="http://schemas.microsoft.com/office/drawing/2014/main" xmlns="" id="{6042E546-44E2-4229-BB23-585352D15B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923846" y="4128698"/>
                  <a:ext cx="596403" cy="596403"/>
                </a:xfrm>
                <a:prstGeom prst="rect">
                  <a:avLst/>
                </a:prstGeom>
              </p:spPr>
            </p:pic>
            <p:sp>
              <p:nvSpPr>
                <p:cNvPr id="14" name="矩形: 圆角 13">
                  <a:extLst>
                    <a:ext uri="{FF2B5EF4-FFF2-40B4-BE49-F238E27FC236}">
                      <a16:creationId xmlns:a16="http://schemas.microsoft.com/office/drawing/2014/main" xmlns="" id="{5FA18C46-33B8-4218-8A66-9FDAD53A9D02}"/>
                    </a:ext>
                  </a:extLst>
                </p:cNvPr>
                <p:cNvSpPr/>
                <p:nvPr/>
              </p:nvSpPr>
              <p:spPr>
                <a:xfrm>
                  <a:off x="6705600" y="4056973"/>
                  <a:ext cx="2914650" cy="739855"/>
                </a:xfrm>
                <a:prstGeom prst="roundRect">
                  <a:avLst/>
                </a:prstGeom>
                <a:noFill/>
                <a:ln w="28575">
                  <a:solidFill>
                    <a:srgbClr val="08F7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xmlns="" id="{6108F477-E339-41F7-9B44-838D530977AF}"/>
                    </a:ext>
                  </a:extLst>
                </p:cNvPr>
                <p:cNvSpPr txBox="1"/>
                <p:nvPr/>
              </p:nvSpPr>
              <p:spPr>
                <a:xfrm>
                  <a:off x="7759771" y="4165290"/>
                  <a:ext cx="1620957" cy="523220"/>
                </a:xfrm>
                <a:prstGeom prst="rect">
                  <a:avLst/>
                </a:prstGeom>
                <a:noFill/>
              </p:spPr>
              <p:txBody>
                <a:bodyPr wrap="none" rtlCol="0">
                  <a:spAutoFit/>
                </a:bodyPr>
                <a:lstStyle/>
                <a:p>
                  <a:r>
                    <a:rPr lang="zh-CN" altLang="en-US" sz="2800">
                      <a:solidFill>
                        <a:schemeClr val="bg1"/>
                      </a:solidFill>
                      <a:latin typeface="微软雅黑" panose="020B0503020204020204" pitchFamily="34" charset="-122"/>
                      <a:ea typeface="微软雅黑" panose="020B0503020204020204" pitchFamily="34" charset="-122"/>
                    </a:rPr>
                    <a:t>中青雄狮</a:t>
                  </a:r>
                </a:p>
              </p:txBody>
            </p:sp>
          </p:grpSp>
        </p:grpSp>
        <p:sp>
          <p:nvSpPr>
            <p:cNvPr id="20" name="文本框 19">
              <a:extLst>
                <a:ext uri="{FF2B5EF4-FFF2-40B4-BE49-F238E27FC236}">
                  <a16:creationId xmlns:a16="http://schemas.microsoft.com/office/drawing/2014/main" xmlns="" id="{E5FAF79D-2A3C-4A2F-AB57-2383F9376855}"/>
                </a:ext>
              </a:extLst>
            </p:cNvPr>
            <p:cNvSpPr txBox="1"/>
            <p:nvPr userDrawn="1"/>
          </p:nvSpPr>
          <p:spPr>
            <a:xfrm>
              <a:off x="2821044" y="1746460"/>
              <a:ext cx="6525995" cy="1107996"/>
            </a:xfrm>
            <a:prstGeom prst="rect">
              <a:avLst/>
            </a:prstGeom>
            <a:noFill/>
          </p:spPr>
          <p:txBody>
            <a:bodyPr wrap="square">
              <a:spAutoFit/>
            </a:bodyPr>
            <a:lstStyle/>
            <a:p>
              <a:pPr algn="ctr"/>
              <a:r>
                <a:rPr lang="en-US" altLang="zh-CN" sz="6600" b="1" spc="300" dirty="0" smtClean="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bg1"/>
                </a:solidFill>
                <a:effectLst>
                  <a:outerShdw blurRad="38100" dist="38100" dir="2700000" algn="tl">
                    <a:srgbClr val="08F7F4">
                      <a:alpha val="43000"/>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3955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篇">
    <p:spTree>
      <p:nvGrpSpPr>
        <p:cNvPr id="1" name=""/>
        <p:cNvGrpSpPr/>
        <p:nvPr/>
      </p:nvGrpSpPr>
      <p:grpSpPr>
        <a:xfrm>
          <a:off x="0" y="0"/>
          <a:ext cx="0" cy="0"/>
          <a:chOff x="0" y="0"/>
          <a:chExt cx="0" cy="0"/>
        </a:xfrm>
      </p:grpSpPr>
      <p:pic>
        <p:nvPicPr>
          <p:cNvPr id="10" name="Picture 3" descr="C:\Users\Administrator\Desktop\maya.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20" b="1001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xmlns="" id="{F30242CE-AFA4-4178-AA84-7CC9A372770A}"/>
              </a:ext>
            </a:extLst>
          </p:cNvPr>
          <p:cNvSpPr/>
          <p:nvPr userDrawn="1"/>
        </p:nvSpPr>
        <p:spPr>
          <a:xfrm>
            <a:off x="0" y="0"/>
            <a:ext cx="12192000" cy="6858000"/>
          </a:xfrm>
          <a:prstGeom prst="rect">
            <a:avLst/>
          </a:prstGeom>
          <a:gradFill flip="none" rotWithShape="1">
            <a:gsLst>
              <a:gs pos="97000">
                <a:schemeClr val="tx1"/>
              </a:gs>
              <a:gs pos="32000">
                <a:schemeClr val="tx1">
                  <a:lumMod val="95000"/>
                  <a:lumOff val="5000"/>
                  <a:alpha val="9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351EEBFC-E1FA-4D0B-AEDF-70BCF75F2570}"/>
              </a:ext>
            </a:extLst>
          </p:cNvPr>
          <p:cNvSpPr/>
          <p:nvPr userDrawn="1"/>
        </p:nvSpPr>
        <p:spPr>
          <a:xfrm>
            <a:off x="422787" y="509280"/>
            <a:ext cx="11346426" cy="5839440"/>
          </a:xfrm>
          <a:prstGeom prst="rect">
            <a:avLst/>
          </a:prstGeom>
          <a:noFill/>
          <a:ln w="101600">
            <a:gradFill flip="none" rotWithShape="1">
              <a:gsLst>
                <a:gs pos="82000">
                  <a:srgbClr val="08F7F4">
                    <a:alpha val="19000"/>
                  </a:srgbClr>
                </a:gs>
                <a:gs pos="26000">
                  <a:srgbClr val="08F7F4">
                    <a:alpha val="20000"/>
                  </a:srgb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占位符 13">
            <a:extLst>
              <a:ext uri="{FF2B5EF4-FFF2-40B4-BE49-F238E27FC236}">
                <a16:creationId xmlns:a16="http://schemas.microsoft.com/office/drawing/2014/main" xmlns="" id="{8B1FCE2A-E70A-4BDA-BEF0-30FFCCF992B0}"/>
              </a:ext>
            </a:extLst>
          </p:cNvPr>
          <p:cNvSpPr>
            <a:spLocks noGrp="1"/>
          </p:cNvSpPr>
          <p:nvPr>
            <p:ph type="body" sz="quarter" idx="10"/>
          </p:nvPr>
        </p:nvSpPr>
        <p:spPr>
          <a:xfrm>
            <a:off x="1099651" y="1489280"/>
            <a:ext cx="8972550" cy="658652"/>
          </a:xfrm>
        </p:spPr>
        <p:txBody>
          <a:bodyPr>
            <a:noAutofit/>
          </a:bodyPr>
          <a:lstStyle>
            <a:lvl1pPr marL="0" indent="0">
              <a:buNone/>
              <a:defRPr sz="4800" b="1" spc="600">
                <a:solidFill>
                  <a:srgbClr val="FDFBFF"/>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24" name="文本占位符 13">
            <a:extLst>
              <a:ext uri="{FF2B5EF4-FFF2-40B4-BE49-F238E27FC236}">
                <a16:creationId xmlns:a16="http://schemas.microsoft.com/office/drawing/2014/main" xmlns="" id="{D577A641-5059-40C6-BCA1-CEE62774392D}"/>
              </a:ext>
            </a:extLst>
          </p:cNvPr>
          <p:cNvSpPr>
            <a:spLocks noGrp="1"/>
          </p:cNvSpPr>
          <p:nvPr>
            <p:ph type="body" sz="quarter" idx="11"/>
          </p:nvPr>
        </p:nvSpPr>
        <p:spPr>
          <a:xfrm>
            <a:off x="1099651" y="2486026"/>
            <a:ext cx="6302635" cy="3076574"/>
          </a:xfrm>
        </p:spPr>
        <p:txBody>
          <a:bodyPr>
            <a:noAutofit/>
          </a:bodyPr>
          <a:lstStyle>
            <a:lvl1pPr marL="0" indent="0">
              <a:lnSpc>
                <a:spcPct val="130000"/>
              </a:lnSpc>
              <a:spcBef>
                <a:spcPts val="600"/>
              </a:spcBef>
              <a:buNone/>
              <a:defRPr sz="1600" b="0" spc="120" baseline="0">
                <a:solidFill>
                  <a:schemeClr val="bg1">
                    <a:lumMod val="95000"/>
                  </a:schemeClr>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p>
        </p:txBody>
      </p:sp>
      <p:sp>
        <p:nvSpPr>
          <p:cNvPr id="9" name="文本框 19">
            <a:extLst>
              <a:ext uri="{FF2B5EF4-FFF2-40B4-BE49-F238E27FC236}">
                <a16:creationId xmlns:a16="http://schemas.microsoft.com/office/drawing/2014/main" xmlns="" id="{E5FAF79D-2A3C-4A2F-AB57-2383F9376855}"/>
              </a:ext>
            </a:extLst>
          </p:cNvPr>
          <p:cNvSpPr txBox="1"/>
          <p:nvPr userDrawn="1"/>
        </p:nvSpPr>
        <p:spPr>
          <a:xfrm>
            <a:off x="8071480" y="3979297"/>
            <a:ext cx="3571172" cy="2123658"/>
          </a:xfrm>
          <a:prstGeom prst="rect">
            <a:avLst/>
          </a:prstGeom>
          <a:noFill/>
        </p:spPr>
        <p:txBody>
          <a:bodyPr wrap="square">
            <a:spAutoFit/>
          </a:bodyPr>
          <a:lstStyle/>
          <a:p>
            <a:pPr algn="ctr"/>
            <a:r>
              <a:rPr lang="en-US" altLang="zh-CN" sz="6600" b="1" spc="300" dirty="0" smtClean="0">
                <a:ln>
                  <a:noFill/>
                </a:ln>
                <a:solidFill>
                  <a:schemeClr val="tx1">
                    <a:lumMod val="85000"/>
                    <a:lumOff val="15000"/>
                  </a:schemeClr>
                </a:solidFill>
                <a:effectLst/>
                <a:latin typeface="微软雅黑" panose="020B0503020204020204" pitchFamily="34" charset="-122"/>
                <a:ea typeface="微软雅黑" panose="020B0503020204020204" pitchFamily="34" charset="-122"/>
              </a:rPr>
              <a:t>Maya 2022</a:t>
            </a:r>
            <a:endParaRPr lang="en-US" altLang="zh-CN" sz="6600" b="1" spc="300" dirty="0">
              <a:ln>
                <a:noFill/>
              </a:ln>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017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63A655A7-6128-4CFB-A59A-7CF4D8EC88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CD61214-9790-46F1-A127-B5964442CE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69945B6-8368-4A0B-8CFD-1C271C2A7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E4BF4-8A94-4E5F-877D-56BAE8EDC243}" type="datetimeFigureOut">
              <a:rPr lang="zh-CN" altLang="en-US" smtClean="0"/>
              <a:t>2022/1/6</a:t>
            </a:fld>
            <a:endParaRPr lang="zh-CN" altLang="en-US"/>
          </a:p>
        </p:txBody>
      </p:sp>
      <p:sp>
        <p:nvSpPr>
          <p:cNvPr id="5" name="页脚占位符 4">
            <a:extLst>
              <a:ext uri="{FF2B5EF4-FFF2-40B4-BE49-F238E27FC236}">
                <a16:creationId xmlns:a16="http://schemas.microsoft.com/office/drawing/2014/main" xmlns="" id="{38478469-9E88-4F8B-813B-27089F1CDA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1F50BA4C-2882-4EDE-A194-AEF6B1599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68E0E-8922-4990-8E26-A4AF8749418C}" type="slidenum">
              <a:rPr lang="zh-CN" altLang="en-US" smtClean="0"/>
              <a:t>‹#›</a:t>
            </a:fld>
            <a:endParaRPr lang="zh-CN" altLang="en-US"/>
          </a:p>
        </p:txBody>
      </p:sp>
    </p:spTree>
    <p:extLst>
      <p:ext uri="{BB962C8B-B14F-4D97-AF65-F5344CB8AC3E}">
        <p14:creationId xmlns:p14="http://schemas.microsoft.com/office/powerpoint/2010/main" val="2107285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61" r:id="rId12"/>
    <p:sldLayoutId id="2147483662" r:id="rId13"/>
    <p:sldLayoutId id="2147483660" r:id="rId14"/>
    <p:sldLayoutId id="2147483663" r:id="rId15"/>
    <p:sldLayoutId id="2147483664"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6.xml"/><Relationship Id="rId4" Type="http://schemas.openxmlformats.org/officeDocument/2006/relationships/image" Target="../media/image87.png"/></Relationships>
</file>

<file path=ppt/slides/_rels/slide8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716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0" y="1885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文本占位符 4"/>
          <p:cNvSpPr>
            <a:spLocks noGrp="1"/>
          </p:cNvSpPr>
          <p:nvPr>
            <p:ph type="body" sz="quarter" idx="11"/>
          </p:nvPr>
        </p:nvSpPr>
        <p:spPr/>
        <p:txBody>
          <a:bodyPr/>
          <a:lstStyle/>
          <a:p>
            <a:pPr marL="342900" indent="-342900">
              <a:buFont typeface="Arial" panose="020B0604020202020204" pitchFamily="34" charset="0"/>
              <a:buChar char="•"/>
            </a:pPr>
            <a:r>
              <a:rPr lang="zh-CN" altLang="en-US" dirty="0" smtClean="0"/>
              <a:t>路</a:t>
            </a:r>
            <a:r>
              <a:rPr lang="zh-CN" altLang="en-US" dirty="0"/>
              <a:t>径动画：给对象物体绘制一条轨迹，让对象物体按照绘制的轨迹自动生成动画。例如制作一个条弯曲爬行的蛇。</a:t>
            </a:r>
          </a:p>
          <a:p>
            <a:pPr marL="342900" indent="-342900">
              <a:buFont typeface="Arial" panose="020B0604020202020204" pitchFamily="34" charset="0"/>
              <a:buChar char="•"/>
            </a:pPr>
            <a:r>
              <a:rPr lang="zh-CN" altLang="en-US" dirty="0" smtClean="0"/>
              <a:t>驱</a:t>
            </a:r>
            <a:r>
              <a:rPr lang="zh-CN" altLang="en-US" dirty="0"/>
              <a:t>动关键帧动画：驱动关键帧动画比较特殊，是通过一个或多个对象物体的属性去控制某个对象物体的一个或多个属性。驱动关键帧动画比约束动画更为灵活，驱动关键帧动画可以用约束对象物体的位移属性去控制被驱动对象物体的旋转属性等。</a:t>
            </a:r>
          </a:p>
          <a:p>
            <a:pPr marL="342900" indent="-342900">
              <a:buFont typeface="Arial" panose="020B0604020202020204" pitchFamily="34" charset="0"/>
              <a:buChar char="•"/>
            </a:pPr>
            <a:r>
              <a:rPr lang="zh-CN" altLang="en-US" dirty="0" smtClean="0"/>
              <a:t>表</a:t>
            </a:r>
            <a:r>
              <a:rPr lang="zh-CN" altLang="en-US" dirty="0"/>
              <a:t>达式动画：通过代码给对象物体添加一个表达式。对象物体会根据代码的内容进行一些比较复杂的动画效果，多用于粒子特效等。</a:t>
            </a:r>
          </a:p>
          <a:p>
            <a:pPr marL="342900" indent="-342900">
              <a:buFont typeface="Arial" panose="020B0604020202020204" pitchFamily="34" charset="0"/>
              <a:buChar char="•"/>
            </a:pPr>
            <a:r>
              <a:rPr lang="zh-CN" altLang="en-US" dirty="0" smtClean="0"/>
              <a:t>约</a:t>
            </a:r>
            <a:r>
              <a:rPr lang="zh-CN" altLang="en-US" dirty="0"/>
              <a:t>束动画：约束动画是用一个或多个对象物体去控制一个对象物体的属性。约束动画跟驱动关键帧动画比有一些特殊的约束效果如“目标约束”和“极向量约束”。</a:t>
            </a:r>
            <a:endParaRPr lang="zh-CN" altLang="en-US" dirty="0"/>
          </a:p>
        </p:txBody>
      </p:sp>
    </p:spTree>
    <p:extLst>
      <p:ext uri="{BB962C8B-B14F-4D97-AF65-F5344CB8AC3E}">
        <p14:creationId xmlns:p14="http://schemas.microsoft.com/office/powerpoint/2010/main" val="2970978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0D24605A-A68F-4335-BC0A-A5BD80040165}"/>
              </a:ext>
            </a:extLst>
          </p:cNvPr>
          <p:cNvSpPr>
            <a:spLocks noGrp="1"/>
          </p:cNvSpPr>
          <p:nvPr>
            <p:ph type="body" sz="quarter" idx="10"/>
          </p:nvPr>
        </p:nvSpPr>
        <p:spPr>
          <a:xfrm>
            <a:off x="5245844" y="2124274"/>
            <a:ext cx="6105328" cy="857636"/>
          </a:xfrm>
        </p:spPr>
        <p:txBody>
          <a:bodyPr/>
          <a:lstStyle/>
          <a:p>
            <a:pPr>
              <a:lnSpc>
                <a:spcPct val="130000"/>
              </a:lnSpc>
            </a:pPr>
            <a:r>
              <a:rPr lang="zh-CN" altLang="en-US" dirty="0"/>
              <a:t>时间轴</a:t>
            </a:r>
            <a:endParaRPr lang="zh-CN" altLang="en-US" dirty="0"/>
          </a:p>
        </p:txBody>
      </p:sp>
      <p:sp>
        <p:nvSpPr>
          <p:cNvPr id="3" name="文本占位符 2">
            <a:extLst>
              <a:ext uri="{FF2B5EF4-FFF2-40B4-BE49-F238E27FC236}">
                <a16:creationId xmlns:a16="http://schemas.microsoft.com/office/drawing/2014/main" xmlns="" id="{10FA5A8E-750A-4EA0-89FA-DD37C79972BD}"/>
              </a:ext>
            </a:extLst>
          </p:cNvPr>
          <p:cNvSpPr>
            <a:spLocks noGrp="1"/>
          </p:cNvSpPr>
          <p:nvPr>
            <p:ph type="body" sz="quarter" idx="11"/>
          </p:nvPr>
        </p:nvSpPr>
        <p:spPr>
          <a:xfrm>
            <a:off x="5245844" y="3076202"/>
            <a:ext cx="5441204" cy="398009"/>
          </a:xfrm>
        </p:spPr>
        <p:txBody>
          <a:bodyPr/>
          <a:lstStyle/>
          <a:p>
            <a:r>
              <a:rPr lang="en-US" altLang="zh-CN" dirty="0"/>
              <a:t>7.2.1</a:t>
            </a:r>
            <a:r>
              <a:rPr lang="zh-CN" altLang="en-US" dirty="0"/>
              <a:t>时间滑块</a:t>
            </a:r>
            <a:endParaRPr lang="zh-CN" altLang="en-US" dirty="0"/>
          </a:p>
        </p:txBody>
      </p:sp>
      <p:sp>
        <p:nvSpPr>
          <p:cNvPr id="4" name="文本占位符 3">
            <a:extLst>
              <a:ext uri="{FF2B5EF4-FFF2-40B4-BE49-F238E27FC236}">
                <a16:creationId xmlns:a16="http://schemas.microsoft.com/office/drawing/2014/main" xmlns="" id="{BA9BC839-9CD4-417F-B2BD-129F14A8D4D4}"/>
              </a:ext>
            </a:extLst>
          </p:cNvPr>
          <p:cNvSpPr>
            <a:spLocks noGrp="1"/>
          </p:cNvSpPr>
          <p:nvPr>
            <p:ph type="body" sz="quarter" idx="12"/>
          </p:nvPr>
        </p:nvSpPr>
        <p:spPr>
          <a:xfrm>
            <a:off x="5245844" y="3475626"/>
            <a:ext cx="5441204" cy="398009"/>
          </a:xfrm>
        </p:spPr>
        <p:txBody>
          <a:bodyPr/>
          <a:lstStyle/>
          <a:p>
            <a:r>
              <a:rPr lang="en-US" altLang="zh-CN" dirty="0"/>
              <a:t>7.2.2 </a:t>
            </a:r>
            <a:r>
              <a:rPr lang="zh-CN" altLang="en-US" dirty="0"/>
              <a:t>时间轴菜单</a:t>
            </a:r>
            <a:endParaRPr lang="zh-CN" altLang="en-US" dirty="0"/>
          </a:p>
        </p:txBody>
      </p:sp>
      <p:sp>
        <p:nvSpPr>
          <p:cNvPr id="6" name="文本占位符 5">
            <a:extLst>
              <a:ext uri="{FF2B5EF4-FFF2-40B4-BE49-F238E27FC236}">
                <a16:creationId xmlns:a16="http://schemas.microsoft.com/office/drawing/2014/main" xmlns="" id="{AADAF7DD-D5F9-4D8F-8C79-0EE691118B89}"/>
              </a:ext>
            </a:extLst>
          </p:cNvPr>
          <p:cNvSpPr>
            <a:spLocks noGrp="1"/>
          </p:cNvSpPr>
          <p:nvPr>
            <p:ph type="body" sz="quarter" idx="14"/>
          </p:nvPr>
        </p:nvSpPr>
        <p:spPr/>
        <p:txBody>
          <a:bodyPr/>
          <a:lstStyle/>
          <a:p>
            <a:r>
              <a:rPr lang="en-US" altLang="zh-CN"/>
              <a:t>02</a:t>
            </a:r>
            <a:endParaRPr lang="zh-CN" altLang="en-US"/>
          </a:p>
        </p:txBody>
      </p:sp>
      <p:sp>
        <p:nvSpPr>
          <p:cNvPr id="7" name="文本占位符 2">
            <a:extLst>
              <a:ext uri="{FF2B5EF4-FFF2-40B4-BE49-F238E27FC236}">
                <a16:creationId xmlns:a16="http://schemas.microsoft.com/office/drawing/2014/main" xmlns="" id="{10FA5A8E-750A-4EA0-89FA-DD37C79972BD}"/>
              </a:ext>
            </a:extLst>
          </p:cNvPr>
          <p:cNvSpPr>
            <a:spLocks noGrp="1"/>
          </p:cNvSpPr>
          <p:nvPr>
            <p:ph type="body" sz="quarter" idx="11"/>
          </p:nvPr>
        </p:nvSpPr>
        <p:spPr>
          <a:xfrm>
            <a:off x="5245845" y="3867058"/>
            <a:ext cx="5441204" cy="398009"/>
          </a:xfrm>
        </p:spPr>
        <p:txBody>
          <a:bodyPr/>
          <a:lstStyle/>
          <a:p>
            <a:r>
              <a:rPr lang="en-US" altLang="zh-CN" dirty="0"/>
              <a:t>7.2.3 </a:t>
            </a:r>
            <a:r>
              <a:rPr lang="zh-CN" altLang="en-US" dirty="0"/>
              <a:t>动画首选项</a:t>
            </a:r>
            <a:endParaRPr lang="zh-CN" altLang="en-US" dirty="0"/>
          </a:p>
        </p:txBody>
      </p:sp>
    </p:spTree>
    <p:extLst>
      <p:ext uri="{BB962C8B-B14F-4D97-AF65-F5344CB8AC3E}">
        <p14:creationId xmlns:p14="http://schemas.microsoft.com/office/powerpoint/2010/main" val="829506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FB739F0F-D61B-44D7-A2B6-4DADFADAC4D7}"/>
              </a:ext>
            </a:extLst>
          </p:cNvPr>
          <p:cNvSpPr>
            <a:spLocks noGrp="1"/>
          </p:cNvSpPr>
          <p:nvPr>
            <p:ph type="body" sz="quarter" idx="10"/>
          </p:nvPr>
        </p:nvSpPr>
        <p:spPr>
          <a:xfrm>
            <a:off x="1338589" y="373730"/>
            <a:ext cx="7673415" cy="658652"/>
          </a:xfrm>
        </p:spPr>
        <p:txBody>
          <a:bodyPr>
            <a:normAutofit/>
          </a:bodyPr>
          <a:lstStyle/>
          <a:p>
            <a:r>
              <a:rPr lang="en-US" altLang="zh-CN" dirty="0"/>
              <a:t>7.2</a:t>
            </a:r>
            <a:r>
              <a:rPr lang="zh-CN" altLang="en-US" dirty="0"/>
              <a:t>时间轴</a:t>
            </a:r>
            <a:endParaRPr lang="zh-CN" altLang="en-US" dirty="0"/>
          </a:p>
        </p:txBody>
      </p:sp>
      <p:sp>
        <p:nvSpPr>
          <p:cNvPr id="3" name="文本占位符 2">
            <a:extLst>
              <a:ext uri="{FF2B5EF4-FFF2-40B4-BE49-F238E27FC236}">
                <a16:creationId xmlns:a16="http://schemas.microsoft.com/office/drawing/2014/main" xmlns="" id="{E2B5B803-F1F1-4500-B13F-ADAFA50072B9}"/>
              </a:ext>
            </a:extLst>
          </p:cNvPr>
          <p:cNvSpPr>
            <a:spLocks noGrp="1"/>
          </p:cNvSpPr>
          <p:nvPr>
            <p:ph type="body" sz="quarter" idx="11"/>
          </p:nvPr>
        </p:nvSpPr>
        <p:spPr/>
        <p:txBody>
          <a:bodyPr/>
          <a:lstStyle/>
          <a:p>
            <a:r>
              <a:rPr lang="zh-CN" altLang="en-US" dirty="0"/>
              <a:t>动画最重要的属性就是时间，在学习动画制作前先要了解</a:t>
            </a:r>
            <a:r>
              <a:rPr lang="en-US" altLang="zh-CN" dirty="0"/>
              <a:t>Maya</a:t>
            </a:r>
            <a:r>
              <a:rPr lang="zh-CN" altLang="en-US" dirty="0"/>
              <a:t>的时间轴。时间轴又叫时间滑块，时间滑块上的时间单位是“帧”。时间轴用于控制播放范围、记录关键帧和预览动画等效果。</a:t>
            </a:r>
          </a:p>
          <a:p>
            <a:r>
              <a:rPr lang="zh-CN" altLang="en-US" dirty="0"/>
              <a:t>如果项目要求一秒</a:t>
            </a:r>
            <a:r>
              <a:rPr lang="en-US" altLang="zh-CN" dirty="0"/>
              <a:t>24</a:t>
            </a:r>
            <a:r>
              <a:rPr lang="zh-CN" altLang="en-US" dirty="0"/>
              <a:t>帧，就是说一秒钟内有</a:t>
            </a:r>
            <a:r>
              <a:rPr lang="en-US" altLang="zh-CN" dirty="0"/>
              <a:t>24</a:t>
            </a:r>
            <a:r>
              <a:rPr lang="zh-CN" altLang="en-US" dirty="0"/>
              <a:t>个时间点或者说有</a:t>
            </a:r>
            <a:r>
              <a:rPr lang="en-US" altLang="zh-CN" dirty="0"/>
              <a:t>24</a:t>
            </a:r>
            <a:r>
              <a:rPr lang="zh-CN" altLang="en-US" dirty="0"/>
              <a:t>帧，就是一秒钟内有</a:t>
            </a:r>
            <a:r>
              <a:rPr lang="en-US" altLang="zh-CN" dirty="0"/>
              <a:t>24</a:t>
            </a:r>
            <a:r>
              <a:rPr lang="zh-CN" altLang="en-US" dirty="0"/>
              <a:t>张图片，帧速率（</a:t>
            </a:r>
            <a:r>
              <a:rPr lang="en-US" altLang="zh-CN" dirty="0"/>
              <a:t>fps</a:t>
            </a:r>
            <a:r>
              <a:rPr lang="zh-CN" altLang="en-US" dirty="0"/>
              <a:t>）也就是</a:t>
            </a:r>
            <a:r>
              <a:rPr lang="en-US" altLang="zh-CN" dirty="0"/>
              <a:t>24</a:t>
            </a:r>
            <a:r>
              <a:rPr lang="zh-CN" altLang="en-US" dirty="0"/>
              <a:t>。之前说过不同的播放制式对帧的要求有所不同，比方说游戏动画制作时为了保证游戏的流畅度通常使用每秒</a:t>
            </a:r>
            <a:r>
              <a:rPr lang="en-US" altLang="zh-CN" dirty="0"/>
              <a:t>60</a:t>
            </a:r>
            <a:r>
              <a:rPr lang="zh-CN" altLang="en-US" dirty="0"/>
              <a:t>帧，所以在制作动画前一定要先确定所做的动画的帧速率是多少。</a:t>
            </a:r>
            <a:endParaRPr lang="zh-CN" altLang="en-US" dirty="0"/>
          </a:p>
        </p:txBody>
      </p:sp>
    </p:spTree>
    <p:extLst>
      <p:ext uri="{BB962C8B-B14F-4D97-AF65-F5344CB8AC3E}">
        <p14:creationId xmlns:p14="http://schemas.microsoft.com/office/powerpoint/2010/main" val="571299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6CE8F2DC-5887-4AB8-B735-43A3308B1C9E}"/>
              </a:ext>
            </a:extLst>
          </p:cNvPr>
          <p:cNvSpPr>
            <a:spLocks noGrp="1"/>
          </p:cNvSpPr>
          <p:nvPr>
            <p:ph type="body" sz="quarter" idx="11"/>
          </p:nvPr>
        </p:nvSpPr>
        <p:spPr/>
        <p:txBody>
          <a:bodyPr/>
          <a:lstStyle/>
          <a:p>
            <a:r>
              <a:rPr lang="zh-CN" altLang="en-US" dirty="0"/>
              <a:t>时间滑块位于</a:t>
            </a:r>
            <a:r>
              <a:rPr lang="en-US" altLang="zh-CN" dirty="0"/>
              <a:t>Maya</a:t>
            </a:r>
            <a:r>
              <a:rPr lang="zh-CN" altLang="en-US" dirty="0"/>
              <a:t>界面的底部，如果不小心将时间滑块的界面移除了，可以通过菜单栏选中“窗口</a:t>
            </a:r>
            <a:r>
              <a:rPr lang="en-US" altLang="zh-CN" dirty="0"/>
              <a:t>&gt;UI</a:t>
            </a:r>
            <a:r>
              <a:rPr lang="zh-CN" altLang="en-US" dirty="0"/>
              <a:t>元素</a:t>
            </a:r>
            <a:r>
              <a:rPr lang="en-US" altLang="zh-CN" dirty="0"/>
              <a:t>&gt;</a:t>
            </a:r>
            <a:r>
              <a:rPr lang="zh-CN" altLang="en-US" dirty="0"/>
              <a:t>时间滑块”命令添加时间滑块，如下图所示。</a:t>
            </a:r>
            <a:endParaRPr lang="zh-CN" altLang="en-US" dirty="0"/>
          </a:p>
        </p:txBody>
      </p:sp>
      <p:sp>
        <p:nvSpPr>
          <p:cNvPr id="4" name="文本占位符 3">
            <a:extLst>
              <a:ext uri="{FF2B5EF4-FFF2-40B4-BE49-F238E27FC236}">
                <a16:creationId xmlns:a16="http://schemas.microsoft.com/office/drawing/2014/main" xmlns="" id="{504EDE28-3076-4B42-B5ED-B28EEAB25917}"/>
              </a:ext>
            </a:extLst>
          </p:cNvPr>
          <p:cNvSpPr>
            <a:spLocks noGrp="1"/>
          </p:cNvSpPr>
          <p:nvPr>
            <p:ph type="body" sz="quarter" idx="12"/>
          </p:nvPr>
        </p:nvSpPr>
        <p:spPr/>
        <p:txBody>
          <a:bodyPr/>
          <a:lstStyle/>
          <a:p>
            <a:r>
              <a:rPr lang="en-US" altLang="zh-CN" dirty="0"/>
              <a:t>7.2.1</a:t>
            </a:r>
            <a:r>
              <a:rPr lang="zh-CN" altLang="en-US" dirty="0"/>
              <a:t>时间滑块</a:t>
            </a:r>
            <a:endParaRPr lang="zh-CN" altLang="en-US" dirty="0"/>
          </a:p>
        </p:txBody>
      </p:sp>
      <p:pic>
        <p:nvPicPr>
          <p:cNvPr id="5" name="图片 4"/>
          <p:cNvPicPr/>
          <p:nvPr/>
        </p:nvPicPr>
        <p:blipFill>
          <a:blip r:embed="rId2"/>
          <a:stretch>
            <a:fillRect/>
          </a:stretch>
        </p:blipFill>
        <p:spPr>
          <a:xfrm>
            <a:off x="2764153" y="2514254"/>
            <a:ext cx="6595977" cy="3967392"/>
          </a:xfrm>
          <a:prstGeom prst="rect">
            <a:avLst/>
          </a:prstGeom>
          <a:noFill/>
          <a:ln>
            <a:noFill/>
          </a:ln>
        </p:spPr>
      </p:pic>
    </p:spTree>
    <p:extLst>
      <p:ext uri="{BB962C8B-B14F-4D97-AF65-F5344CB8AC3E}">
        <p14:creationId xmlns:p14="http://schemas.microsoft.com/office/powerpoint/2010/main" val="584053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xmlns="" id="{6CE8F2DC-5887-4AB8-B735-43A3308B1C9E}"/>
              </a:ext>
            </a:extLst>
          </p:cNvPr>
          <p:cNvSpPr>
            <a:spLocks noGrp="1"/>
          </p:cNvSpPr>
          <p:nvPr>
            <p:ph type="body" sz="quarter" idx="11"/>
          </p:nvPr>
        </p:nvSpPr>
        <p:spPr/>
        <p:txBody>
          <a:bodyPr/>
          <a:lstStyle/>
          <a:p>
            <a:r>
              <a:rPr lang="zh-CN" altLang="en-US" dirty="0"/>
              <a:t>打开时间滑块窗口，下面详细介绍时间轴上的各个属性的含义。</a:t>
            </a:r>
          </a:p>
          <a:p>
            <a:pPr marL="342900" indent="-342900">
              <a:buFont typeface="Arial" panose="020B0604020202020204" pitchFamily="34" charset="0"/>
              <a:buChar char="•"/>
            </a:pPr>
            <a:r>
              <a:rPr lang="zh-CN" altLang="en-US" dirty="0" smtClean="0"/>
              <a:t>时</a:t>
            </a:r>
            <a:r>
              <a:rPr lang="zh-CN" altLang="en-US" dirty="0"/>
              <a:t>间轨：用于创建、显示和操作关键帧。时间轨上的灰色位置为当前帧的位置，红色竖线为关键帧符号。</a:t>
            </a:r>
          </a:p>
          <a:p>
            <a:pPr marL="342900" indent="-342900">
              <a:buFont typeface="Arial" panose="020B0604020202020204" pitchFamily="34" charset="0"/>
              <a:buChar char="•"/>
            </a:pPr>
            <a:r>
              <a:rPr lang="zh-CN" altLang="en-US" dirty="0" smtClean="0"/>
              <a:t>当</a:t>
            </a:r>
            <a:r>
              <a:rPr lang="zh-CN" altLang="en-US" dirty="0"/>
              <a:t>前帧：会显示用户当前选择的位置，也可以直接通过输入数值来跳转到某个时间点上。</a:t>
            </a:r>
          </a:p>
          <a:p>
            <a:pPr marL="342900" indent="-342900">
              <a:buFont typeface="Arial" panose="020B0604020202020204" pitchFamily="34" charset="0"/>
              <a:buChar char="•"/>
            </a:pPr>
            <a:r>
              <a:rPr lang="zh-CN" altLang="en-US" dirty="0" smtClean="0"/>
              <a:t>播</a:t>
            </a:r>
            <a:r>
              <a:rPr lang="zh-CN" altLang="en-US" dirty="0"/>
              <a:t>放控制：从左到右分别为“至播放范围开头”“后退一帧”“后退至前一个关键帧”“向后播放”“向前播放”“前进到下一个关键帧”“前进一帧”和“至播放范围末尾”。当动画制作完以后可以单击“向前播放”来查看动画，也可以连续单击“前进一帧”一帧一帧观察动画。</a:t>
            </a:r>
            <a:endParaRPr lang="zh-CN" altLang="en-US" dirty="0"/>
          </a:p>
        </p:txBody>
      </p:sp>
      <p:sp>
        <p:nvSpPr>
          <p:cNvPr id="4" name="文本占位符 3">
            <a:extLst>
              <a:ext uri="{FF2B5EF4-FFF2-40B4-BE49-F238E27FC236}">
                <a16:creationId xmlns:a16="http://schemas.microsoft.com/office/drawing/2014/main" xmlns="" id="{504EDE28-3076-4B42-B5ED-B28EEAB25917}"/>
              </a:ext>
            </a:extLst>
          </p:cNvPr>
          <p:cNvSpPr>
            <a:spLocks noGrp="1"/>
          </p:cNvSpPr>
          <p:nvPr>
            <p:ph type="body" sz="quarter" idx="12"/>
          </p:nvPr>
        </p:nvSpPr>
        <p:spPr/>
        <p:txBody>
          <a:bodyPr/>
          <a:lstStyle/>
          <a:p>
            <a:r>
              <a:rPr lang="en-US" altLang="zh-CN" dirty="0"/>
              <a:t>7.2.2 </a:t>
            </a:r>
            <a:r>
              <a:rPr lang="zh-CN" altLang="en-US" dirty="0"/>
              <a:t>时间轴菜单</a:t>
            </a:r>
            <a:endParaRPr lang="zh-CN" altLang="en-US" dirty="0"/>
          </a:p>
        </p:txBody>
      </p:sp>
    </p:spTree>
    <p:extLst>
      <p:ext uri="{BB962C8B-B14F-4D97-AF65-F5344CB8AC3E}">
        <p14:creationId xmlns:p14="http://schemas.microsoft.com/office/powerpoint/2010/main" val="2567545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pPr marL="342900" indent="-342900">
              <a:buFont typeface="Arial" panose="020B0604020202020204" pitchFamily="34" charset="0"/>
              <a:buChar char="•"/>
            </a:pPr>
            <a:r>
              <a:rPr lang="zh-CN" altLang="en-US" dirty="0" smtClean="0"/>
              <a:t>开</a:t>
            </a:r>
            <a:r>
              <a:rPr lang="zh-CN" altLang="en-US" dirty="0"/>
              <a:t>始时间：用来控制整段动画的开始时间，也可以设置成负值。</a:t>
            </a:r>
          </a:p>
          <a:p>
            <a:pPr marL="342900" indent="-342900">
              <a:buFont typeface="Arial" panose="020B0604020202020204" pitchFamily="34" charset="0"/>
              <a:buChar char="•"/>
            </a:pPr>
            <a:r>
              <a:rPr lang="zh-CN" altLang="en-US" dirty="0" smtClean="0"/>
              <a:t>结</a:t>
            </a:r>
            <a:r>
              <a:rPr lang="zh-CN" altLang="en-US" dirty="0"/>
              <a:t>束时间：用来控制整段动画的结束时间，结束时间不能小于开始时间。</a:t>
            </a:r>
          </a:p>
          <a:p>
            <a:pPr marL="342900" indent="-342900">
              <a:buFont typeface="Arial" panose="020B0604020202020204" pitchFamily="34" charset="0"/>
              <a:buChar char="•"/>
            </a:pPr>
            <a:r>
              <a:rPr lang="zh-CN" altLang="en-US" dirty="0" smtClean="0"/>
              <a:t>时</a:t>
            </a:r>
            <a:r>
              <a:rPr lang="zh-CN" altLang="en-US" dirty="0"/>
              <a:t>间轨显示范围：可以在开始时间和结束时间之间选取一段范围进行关键帧的创建。</a:t>
            </a:r>
          </a:p>
          <a:p>
            <a:pPr marL="342900" indent="-342900">
              <a:buFont typeface="Arial" panose="020B0604020202020204" pitchFamily="34" charset="0"/>
              <a:buChar char="•"/>
            </a:pPr>
            <a:r>
              <a:rPr lang="zh-CN" altLang="en-US" dirty="0" smtClean="0"/>
              <a:t>书</a:t>
            </a:r>
            <a:r>
              <a:rPr lang="zh-CN" altLang="en-US" dirty="0"/>
              <a:t>签：可以给一段时间范围添加一个书签，用来做标记场景中的事件。</a:t>
            </a:r>
          </a:p>
          <a:p>
            <a:pPr marL="342900" indent="-342900">
              <a:buFont typeface="Arial" panose="020B0604020202020204" pitchFamily="34" charset="0"/>
              <a:buChar char="•"/>
            </a:pPr>
            <a:r>
              <a:rPr lang="zh-CN" altLang="en-US" dirty="0" smtClean="0"/>
              <a:t>帧</a:t>
            </a:r>
            <a:r>
              <a:rPr lang="zh-CN" altLang="en-US" dirty="0"/>
              <a:t>速率：用来控制当前动画播放的速度，以</a:t>
            </a:r>
            <a:r>
              <a:rPr lang="en-US" altLang="zh-CN" dirty="0"/>
              <a:t>1</a:t>
            </a:r>
            <a:r>
              <a:rPr lang="zh-CN" altLang="en-US" dirty="0"/>
              <a:t>秒为单位。</a:t>
            </a:r>
          </a:p>
          <a:p>
            <a:pPr marL="342900" indent="-342900">
              <a:buFont typeface="Arial" panose="020B0604020202020204" pitchFamily="34" charset="0"/>
              <a:buChar char="•"/>
            </a:pPr>
            <a:r>
              <a:rPr lang="zh-CN" altLang="en-US" dirty="0" smtClean="0"/>
              <a:t>自</a:t>
            </a:r>
            <a:r>
              <a:rPr lang="zh-CN" altLang="en-US" dirty="0"/>
              <a:t>动关键帧：开启后只要对物体已有动画属性进行改变时，就会被记录下来并自动创建关键帧。</a:t>
            </a:r>
            <a:endParaRPr lang="zh-CN" altLang="en-US" dirty="0"/>
          </a:p>
        </p:txBody>
      </p:sp>
      <p:sp>
        <p:nvSpPr>
          <p:cNvPr id="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6"/>
          <p:cNvSpPr>
            <a:spLocks noChangeArrowheads="1"/>
          </p:cNvSpPr>
          <p:nvPr/>
        </p:nvSpPr>
        <p:spPr bwMode="auto">
          <a:xfrm>
            <a:off x="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875353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在时间轴的右下角有一个动画首选项的图标，单击该图标会弹出“时间滑块”的首选项菜单，如下图所示。</a:t>
            </a:r>
            <a:endParaRPr lang="zh-CN" altLang="en-US" dirty="0"/>
          </a:p>
        </p:txBody>
      </p:sp>
      <p:sp>
        <p:nvSpPr>
          <p:cNvPr id="3" name="文本占位符 2"/>
          <p:cNvSpPr>
            <a:spLocks noGrp="1"/>
          </p:cNvSpPr>
          <p:nvPr>
            <p:ph type="body" sz="quarter" idx="12"/>
          </p:nvPr>
        </p:nvSpPr>
        <p:spPr/>
        <p:txBody>
          <a:bodyPr/>
          <a:lstStyle/>
          <a:p>
            <a:r>
              <a:rPr lang="en-US" altLang="zh-CN" dirty="0"/>
              <a:t>7.2.3 </a:t>
            </a:r>
            <a:r>
              <a:rPr lang="zh-CN" altLang="en-US" dirty="0"/>
              <a:t>动画首选项</a:t>
            </a:r>
            <a:endParaRPr lang="zh-CN" altLang="en-US" dirty="0"/>
          </a:p>
        </p:txBody>
      </p:sp>
      <p:pic>
        <p:nvPicPr>
          <p:cNvPr id="4" name="图片 3"/>
          <p:cNvPicPr/>
          <p:nvPr/>
        </p:nvPicPr>
        <p:blipFill>
          <a:blip r:embed="rId2"/>
          <a:stretch>
            <a:fillRect/>
          </a:stretch>
        </p:blipFill>
        <p:spPr>
          <a:xfrm>
            <a:off x="3551092" y="2220046"/>
            <a:ext cx="5568069" cy="4330383"/>
          </a:xfrm>
          <a:prstGeom prst="rect">
            <a:avLst/>
          </a:prstGeom>
          <a:noFill/>
          <a:ln>
            <a:noFill/>
          </a:ln>
        </p:spPr>
      </p:pic>
    </p:spTree>
    <p:extLst>
      <p:ext uri="{BB962C8B-B14F-4D97-AF65-F5344CB8AC3E}">
        <p14:creationId xmlns:p14="http://schemas.microsoft.com/office/powerpoint/2010/main" val="2275809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在首选项菜单中也可以对时间滑块的属性进行设置。需要注意的是在播放选项卡下有一个“播放速度”的属性，默认是“播放每一帧”，这里要改成用户所设置的帧速率，不然在</a:t>
            </a:r>
            <a:r>
              <a:rPr lang="en-US" altLang="zh-CN" dirty="0"/>
              <a:t>Maya</a:t>
            </a:r>
            <a:r>
              <a:rPr lang="zh-CN" altLang="en-US" dirty="0"/>
              <a:t>中播放观察时会将不会按照帧速率来播放。而且“播放速度”属性要在做动画之前进行设置，不然会影响到已经创建好的关键帧的状态。</a:t>
            </a:r>
            <a:endParaRPr lang="zh-CN" altLang="en-US" dirty="0"/>
          </a:p>
        </p:txBody>
      </p:sp>
    </p:spTree>
    <p:extLst>
      <p:ext uri="{BB962C8B-B14F-4D97-AF65-F5344CB8AC3E}">
        <p14:creationId xmlns:p14="http://schemas.microsoft.com/office/powerpoint/2010/main" val="165267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E8912B13-B19F-43A6-807D-FF1812C9C2EB}"/>
              </a:ext>
            </a:extLst>
          </p:cNvPr>
          <p:cNvSpPr>
            <a:spLocks noGrp="1"/>
          </p:cNvSpPr>
          <p:nvPr>
            <p:ph type="body" sz="quarter" idx="10"/>
          </p:nvPr>
        </p:nvSpPr>
        <p:spPr>
          <a:xfrm>
            <a:off x="5245844" y="2330957"/>
            <a:ext cx="6046265" cy="637192"/>
          </a:xfrm>
        </p:spPr>
        <p:txBody>
          <a:bodyPr/>
          <a:lstStyle/>
          <a:p>
            <a:r>
              <a:rPr lang="zh-CN" altLang="en-US" dirty="0"/>
              <a:t>关键帧动画</a:t>
            </a:r>
            <a:endParaRPr lang="zh-CN" altLang="en-US" dirty="0"/>
          </a:p>
        </p:txBody>
      </p:sp>
      <p:sp>
        <p:nvSpPr>
          <p:cNvPr id="6" name="文本占位符 5">
            <a:extLst>
              <a:ext uri="{FF2B5EF4-FFF2-40B4-BE49-F238E27FC236}">
                <a16:creationId xmlns:a16="http://schemas.microsoft.com/office/drawing/2014/main" xmlns="" id="{C977D07F-CF58-421A-8C72-85FC0C556A0C}"/>
              </a:ext>
            </a:extLst>
          </p:cNvPr>
          <p:cNvSpPr>
            <a:spLocks noGrp="1"/>
          </p:cNvSpPr>
          <p:nvPr>
            <p:ph type="body" sz="quarter" idx="14"/>
          </p:nvPr>
        </p:nvSpPr>
        <p:spPr/>
        <p:txBody>
          <a:bodyPr/>
          <a:lstStyle/>
          <a:p>
            <a:r>
              <a:rPr lang="en-US" altLang="zh-CN" dirty="0"/>
              <a:t>03</a:t>
            </a:r>
            <a:endParaRPr lang="zh-CN" altLang="en-US" dirty="0"/>
          </a:p>
        </p:txBody>
      </p:sp>
      <p:sp>
        <p:nvSpPr>
          <p:cNvPr id="3" name="文本占位符 2"/>
          <p:cNvSpPr>
            <a:spLocks noGrp="1"/>
          </p:cNvSpPr>
          <p:nvPr>
            <p:ph type="body" sz="quarter" idx="11"/>
          </p:nvPr>
        </p:nvSpPr>
        <p:spPr/>
        <p:txBody>
          <a:bodyPr/>
          <a:lstStyle/>
          <a:p>
            <a:r>
              <a:rPr lang="en-US" altLang="zh-CN" dirty="0"/>
              <a:t>7.3.1 </a:t>
            </a:r>
            <a:r>
              <a:rPr lang="zh-CN" altLang="en-US" dirty="0"/>
              <a:t>创建关键帧</a:t>
            </a:r>
            <a:endParaRPr lang="zh-CN" altLang="en-US" dirty="0"/>
          </a:p>
        </p:txBody>
      </p:sp>
      <p:sp>
        <p:nvSpPr>
          <p:cNvPr id="4" name="文本占位符 3"/>
          <p:cNvSpPr>
            <a:spLocks noGrp="1"/>
          </p:cNvSpPr>
          <p:nvPr>
            <p:ph type="body" sz="quarter" idx="12"/>
          </p:nvPr>
        </p:nvSpPr>
        <p:spPr/>
        <p:txBody>
          <a:bodyPr/>
          <a:lstStyle/>
          <a:p>
            <a:r>
              <a:rPr lang="en-US" altLang="zh-CN" dirty="0"/>
              <a:t>7.3.2 </a:t>
            </a:r>
            <a:r>
              <a:rPr lang="zh-CN" altLang="en-US" dirty="0"/>
              <a:t>删除关键帧</a:t>
            </a:r>
            <a:endParaRPr lang="zh-CN" altLang="en-US" dirty="0"/>
          </a:p>
        </p:txBody>
      </p:sp>
      <p:sp>
        <p:nvSpPr>
          <p:cNvPr id="7" name="文本占位符 6"/>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2350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0B06BF60-F5E1-4D7A-9880-FFF6AAA8BFC2}"/>
              </a:ext>
            </a:extLst>
          </p:cNvPr>
          <p:cNvSpPr>
            <a:spLocks noGrp="1"/>
          </p:cNvSpPr>
          <p:nvPr>
            <p:ph type="body" sz="quarter" idx="10"/>
          </p:nvPr>
        </p:nvSpPr>
        <p:spPr>
          <a:xfrm>
            <a:off x="1399722" y="375802"/>
            <a:ext cx="10335078" cy="658652"/>
          </a:xfrm>
        </p:spPr>
        <p:txBody>
          <a:bodyPr>
            <a:normAutofit/>
          </a:bodyPr>
          <a:lstStyle/>
          <a:p>
            <a:r>
              <a:rPr lang="en-US" altLang="zh-CN" dirty="0"/>
              <a:t>7.3</a:t>
            </a:r>
            <a:r>
              <a:rPr lang="zh-CN" altLang="en-US" dirty="0"/>
              <a:t>关键帧动画</a:t>
            </a:r>
            <a:endParaRPr lang="zh-CN" altLang="en-US" dirty="0"/>
          </a:p>
        </p:txBody>
      </p:sp>
      <p:sp>
        <p:nvSpPr>
          <p:cNvPr id="3" name="文本占位符 2">
            <a:extLst>
              <a:ext uri="{FF2B5EF4-FFF2-40B4-BE49-F238E27FC236}">
                <a16:creationId xmlns:a16="http://schemas.microsoft.com/office/drawing/2014/main" xmlns="" id="{B244A27C-E663-428E-A6FA-326670C8D387}"/>
              </a:ext>
            </a:extLst>
          </p:cNvPr>
          <p:cNvSpPr>
            <a:spLocks noGrp="1"/>
          </p:cNvSpPr>
          <p:nvPr>
            <p:ph type="body" sz="quarter" idx="11"/>
          </p:nvPr>
        </p:nvSpPr>
        <p:spPr/>
        <p:txBody>
          <a:bodyPr/>
          <a:lstStyle/>
          <a:p>
            <a:r>
              <a:rPr lang="zh-CN" altLang="en-US" dirty="0"/>
              <a:t>关键帧动画是最常用、最直接的创建动画的方式，根据需要在时间轴上给对象物体创建多个关键帧就可以让对象物体动起来，下面将通过实例详细介绍关键帧的具体操作。</a:t>
            </a:r>
            <a:endParaRPr lang="zh-CN" altLang="en-US" dirty="0"/>
          </a:p>
        </p:txBody>
      </p:sp>
    </p:spTree>
    <p:extLst>
      <p:ext uri="{BB962C8B-B14F-4D97-AF65-F5344CB8AC3E}">
        <p14:creationId xmlns:p14="http://schemas.microsoft.com/office/powerpoint/2010/main" val="1540990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908ED504-EF2D-4351-B6D8-3A087C4AD4D0}"/>
              </a:ext>
            </a:extLst>
          </p:cNvPr>
          <p:cNvSpPr>
            <a:spLocks noGrp="1"/>
          </p:cNvSpPr>
          <p:nvPr>
            <p:ph type="body" sz="quarter" idx="10"/>
          </p:nvPr>
        </p:nvSpPr>
        <p:spPr>
          <a:xfrm>
            <a:off x="1617388" y="1891126"/>
            <a:ext cx="9340898" cy="658652"/>
          </a:xfrm>
        </p:spPr>
        <p:txBody>
          <a:bodyPr/>
          <a:lstStyle/>
          <a:p>
            <a:r>
              <a:rPr lang="zh-CN" altLang="en-US" dirty="0"/>
              <a:t>第</a:t>
            </a:r>
            <a:r>
              <a:rPr lang="en-US" altLang="zh-CN" dirty="0"/>
              <a:t>7</a:t>
            </a:r>
            <a:r>
              <a:rPr lang="zh-CN" altLang="en-US" dirty="0"/>
              <a:t>章 动画基础</a:t>
            </a:r>
            <a:endParaRPr lang="zh-CN" altLang="en-US" dirty="0"/>
          </a:p>
        </p:txBody>
      </p:sp>
      <p:sp>
        <p:nvSpPr>
          <p:cNvPr id="3" name="文本占位符 2">
            <a:extLst>
              <a:ext uri="{FF2B5EF4-FFF2-40B4-BE49-F238E27FC236}">
                <a16:creationId xmlns:a16="http://schemas.microsoft.com/office/drawing/2014/main" xmlns="" id="{1BE5B0C6-EF4B-469B-B914-9B95E4B7FD38}"/>
              </a:ext>
            </a:extLst>
          </p:cNvPr>
          <p:cNvSpPr>
            <a:spLocks noGrp="1"/>
          </p:cNvSpPr>
          <p:nvPr>
            <p:ph type="body" sz="quarter" idx="11"/>
          </p:nvPr>
        </p:nvSpPr>
        <p:spPr/>
        <p:txBody>
          <a:bodyPr/>
          <a:lstStyle/>
          <a:p>
            <a:r>
              <a:rPr lang="zh-CN" altLang="en-US" dirty="0"/>
              <a:t>本章将对</a:t>
            </a:r>
            <a:r>
              <a:rPr lang="en-US" altLang="zh-CN" dirty="0"/>
              <a:t>Maya</a:t>
            </a:r>
            <a:r>
              <a:rPr lang="zh-CN" altLang="en-US" dirty="0"/>
              <a:t>中的动画模块的相关知识进行介绍和说明。动画模块也是</a:t>
            </a:r>
            <a:r>
              <a:rPr lang="en-US" altLang="zh-CN" dirty="0"/>
              <a:t>Maya</a:t>
            </a:r>
            <a:r>
              <a:rPr lang="zh-CN" altLang="en-US" dirty="0"/>
              <a:t>中相当重要且复杂的模块，涉及到的概念与命令比较多。本章先对动画模块的基础概念进行详细讲解。</a:t>
            </a:r>
            <a:endParaRPr lang="zh-CN" altLang="en-US" dirty="0"/>
          </a:p>
        </p:txBody>
      </p:sp>
    </p:spTree>
    <p:extLst>
      <p:ext uri="{BB962C8B-B14F-4D97-AF65-F5344CB8AC3E}">
        <p14:creationId xmlns:p14="http://schemas.microsoft.com/office/powerpoint/2010/main" val="3482157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创建关键帧的常用方式有三种，第一种在动画模式下打开“关键帧”菜单，在“关键帧”菜单下可以直接执行“设置关键帧”命令，如下左图所示。第二种是在场景中选中对象物体，在对象物体的属性菜单中，选中所需要设置关键帧的属性并单击鼠标右键，在弹出的菜单中选择“为选定项设置关键”命令，如下右图所示。第三种是直接按键盘上</a:t>
            </a:r>
            <a:r>
              <a:rPr lang="en-US" altLang="zh-CN" dirty="0"/>
              <a:t>S</a:t>
            </a:r>
            <a:r>
              <a:rPr lang="zh-CN" altLang="en-US" dirty="0"/>
              <a:t>键，便可直接给物体的所有属性添加关键帧。</a:t>
            </a:r>
          </a:p>
        </p:txBody>
      </p:sp>
      <p:sp>
        <p:nvSpPr>
          <p:cNvPr id="3" name="文本占位符 2"/>
          <p:cNvSpPr>
            <a:spLocks noGrp="1"/>
          </p:cNvSpPr>
          <p:nvPr>
            <p:ph type="body" sz="quarter" idx="12"/>
          </p:nvPr>
        </p:nvSpPr>
        <p:spPr/>
        <p:txBody>
          <a:bodyPr/>
          <a:lstStyle/>
          <a:p>
            <a:r>
              <a:rPr lang="en-US" altLang="zh-CN" dirty="0"/>
              <a:t>7.3.1 </a:t>
            </a:r>
            <a:r>
              <a:rPr lang="zh-CN" altLang="en-US" dirty="0"/>
              <a:t>创建关键帧</a:t>
            </a:r>
          </a:p>
        </p:txBody>
      </p:sp>
      <p:pic>
        <p:nvPicPr>
          <p:cNvPr id="4" name="图片 3"/>
          <p:cNvPicPr/>
          <p:nvPr/>
        </p:nvPicPr>
        <p:blipFill>
          <a:blip r:embed="rId2"/>
          <a:stretch>
            <a:fillRect/>
          </a:stretch>
        </p:blipFill>
        <p:spPr>
          <a:xfrm>
            <a:off x="2405091" y="3597217"/>
            <a:ext cx="3632443" cy="3019714"/>
          </a:xfrm>
          <a:prstGeom prst="rect">
            <a:avLst/>
          </a:prstGeom>
          <a:noFill/>
          <a:ln>
            <a:noFill/>
          </a:ln>
        </p:spPr>
      </p:pic>
      <p:pic>
        <p:nvPicPr>
          <p:cNvPr id="5" name="图片 4"/>
          <p:cNvPicPr/>
          <p:nvPr/>
        </p:nvPicPr>
        <p:blipFill>
          <a:blip r:embed="rId3"/>
          <a:stretch>
            <a:fillRect/>
          </a:stretch>
        </p:blipFill>
        <p:spPr>
          <a:xfrm>
            <a:off x="6319551" y="3597217"/>
            <a:ext cx="4222995" cy="3019714"/>
          </a:xfrm>
          <a:prstGeom prst="rect">
            <a:avLst/>
          </a:prstGeom>
          <a:noFill/>
          <a:ln>
            <a:noFill/>
          </a:ln>
        </p:spPr>
      </p:pic>
    </p:spTree>
    <p:extLst>
      <p:ext uri="{BB962C8B-B14F-4D97-AF65-F5344CB8AC3E}">
        <p14:creationId xmlns:p14="http://schemas.microsoft.com/office/powerpoint/2010/main" val="3198185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为对象物体创建好关键帧后，选中对象物体可以在时间轴上看到红色的关键帧标志，如下左图所示。同时也可以看到被创建关键帧的属性前会出现红色标记，如下右图所示。</a:t>
            </a:r>
          </a:p>
        </p:txBody>
      </p:sp>
      <p:pic>
        <p:nvPicPr>
          <p:cNvPr id="3" name="图片 2"/>
          <p:cNvPicPr/>
          <p:nvPr/>
        </p:nvPicPr>
        <p:blipFill>
          <a:blip r:embed="rId2"/>
          <a:stretch>
            <a:fillRect/>
          </a:stretch>
        </p:blipFill>
        <p:spPr>
          <a:xfrm>
            <a:off x="1344381" y="2860098"/>
            <a:ext cx="4295558" cy="1828280"/>
          </a:xfrm>
          <a:prstGeom prst="rect">
            <a:avLst/>
          </a:prstGeom>
          <a:noFill/>
          <a:ln>
            <a:noFill/>
          </a:ln>
        </p:spPr>
      </p:pic>
      <p:pic>
        <p:nvPicPr>
          <p:cNvPr id="4" name="图片 3"/>
          <p:cNvPicPr/>
          <p:nvPr/>
        </p:nvPicPr>
        <p:blipFill>
          <a:blip r:embed="rId3"/>
          <a:stretch>
            <a:fillRect/>
          </a:stretch>
        </p:blipFill>
        <p:spPr>
          <a:xfrm>
            <a:off x="5875193" y="1647998"/>
            <a:ext cx="3462655" cy="3040380"/>
          </a:xfrm>
          <a:prstGeom prst="rect">
            <a:avLst/>
          </a:prstGeom>
          <a:noFill/>
          <a:ln>
            <a:noFill/>
          </a:ln>
        </p:spPr>
      </p:pic>
    </p:spTree>
    <p:extLst>
      <p:ext uri="{BB962C8B-B14F-4D97-AF65-F5344CB8AC3E}">
        <p14:creationId xmlns:p14="http://schemas.microsoft.com/office/powerpoint/2010/main" val="1485607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删除关键帧有</a:t>
            </a:r>
            <a:r>
              <a:rPr lang="en-US" altLang="zh-CN" dirty="0"/>
              <a:t>2</a:t>
            </a:r>
            <a:r>
              <a:rPr lang="zh-CN" altLang="en-US" dirty="0"/>
              <a:t>种情况，第一种是删除对象物体在时间轴上的所有关键帧动画；第二种是删除对象物体在某个时间点上的某一个关键帧动画。</a:t>
            </a:r>
          </a:p>
        </p:txBody>
      </p:sp>
      <p:sp>
        <p:nvSpPr>
          <p:cNvPr id="3" name="文本占位符 2"/>
          <p:cNvSpPr>
            <a:spLocks noGrp="1"/>
          </p:cNvSpPr>
          <p:nvPr>
            <p:ph type="body" sz="quarter" idx="12"/>
          </p:nvPr>
        </p:nvSpPr>
        <p:spPr/>
        <p:txBody>
          <a:bodyPr/>
          <a:lstStyle/>
          <a:p>
            <a:r>
              <a:rPr lang="en-US" altLang="zh-CN" dirty="0"/>
              <a:t>7.3.2 </a:t>
            </a:r>
            <a:r>
              <a:rPr lang="zh-CN" altLang="en-US" dirty="0"/>
              <a:t>删除关键帧</a:t>
            </a:r>
          </a:p>
        </p:txBody>
      </p:sp>
    </p:spTree>
    <p:extLst>
      <p:ext uri="{BB962C8B-B14F-4D97-AF65-F5344CB8AC3E}">
        <p14:creationId xmlns:p14="http://schemas.microsoft.com/office/powerpoint/2010/main" val="67392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en-US" altLang="zh-CN" dirty="0" smtClean="0"/>
              <a:t>. </a:t>
            </a:r>
            <a:r>
              <a:rPr lang="zh-CN" altLang="en-US" dirty="0" smtClean="0"/>
              <a:t>删</a:t>
            </a:r>
            <a:r>
              <a:rPr lang="zh-CN" altLang="en-US" dirty="0"/>
              <a:t>除对象物体在时间轴上的所有关键帧动画</a:t>
            </a:r>
          </a:p>
          <a:p>
            <a:r>
              <a:rPr lang="zh-CN" altLang="en-US" dirty="0"/>
              <a:t>选中对象物体执行“动画</a:t>
            </a:r>
            <a:r>
              <a:rPr lang="en-US" altLang="zh-CN" dirty="0"/>
              <a:t>&gt;</a:t>
            </a:r>
            <a:r>
              <a:rPr lang="zh-CN" altLang="en-US" dirty="0"/>
              <a:t>关键帧</a:t>
            </a:r>
            <a:r>
              <a:rPr lang="en-US" altLang="zh-CN" dirty="0"/>
              <a:t>&gt;</a:t>
            </a:r>
            <a:r>
              <a:rPr lang="zh-CN" altLang="en-US" dirty="0"/>
              <a:t>删除关键帧”命令，可以直接删除对象物体在时间轴上的所有关键帧动画，如下左图所示。也可以在对象物体的属性菜单中选中所有具有关键帧的属性并单击鼠标右键，在弹出的菜单中选择“删除选定项”命令来删除属性在时间轴上的所有关键帧动画，如下右图所示。</a:t>
            </a:r>
          </a:p>
          <a:p>
            <a:endParaRPr lang="zh-CN" altLang="en-US" dirty="0"/>
          </a:p>
        </p:txBody>
      </p:sp>
      <p:pic>
        <p:nvPicPr>
          <p:cNvPr id="3" name="图片 2"/>
          <p:cNvPicPr/>
          <p:nvPr/>
        </p:nvPicPr>
        <p:blipFill>
          <a:blip r:embed="rId2"/>
          <a:stretch>
            <a:fillRect/>
          </a:stretch>
        </p:blipFill>
        <p:spPr>
          <a:xfrm>
            <a:off x="2232688" y="2901371"/>
            <a:ext cx="3643417" cy="3665683"/>
          </a:xfrm>
          <a:prstGeom prst="rect">
            <a:avLst/>
          </a:prstGeom>
          <a:noFill/>
          <a:ln>
            <a:noFill/>
          </a:ln>
        </p:spPr>
      </p:pic>
      <p:pic>
        <p:nvPicPr>
          <p:cNvPr id="4" name="图片 3"/>
          <p:cNvPicPr/>
          <p:nvPr/>
        </p:nvPicPr>
        <p:blipFill>
          <a:blip r:embed="rId3"/>
          <a:stretch>
            <a:fillRect/>
          </a:stretch>
        </p:blipFill>
        <p:spPr>
          <a:xfrm>
            <a:off x="6366743" y="2648441"/>
            <a:ext cx="2668243" cy="3918613"/>
          </a:xfrm>
          <a:prstGeom prst="rect">
            <a:avLst/>
          </a:prstGeom>
          <a:noFill/>
          <a:ln>
            <a:noFill/>
          </a:ln>
        </p:spPr>
      </p:pic>
    </p:spTree>
    <p:extLst>
      <p:ext uri="{BB962C8B-B14F-4D97-AF65-F5344CB8AC3E}">
        <p14:creationId xmlns:p14="http://schemas.microsoft.com/office/powerpoint/2010/main" val="412648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a:t>
            </a:r>
            <a:r>
              <a:rPr lang="en-US" altLang="zh-CN" dirty="0" smtClean="0"/>
              <a:t>.</a:t>
            </a:r>
            <a:r>
              <a:rPr lang="zh-CN" altLang="en-US" dirty="0" smtClean="0"/>
              <a:t>删</a:t>
            </a:r>
            <a:r>
              <a:rPr lang="zh-CN" altLang="en-US" dirty="0"/>
              <a:t>除时间轴上的某个关键帧</a:t>
            </a:r>
          </a:p>
          <a:p>
            <a:r>
              <a:rPr lang="zh-CN" altLang="en-US" dirty="0"/>
              <a:t>选中具有多个关键帧的对象物体，在时间轴上可以看到多个关键帧。对象物体在第</a:t>
            </a:r>
            <a:r>
              <a:rPr lang="en-US" altLang="zh-CN" dirty="0"/>
              <a:t>1</a:t>
            </a:r>
            <a:r>
              <a:rPr lang="zh-CN" altLang="en-US" dirty="0"/>
              <a:t>帧、第</a:t>
            </a:r>
            <a:r>
              <a:rPr lang="en-US" altLang="zh-CN" dirty="0"/>
              <a:t>5</a:t>
            </a:r>
            <a:r>
              <a:rPr lang="zh-CN" altLang="en-US" dirty="0"/>
              <a:t>帧和第</a:t>
            </a:r>
            <a:r>
              <a:rPr lang="en-US" altLang="zh-CN" dirty="0"/>
              <a:t>7</a:t>
            </a:r>
            <a:r>
              <a:rPr lang="zh-CN" altLang="en-US" dirty="0"/>
              <a:t>帧均有关键帧。如果要删除第</a:t>
            </a:r>
            <a:r>
              <a:rPr lang="en-US" altLang="zh-CN" dirty="0"/>
              <a:t>7</a:t>
            </a:r>
            <a:r>
              <a:rPr lang="zh-CN" altLang="en-US" dirty="0"/>
              <a:t>帧的关键帧，需要先在第</a:t>
            </a:r>
            <a:r>
              <a:rPr lang="en-US" altLang="zh-CN" dirty="0"/>
              <a:t>7</a:t>
            </a:r>
            <a:r>
              <a:rPr lang="zh-CN" altLang="en-US" dirty="0"/>
              <a:t>帧处单击鼠标右键，在弹出的菜单中选择“删除”命令，便可只删除第</a:t>
            </a:r>
            <a:r>
              <a:rPr lang="en-US" altLang="zh-CN" dirty="0"/>
              <a:t>7</a:t>
            </a:r>
            <a:r>
              <a:rPr lang="zh-CN" altLang="en-US" dirty="0"/>
              <a:t>帧的关键帧，如下左图所示。删除后在第</a:t>
            </a:r>
            <a:r>
              <a:rPr lang="en-US" altLang="zh-CN" dirty="0"/>
              <a:t>7</a:t>
            </a:r>
            <a:r>
              <a:rPr lang="zh-CN" altLang="en-US" dirty="0"/>
              <a:t>帧上就不会有红色的关键帧标记，如下右图所示。</a:t>
            </a:r>
          </a:p>
          <a:p>
            <a:endParaRPr lang="zh-CN" altLang="en-US" dirty="0"/>
          </a:p>
        </p:txBody>
      </p:sp>
      <p:pic>
        <p:nvPicPr>
          <p:cNvPr id="3" name="图片 2"/>
          <p:cNvPicPr/>
          <p:nvPr/>
        </p:nvPicPr>
        <p:blipFill>
          <a:blip r:embed="rId2"/>
          <a:stretch>
            <a:fillRect/>
          </a:stretch>
        </p:blipFill>
        <p:spPr>
          <a:xfrm>
            <a:off x="692467" y="3074352"/>
            <a:ext cx="5158833" cy="3376324"/>
          </a:xfrm>
          <a:prstGeom prst="rect">
            <a:avLst/>
          </a:prstGeom>
          <a:noFill/>
          <a:ln>
            <a:noFill/>
          </a:ln>
        </p:spPr>
      </p:pic>
      <p:pic>
        <p:nvPicPr>
          <p:cNvPr id="4" name="图片 3"/>
          <p:cNvPicPr/>
          <p:nvPr/>
        </p:nvPicPr>
        <p:blipFill>
          <a:blip r:embed="rId3"/>
          <a:stretch>
            <a:fillRect/>
          </a:stretch>
        </p:blipFill>
        <p:spPr>
          <a:xfrm>
            <a:off x="5975812" y="5300200"/>
            <a:ext cx="4931830" cy="1150476"/>
          </a:xfrm>
          <a:prstGeom prst="rect">
            <a:avLst/>
          </a:prstGeom>
          <a:noFill/>
          <a:ln>
            <a:noFill/>
          </a:ln>
        </p:spPr>
      </p:pic>
    </p:spTree>
    <p:extLst>
      <p:ext uri="{BB962C8B-B14F-4D97-AF65-F5344CB8AC3E}">
        <p14:creationId xmlns:p14="http://schemas.microsoft.com/office/powerpoint/2010/main" val="135056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除了创建关键帧和删除关键帧外，还可以对关键帧进行其他的编辑操作，例如移动关键帧、复制关键帧和复制一段关键帧动画。这些都需要先在时间轴上选取关键帧。按住</a:t>
            </a:r>
            <a:r>
              <a:rPr lang="en-US" altLang="zh-CN" dirty="0"/>
              <a:t>Shift</a:t>
            </a:r>
            <a:r>
              <a:rPr lang="zh-CN" altLang="en-US" dirty="0"/>
              <a:t>键</a:t>
            </a:r>
            <a:r>
              <a:rPr lang="en-US" altLang="zh-CN" dirty="0"/>
              <a:t>+</a:t>
            </a:r>
            <a:r>
              <a:rPr lang="zh-CN" altLang="en-US" dirty="0"/>
              <a:t>鼠标左键，可在时间轴上选取关键帧，如下图所示。</a:t>
            </a:r>
          </a:p>
        </p:txBody>
      </p:sp>
      <p:sp>
        <p:nvSpPr>
          <p:cNvPr id="3" name="文本占位符 2"/>
          <p:cNvSpPr>
            <a:spLocks noGrp="1"/>
          </p:cNvSpPr>
          <p:nvPr>
            <p:ph type="body" sz="quarter" idx="12"/>
          </p:nvPr>
        </p:nvSpPr>
        <p:spPr/>
        <p:txBody>
          <a:bodyPr/>
          <a:lstStyle/>
          <a:p>
            <a:r>
              <a:rPr lang="en-US" altLang="zh-CN" dirty="0"/>
              <a:t>7.3.3 </a:t>
            </a:r>
            <a:r>
              <a:rPr lang="zh-CN" altLang="en-US" dirty="0"/>
              <a:t>编辑关键帧</a:t>
            </a:r>
          </a:p>
        </p:txBody>
      </p:sp>
      <p:pic>
        <p:nvPicPr>
          <p:cNvPr id="4" name="图片 3"/>
          <p:cNvPicPr/>
          <p:nvPr/>
        </p:nvPicPr>
        <p:blipFill>
          <a:blip r:embed="rId2"/>
          <a:srcRect b="14943"/>
          <a:stretch>
            <a:fillRect/>
          </a:stretch>
        </p:blipFill>
        <p:spPr>
          <a:xfrm>
            <a:off x="3051320" y="2983864"/>
            <a:ext cx="5277926" cy="2136775"/>
          </a:xfrm>
          <a:prstGeom prst="rect">
            <a:avLst/>
          </a:prstGeom>
          <a:noFill/>
          <a:ln>
            <a:noFill/>
          </a:ln>
        </p:spPr>
      </p:pic>
    </p:spTree>
    <p:extLst>
      <p:ext uri="{BB962C8B-B14F-4D97-AF65-F5344CB8AC3E}">
        <p14:creationId xmlns:p14="http://schemas.microsoft.com/office/powerpoint/2010/main" val="3376659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1</a:t>
            </a:r>
            <a:r>
              <a:rPr lang="en-US" altLang="zh-CN" dirty="0" smtClean="0"/>
              <a:t>.</a:t>
            </a:r>
            <a:r>
              <a:rPr lang="zh-CN" altLang="en-US" dirty="0" smtClean="0"/>
              <a:t>移</a:t>
            </a:r>
            <a:r>
              <a:rPr lang="zh-CN" altLang="en-US" dirty="0"/>
              <a:t>动关键帧</a:t>
            </a:r>
          </a:p>
          <a:p>
            <a:r>
              <a:rPr lang="zh-CN" altLang="en-US" dirty="0"/>
              <a:t>选取关键帧后整个帧都显示为红色，并有向左和向右</a:t>
            </a:r>
            <a:r>
              <a:rPr lang="en-US" altLang="zh-CN" dirty="0"/>
              <a:t>4</a:t>
            </a:r>
            <a:r>
              <a:rPr lang="zh-CN" altLang="en-US" dirty="0"/>
              <a:t>个箭头。拖曳中间向左、向右的箭头可以将关键帧向左和向右移动，如下图所示。</a:t>
            </a:r>
          </a:p>
          <a:p>
            <a:endParaRPr lang="zh-CN" altLang="en-US" dirty="0"/>
          </a:p>
        </p:txBody>
      </p:sp>
      <p:pic>
        <p:nvPicPr>
          <p:cNvPr id="3" name="图片 2"/>
          <p:cNvPicPr/>
          <p:nvPr/>
        </p:nvPicPr>
        <p:blipFill>
          <a:blip r:embed="rId2"/>
          <a:stretch>
            <a:fillRect/>
          </a:stretch>
        </p:blipFill>
        <p:spPr>
          <a:xfrm>
            <a:off x="2789872" y="2306953"/>
            <a:ext cx="5767775" cy="1666529"/>
          </a:xfrm>
          <a:prstGeom prst="rect">
            <a:avLst/>
          </a:prstGeom>
          <a:noFill/>
          <a:ln>
            <a:noFill/>
          </a:ln>
        </p:spPr>
      </p:pic>
    </p:spTree>
    <p:extLst>
      <p:ext uri="{BB962C8B-B14F-4D97-AF65-F5344CB8AC3E}">
        <p14:creationId xmlns:p14="http://schemas.microsoft.com/office/powerpoint/2010/main" val="1517049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2</a:t>
            </a:r>
            <a:r>
              <a:rPr lang="en-US" altLang="zh-CN" dirty="0" smtClean="0"/>
              <a:t>.</a:t>
            </a:r>
            <a:r>
              <a:rPr lang="zh-CN" altLang="en-US" dirty="0" smtClean="0"/>
              <a:t>复</a:t>
            </a:r>
            <a:r>
              <a:rPr lang="zh-CN" altLang="en-US" dirty="0"/>
              <a:t>制关键帧</a:t>
            </a:r>
          </a:p>
          <a:p>
            <a:r>
              <a:rPr lang="zh-CN" altLang="en-US" dirty="0"/>
              <a:t>在第</a:t>
            </a:r>
            <a:r>
              <a:rPr lang="en-US" altLang="zh-CN" dirty="0"/>
              <a:t>7</a:t>
            </a:r>
            <a:r>
              <a:rPr lang="zh-CN" altLang="en-US" dirty="0"/>
              <a:t>帧选中关键帧并单击鼠标右键，在弹出的菜单中选择“复制”命令，如下左图所示。并在第</a:t>
            </a:r>
            <a:r>
              <a:rPr lang="en-US" altLang="zh-CN" dirty="0"/>
              <a:t>11</a:t>
            </a:r>
            <a:r>
              <a:rPr lang="zh-CN" altLang="en-US" dirty="0"/>
              <a:t>帧再单击鼠标右键，在弹出的菜单中选择“粘贴”命令，就可将第</a:t>
            </a:r>
            <a:r>
              <a:rPr lang="en-US" altLang="zh-CN" dirty="0"/>
              <a:t>7</a:t>
            </a:r>
            <a:r>
              <a:rPr lang="zh-CN" altLang="en-US" dirty="0"/>
              <a:t>帧上的关键帧动画复制到第</a:t>
            </a:r>
            <a:r>
              <a:rPr lang="en-US" altLang="zh-CN" dirty="0"/>
              <a:t>11</a:t>
            </a:r>
            <a:r>
              <a:rPr lang="zh-CN" altLang="en-US" dirty="0"/>
              <a:t>帧上，如下右图所示。</a:t>
            </a:r>
          </a:p>
          <a:p>
            <a:endParaRPr lang="zh-CN" altLang="en-US" dirty="0"/>
          </a:p>
        </p:txBody>
      </p:sp>
      <p:pic>
        <p:nvPicPr>
          <p:cNvPr id="3" name="图片 2"/>
          <p:cNvPicPr/>
          <p:nvPr/>
        </p:nvPicPr>
        <p:blipFill>
          <a:blip r:embed="rId2"/>
          <a:stretch>
            <a:fillRect/>
          </a:stretch>
        </p:blipFill>
        <p:spPr>
          <a:xfrm>
            <a:off x="750253" y="2536507"/>
            <a:ext cx="4785225" cy="3747915"/>
          </a:xfrm>
          <a:prstGeom prst="rect">
            <a:avLst/>
          </a:prstGeom>
          <a:noFill/>
          <a:ln>
            <a:noFill/>
          </a:ln>
        </p:spPr>
      </p:pic>
      <p:pic>
        <p:nvPicPr>
          <p:cNvPr id="4" name="图片 3"/>
          <p:cNvPicPr/>
          <p:nvPr/>
        </p:nvPicPr>
        <p:blipFill>
          <a:blip r:embed="rId3"/>
          <a:stretch>
            <a:fillRect/>
          </a:stretch>
        </p:blipFill>
        <p:spPr>
          <a:xfrm>
            <a:off x="5689792" y="5200997"/>
            <a:ext cx="5344659" cy="1083425"/>
          </a:xfrm>
          <a:prstGeom prst="rect">
            <a:avLst/>
          </a:prstGeom>
          <a:noFill/>
          <a:ln>
            <a:noFill/>
          </a:ln>
        </p:spPr>
      </p:pic>
    </p:spTree>
    <p:extLst>
      <p:ext uri="{BB962C8B-B14F-4D97-AF65-F5344CB8AC3E}">
        <p14:creationId xmlns:p14="http://schemas.microsoft.com/office/powerpoint/2010/main" val="3153555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en-US" altLang="zh-CN" dirty="0"/>
              <a:t>3</a:t>
            </a:r>
            <a:r>
              <a:rPr lang="en-US" altLang="zh-CN" dirty="0" smtClean="0"/>
              <a:t>.</a:t>
            </a:r>
            <a:r>
              <a:rPr lang="zh-CN" altLang="en-US" dirty="0" smtClean="0"/>
              <a:t>复</a:t>
            </a:r>
            <a:r>
              <a:rPr lang="zh-CN" altLang="en-US" dirty="0"/>
              <a:t>制一段关键帧动画</a:t>
            </a:r>
          </a:p>
          <a:p>
            <a:r>
              <a:rPr lang="zh-CN" altLang="en-US" dirty="0"/>
              <a:t>可以通过按住</a:t>
            </a:r>
            <a:r>
              <a:rPr lang="en-US" altLang="zh-CN" dirty="0"/>
              <a:t>Shift</a:t>
            </a:r>
            <a:r>
              <a:rPr lang="zh-CN" altLang="en-US" dirty="0"/>
              <a:t>键</a:t>
            </a:r>
            <a:r>
              <a:rPr lang="en-US" altLang="zh-CN" dirty="0"/>
              <a:t>+</a:t>
            </a:r>
            <a:r>
              <a:rPr lang="zh-CN" altLang="en-US" dirty="0"/>
              <a:t>拖拽鼠标左键选择多个关键帧，同样执行“复制”命令，将选中的所有关键帧进行整段的复制，如下图所示。同样可以选中多个关键帧进行删除等命令。</a:t>
            </a:r>
          </a:p>
          <a:p>
            <a:endParaRPr lang="zh-CN" altLang="en-US" dirty="0"/>
          </a:p>
        </p:txBody>
      </p:sp>
      <p:pic>
        <p:nvPicPr>
          <p:cNvPr id="3" name="图片 2"/>
          <p:cNvPicPr/>
          <p:nvPr/>
        </p:nvPicPr>
        <p:blipFill>
          <a:blip r:embed="rId2"/>
          <a:stretch>
            <a:fillRect/>
          </a:stretch>
        </p:blipFill>
        <p:spPr>
          <a:xfrm>
            <a:off x="2814117" y="2309033"/>
            <a:ext cx="6433943" cy="3692756"/>
          </a:xfrm>
          <a:prstGeom prst="rect">
            <a:avLst/>
          </a:prstGeom>
          <a:noFill/>
          <a:ln>
            <a:noFill/>
          </a:ln>
        </p:spPr>
      </p:pic>
    </p:spTree>
    <p:extLst>
      <p:ext uri="{BB962C8B-B14F-4D97-AF65-F5344CB8AC3E}">
        <p14:creationId xmlns:p14="http://schemas.microsoft.com/office/powerpoint/2010/main" val="22590709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通过一个立方体的案例进一步介绍关键帧的使用方法。了解添加关键帧动画的流程，观察立方体属性是如何影响立方体的运动及形态变化。</a:t>
            </a:r>
          </a:p>
          <a:p>
            <a:r>
              <a:rPr lang="zh-CN" altLang="en-US" dirty="0"/>
              <a:t>步骤</a:t>
            </a:r>
            <a:r>
              <a:rPr lang="en-US" altLang="zh-CN" dirty="0"/>
              <a:t>01</a:t>
            </a:r>
            <a:r>
              <a:rPr lang="zh-CN" altLang="en-US" dirty="0"/>
              <a:t>：先在场景中创建一个立方体，并在时间轴的第</a:t>
            </a:r>
            <a:r>
              <a:rPr lang="en-US" altLang="zh-CN" dirty="0"/>
              <a:t>1</a:t>
            </a:r>
            <a:r>
              <a:rPr lang="zh-CN" altLang="en-US" dirty="0"/>
              <a:t>帧给立方体创建一个关键帧，如下图所示。</a:t>
            </a:r>
          </a:p>
          <a:p>
            <a:endParaRPr lang="zh-CN" altLang="en-US" dirty="0"/>
          </a:p>
        </p:txBody>
      </p:sp>
      <p:sp>
        <p:nvSpPr>
          <p:cNvPr id="3" name="文本占位符 2"/>
          <p:cNvSpPr>
            <a:spLocks noGrp="1"/>
          </p:cNvSpPr>
          <p:nvPr>
            <p:ph type="body" sz="quarter" idx="12"/>
          </p:nvPr>
        </p:nvSpPr>
        <p:spPr/>
        <p:txBody>
          <a:bodyPr/>
          <a:lstStyle/>
          <a:p>
            <a:r>
              <a:rPr lang="zh-CN" altLang="en-US" dirty="0"/>
              <a:t>实战练习：给立方体添加关键帧动画</a:t>
            </a:r>
          </a:p>
        </p:txBody>
      </p:sp>
      <p:pic>
        <p:nvPicPr>
          <p:cNvPr id="4" name="图片 3"/>
          <p:cNvPicPr/>
          <p:nvPr/>
        </p:nvPicPr>
        <p:blipFill>
          <a:blip r:embed="rId2"/>
          <a:stretch>
            <a:fillRect/>
          </a:stretch>
        </p:blipFill>
        <p:spPr>
          <a:xfrm>
            <a:off x="2934103" y="3104717"/>
            <a:ext cx="6661097" cy="3395836"/>
          </a:xfrm>
          <a:prstGeom prst="rect">
            <a:avLst/>
          </a:prstGeom>
          <a:noFill/>
          <a:ln>
            <a:noFill/>
          </a:ln>
        </p:spPr>
      </p:pic>
    </p:spTree>
    <p:extLst>
      <p:ext uri="{BB962C8B-B14F-4D97-AF65-F5344CB8AC3E}">
        <p14:creationId xmlns:p14="http://schemas.microsoft.com/office/powerpoint/2010/main" val="2116587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324B65BD-3D0E-4F32-87EF-6C552A096687}"/>
              </a:ext>
            </a:extLst>
          </p:cNvPr>
          <p:cNvSpPr>
            <a:spLocks noGrp="1"/>
          </p:cNvSpPr>
          <p:nvPr>
            <p:ph type="body" sz="quarter" idx="11"/>
          </p:nvPr>
        </p:nvSpPr>
        <p:spPr/>
        <p:txBody>
          <a:bodyPr/>
          <a:lstStyle/>
          <a:p>
            <a:pPr marL="342900" indent="-342900">
              <a:buFont typeface="+mj-lt"/>
              <a:buAutoNum type="arabicPeriod"/>
            </a:pPr>
            <a:r>
              <a:rPr lang="zh-CN" altLang="en-US" dirty="0"/>
              <a:t>了解动画的基础知识</a:t>
            </a:r>
          </a:p>
          <a:p>
            <a:pPr marL="342900" indent="-342900">
              <a:buFont typeface="+mj-lt"/>
              <a:buAutoNum type="arabicPeriod"/>
            </a:pPr>
            <a:r>
              <a:rPr lang="zh-CN" altLang="en-US" dirty="0" smtClean="0"/>
              <a:t>掌</a:t>
            </a:r>
            <a:r>
              <a:rPr lang="zh-CN" altLang="en-US" dirty="0"/>
              <a:t>握时间轴的概念与运用</a:t>
            </a:r>
          </a:p>
          <a:p>
            <a:pPr marL="342900" indent="-342900">
              <a:buFont typeface="+mj-lt"/>
              <a:buAutoNum type="arabicPeriod"/>
            </a:pPr>
            <a:r>
              <a:rPr lang="zh-CN" altLang="en-US" dirty="0" smtClean="0"/>
              <a:t>了</a:t>
            </a:r>
            <a:r>
              <a:rPr lang="zh-CN" altLang="en-US" dirty="0"/>
              <a:t>解动画关键帧的操作</a:t>
            </a:r>
          </a:p>
          <a:p>
            <a:pPr marL="342900" indent="-342900">
              <a:buFont typeface="+mj-lt"/>
              <a:buAutoNum type="arabicPeriod"/>
            </a:pPr>
            <a:r>
              <a:rPr lang="zh-CN" altLang="en-US" dirty="0" smtClean="0"/>
              <a:t>了</a:t>
            </a:r>
            <a:r>
              <a:rPr lang="zh-CN" altLang="en-US" dirty="0"/>
              <a:t>解不同动画类型的概念</a:t>
            </a:r>
          </a:p>
          <a:p>
            <a:pPr marL="342900" indent="-342900">
              <a:buFont typeface="+mj-lt"/>
              <a:buAutoNum type="arabicPeriod"/>
            </a:pPr>
            <a:r>
              <a:rPr lang="zh-CN" altLang="en-US" dirty="0" smtClean="0"/>
              <a:t>学</a:t>
            </a:r>
            <a:r>
              <a:rPr lang="zh-CN" altLang="en-US" dirty="0"/>
              <a:t>习不同动画类型的不同运用</a:t>
            </a:r>
            <a:endParaRPr lang="zh-CN" altLang="en-US" dirty="0"/>
          </a:p>
        </p:txBody>
      </p:sp>
    </p:spTree>
    <p:extLst>
      <p:ext uri="{BB962C8B-B14F-4D97-AF65-F5344CB8AC3E}">
        <p14:creationId xmlns:p14="http://schemas.microsoft.com/office/powerpoint/2010/main" val="2740882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：在第</a:t>
            </a:r>
            <a:r>
              <a:rPr lang="en-US" altLang="zh-CN" dirty="0"/>
              <a:t>20</a:t>
            </a:r>
            <a:r>
              <a:rPr lang="zh-CN" altLang="en-US" dirty="0"/>
              <a:t>帧的位置将立方体的“平移</a:t>
            </a:r>
            <a:r>
              <a:rPr lang="en-US" altLang="zh-CN" dirty="0"/>
              <a:t>X”</a:t>
            </a:r>
            <a:r>
              <a:rPr lang="zh-CN" altLang="en-US" dirty="0"/>
              <a:t>属性设置为</a:t>
            </a:r>
            <a:r>
              <a:rPr lang="en-US" altLang="zh-CN" dirty="0"/>
              <a:t>10</a:t>
            </a:r>
            <a:r>
              <a:rPr lang="zh-CN" altLang="en-US" dirty="0"/>
              <a:t>，如下图所示。然后拖动时间轴可以看到立方体在</a:t>
            </a:r>
            <a:r>
              <a:rPr lang="en-US" altLang="zh-CN" dirty="0"/>
              <a:t>20</a:t>
            </a:r>
            <a:r>
              <a:rPr lang="zh-CN" altLang="en-US" dirty="0"/>
              <a:t>帧的时间内向</a:t>
            </a:r>
            <a:r>
              <a:rPr lang="en-US" altLang="zh-CN" dirty="0"/>
              <a:t>X</a:t>
            </a:r>
            <a:r>
              <a:rPr lang="zh-CN" altLang="en-US" dirty="0"/>
              <a:t>轴的正方向移动了</a:t>
            </a:r>
            <a:r>
              <a:rPr lang="en-US" altLang="zh-CN" dirty="0"/>
              <a:t>10</a:t>
            </a:r>
            <a:r>
              <a:rPr lang="zh-CN" altLang="en-US" dirty="0"/>
              <a:t>个单位。</a:t>
            </a:r>
          </a:p>
        </p:txBody>
      </p:sp>
      <p:pic>
        <p:nvPicPr>
          <p:cNvPr id="3" name="图片 2"/>
          <p:cNvPicPr/>
          <p:nvPr/>
        </p:nvPicPr>
        <p:blipFill>
          <a:blip r:embed="rId2"/>
          <a:stretch>
            <a:fillRect/>
          </a:stretch>
        </p:blipFill>
        <p:spPr>
          <a:xfrm>
            <a:off x="636039" y="1642225"/>
            <a:ext cx="10597240" cy="4542443"/>
          </a:xfrm>
          <a:prstGeom prst="rect">
            <a:avLst/>
          </a:prstGeom>
          <a:noFill/>
          <a:ln>
            <a:noFill/>
          </a:ln>
        </p:spPr>
      </p:pic>
    </p:spTree>
    <p:extLst>
      <p:ext uri="{BB962C8B-B14F-4D97-AF65-F5344CB8AC3E}">
        <p14:creationId xmlns:p14="http://schemas.microsoft.com/office/powerpoint/2010/main" val="38507022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a:t>
            </a:r>
            <a:r>
              <a:rPr lang="en-US" altLang="zh-CN" dirty="0"/>
              <a:t>20</a:t>
            </a:r>
            <a:r>
              <a:rPr lang="zh-CN" altLang="en-US" dirty="0"/>
              <a:t>帧的位置同样将立方体的“旋转</a:t>
            </a:r>
            <a:r>
              <a:rPr lang="en-US" altLang="zh-CN" dirty="0"/>
              <a:t>Y”</a:t>
            </a:r>
            <a:r>
              <a:rPr lang="zh-CN" altLang="en-US" dirty="0"/>
              <a:t>属性设置为</a:t>
            </a:r>
            <a:r>
              <a:rPr lang="en-US" altLang="zh-CN" dirty="0"/>
              <a:t>360</a:t>
            </a:r>
            <a:r>
              <a:rPr lang="zh-CN" altLang="en-US" dirty="0"/>
              <a:t>，将“缩放</a:t>
            </a:r>
            <a:r>
              <a:rPr lang="en-US" altLang="zh-CN" dirty="0"/>
              <a:t>X”“</a:t>
            </a:r>
            <a:r>
              <a:rPr lang="zh-CN" altLang="en-US" dirty="0"/>
              <a:t>缩放</a:t>
            </a:r>
            <a:r>
              <a:rPr lang="en-US" altLang="zh-CN" dirty="0"/>
              <a:t>Y”</a:t>
            </a:r>
            <a:r>
              <a:rPr lang="zh-CN" altLang="en-US" dirty="0"/>
              <a:t>和“缩放</a:t>
            </a:r>
            <a:r>
              <a:rPr lang="en-US" altLang="zh-CN" dirty="0"/>
              <a:t>Z”3</a:t>
            </a:r>
            <a:r>
              <a:rPr lang="zh-CN" altLang="en-US" dirty="0"/>
              <a:t>个属性设置为</a:t>
            </a:r>
            <a:r>
              <a:rPr lang="en-US" altLang="zh-CN" dirty="0"/>
              <a:t>2</a:t>
            </a:r>
            <a:r>
              <a:rPr lang="zh-CN" altLang="en-US" dirty="0"/>
              <a:t>，如下左图所示。可以看到立方体边移动边旋转了</a:t>
            </a:r>
            <a:r>
              <a:rPr lang="en-US" altLang="zh-CN" dirty="0"/>
              <a:t>360</a:t>
            </a:r>
            <a:r>
              <a:rPr lang="zh-CN" altLang="en-US" dirty="0"/>
              <a:t>度，并且在移动的时候立方体的体积变大了一倍。</a:t>
            </a:r>
          </a:p>
          <a:p>
            <a:r>
              <a:rPr lang="zh-CN" altLang="en-US" dirty="0"/>
              <a:t>步骤</a:t>
            </a:r>
            <a:r>
              <a:rPr lang="en-US" altLang="zh-CN" dirty="0"/>
              <a:t>04</a:t>
            </a:r>
            <a:r>
              <a:rPr lang="zh-CN" altLang="en-US" dirty="0"/>
              <a:t>：选中立方体在时间轴第</a:t>
            </a:r>
            <a:r>
              <a:rPr lang="en-US" altLang="zh-CN" dirty="0"/>
              <a:t>1</a:t>
            </a:r>
            <a:r>
              <a:rPr lang="zh-CN" altLang="en-US" dirty="0"/>
              <a:t>帧上的关键帧，并复制关键帧到第</a:t>
            </a:r>
            <a:r>
              <a:rPr lang="en-US" altLang="zh-CN" dirty="0"/>
              <a:t>40</a:t>
            </a:r>
            <a:r>
              <a:rPr lang="zh-CN" altLang="en-US" dirty="0"/>
              <a:t>帧的位置，如下右图所示。立方体从左向右移动后又向左移了回来，相当于</a:t>
            </a:r>
            <a:r>
              <a:rPr lang="en-US" altLang="zh-CN" dirty="0"/>
              <a:t>1-20</a:t>
            </a:r>
            <a:r>
              <a:rPr lang="zh-CN" altLang="en-US" dirty="0"/>
              <a:t>帧的动画从</a:t>
            </a:r>
            <a:r>
              <a:rPr lang="en-US" altLang="zh-CN" dirty="0"/>
              <a:t>20-40</a:t>
            </a:r>
            <a:r>
              <a:rPr lang="zh-CN" altLang="en-US" dirty="0"/>
              <a:t>帧又倒着播放了一遍。</a:t>
            </a:r>
          </a:p>
          <a:p>
            <a:endParaRPr lang="zh-CN" altLang="en-US" dirty="0"/>
          </a:p>
        </p:txBody>
      </p:sp>
      <p:pic>
        <p:nvPicPr>
          <p:cNvPr id="3" name="图片 2"/>
          <p:cNvPicPr/>
          <p:nvPr/>
        </p:nvPicPr>
        <p:blipFill>
          <a:blip r:embed="rId2"/>
          <a:stretch>
            <a:fillRect/>
          </a:stretch>
        </p:blipFill>
        <p:spPr>
          <a:xfrm>
            <a:off x="635432" y="3429000"/>
            <a:ext cx="3981081" cy="2655916"/>
          </a:xfrm>
          <a:prstGeom prst="rect">
            <a:avLst/>
          </a:prstGeom>
          <a:noFill/>
          <a:ln>
            <a:noFill/>
          </a:ln>
        </p:spPr>
      </p:pic>
      <p:pic>
        <p:nvPicPr>
          <p:cNvPr id="4" name="图片 3"/>
          <p:cNvPicPr/>
          <p:nvPr/>
        </p:nvPicPr>
        <p:blipFill>
          <a:blip r:embed="rId3"/>
          <a:stretch>
            <a:fillRect/>
          </a:stretch>
        </p:blipFill>
        <p:spPr>
          <a:xfrm>
            <a:off x="4740592" y="5064586"/>
            <a:ext cx="5324920" cy="1020329"/>
          </a:xfrm>
          <a:prstGeom prst="rect">
            <a:avLst/>
          </a:prstGeom>
          <a:noFill/>
          <a:ln>
            <a:noFill/>
          </a:ln>
        </p:spPr>
      </p:pic>
    </p:spTree>
    <p:extLst>
      <p:ext uri="{BB962C8B-B14F-4D97-AF65-F5344CB8AC3E}">
        <p14:creationId xmlns:p14="http://schemas.microsoft.com/office/powerpoint/2010/main" val="4813457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：选中立方体执行动画模式下的“可视化</a:t>
            </a:r>
            <a:r>
              <a:rPr lang="en-US" altLang="zh-CN" dirty="0"/>
              <a:t>&gt;</a:t>
            </a:r>
            <a:r>
              <a:rPr lang="zh-CN" altLang="en-US" dirty="0"/>
              <a:t>为选定对象生成重影”命令，如下左图所示。</a:t>
            </a:r>
          </a:p>
          <a:p>
            <a:r>
              <a:rPr lang="zh-CN" altLang="en-US" dirty="0"/>
              <a:t>步骤</a:t>
            </a:r>
            <a:r>
              <a:rPr lang="en-US" altLang="zh-CN" dirty="0"/>
              <a:t>06</a:t>
            </a:r>
            <a:r>
              <a:rPr lang="zh-CN" altLang="en-US" dirty="0"/>
              <a:t>：在场景中观察到立方体前后变化的过程，如下右图所示。蓝色重影为立方体当前帧之前的动画残影，红色为立方体当前帧之后的动画残影，这样可以更直观的看到立方体在整个动画过程中的运动变化。</a:t>
            </a:r>
          </a:p>
          <a:p>
            <a:endParaRPr lang="zh-CN" altLang="en-US" dirty="0"/>
          </a:p>
        </p:txBody>
      </p:sp>
      <p:pic>
        <p:nvPicPr>
          <p:cNvPr id="3" name="图片 2"/>
          <p:cNvPicPr/>
          <p:nvPr/>
        </p:nvPicPr>
        <p:blipFill>
          <a:blip r:embed="rId2"/>
          <a:stretch>
            <a:fillRect/>
          </a:stretch>
        </p:blipFill>
        <p:spPr>
          <a:xfrm>
            <a:off x="1167793" y="2976504"/>
            <a:ext cx="3592753" cy="3424296"/>
          </a:xfrm>
          <a:prstGeom prst="rect">
            <a:avLst/>
          </a:prstGeom>
          <a:noFill/>
          <a:ln>
            <a:noFill/>
          </a:ln>
        </p:spPr>
      </p:pic>
      <p:pic>
        <p:nvPicPr>
          <p:cNvPr id="4" name="图片 3"/>
          <p:cNvPicPr/>
          <p:nvPr/>
        </p:nvPicPr>
        <p:blipFill>
          <a:blip r:embed="rId3"/>
          <a:stretch>
            <a:fillRect/>
          </a:stretch>
        </p:blipFill>
        <p:spPr>
          <a:xfrm>
            <a:off x="4951008" y="4014282"/>
            <a:ext cx="4816856" cy="2386518"/>
          </a:xfrm>
          <a:prstGeom prst="rect">
            <a:avLst/>
          </a:prstGeom>
          <a:noFill/>
          <a:ln>
            <a:noFill/>
          </a:ln>
        </p:spPr>
      </p:pic>
    </p:spTree>
    <p:extLst>
      <p:ext uri="{BB962C8B-B14F-4D97-AF65-F5344CB8AC3E}">
        <p14:creationId xmlns:p14="http://schemas.microsoft.com/office/powerpoint/2010/main" val="566594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提示：角色动画需要结合绑定进行制作</a:t>
            </a:r>
          </a:p>
          <a:p>
            <a:r>
              <a:rPr lang="zh-CN" altLang="en-US" dirty="0"/>
              <a:t>通过给属性设置关键帧，只能实现简单的对象物体动画。如果需要制作角色动画效果，需要涉及到绑定的相关知识，复杂的动画效果将在绑定的章节中进行详细的介绍。</a:t>
            </a:r>
          </a:p>
          <a:p>
            <a:endParaRPr lang="zh-CN" altLang="en-US" dirty="0"/>
          </a:p>
        </p:txBody>
      </p:sp>
    </p:spTree>
    <p:extLst>
      <p:ext uri="{BB962C8B-B14F-4D97-AF65-F5344CB8AC3E}">
        <p14:creationId xmlns:p14="http://schemas.microsoft.com/office/powerpoint/2010/main" val="4286029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E8912B13-B19F-43A6-807D-FF1812C9C2EB}"/>
              </a:ext>
            </a:extLst>
          </p:cNvPr>
          <p:cNvSpPr>
            <a:spLocks noGrp="1"/>
          </p:cNvSpPr>
          <p:nvPr>
            <p:ph type="body" sz="quarter" idx="10"/>
          </p:nvPr>
        </p:nvSpPr>
        <p:spPr>
          <a:xfrm>
            <a:off x="5245844" y="2305172"/>
            <a:ext cx="6046265" cy="637192"/>
          </a:xfrm>
        </p:spPr>
        <p:txBody>
          <a:bodyPr/>
          <a:lstStyle/>
          <a:p>
            <a:r>
              <a:rPr lang="zh-CN" altLang="en-US" dirty="0"/>
              <a:t>路径动画</a:t>
            </a:r>
            <a:endParaRPr lang="zh-CN" altLang="en-US" dirty="0"/>
          </a:p>
        </p:txBody>
      </p:sp>
      <p:sp>
        <p:nvSpPr>
          <p:cNvPr id="6" name="文本占位符 5">
            <a:extLst>
              <a:ext uri="{FF2B5EF4-FFF2-40B4-BE49-F238E27FC236}">
                <a16:creationId xmlns:a16="http://schemas.microsoft.com/office/drawing/2014/main" xmlns="" id="{C977D07F-CF58-421A-8C72-85FC0C556A0C}"/>
              </a:ext>
            </a:extLst>
          </p:cNvPr>
          <p:cNvSpPr>
            <a:spLocks noGrp="1"/>
          </p:cNvSpPr>
          <p:nvPr>
            <p:ph type="body" sz="quarter" idx="14"/>
          </p:nvPr>
        </p:nvSpPr>
        <p:spPr/>
        <p:txBody>
          <a:bodyPr/>
          <a:lstStyle/>
          <a:p>
            <a:r>
              <a:rPr lang="en-US" altLang="zh-CN"/>
              <a:t>04</a:t>
            </a:r>
            <a:endParaRPr lang="zh-CN" altLang="en-US"/>
          </a:p>
        </p:txBody>
      </p:sp>
      <p:sp>
        <p:nvSpPr>
          <p:cNvPr id="11" name="文本占位符 10"/>
          <p:cNvSpPr>
            <a:spLocks noGrp="1"/>
          </p:cNvSpPr>
          <p:nvPr>
            <p:ph type="body" sz="quarter" idx="13"/>
          </p:nvPr>
        </p:nvSpPr>
        <p:spPr/>
        <p:txBody>
          <a:bodyPr/>
          <a:lstStyle/>
          <a:p>
            <a:endParaRPr lang="zh-CN" altLang="en-US"/>
          </a:p>
        </p:txBody>
      </p:sp>
      <p:sp>
        <p:nvSpPr>
          <p:cNvPr id="5" name="文本占位符 4"/>
          <p:cNvSpPr>
            <a:spLocks noGrp="1"/>
          </p:cNvSpPr>
          <p:nvPr>
            <p:ph type="body" sz="quarter" idx="11"/>
          </p:nvPr>
        </p:nvSpPr>
        <p:spPr/>
        <p:txBody>
          <a:bodyPr/>
          <a:lstStyle/>
          <a:p>
            <a:r>
              <a:rPr lang="en-US" altLang="zh-CN" dirty="0"/>
              <a:t>7.4.1 </a:t>
            </a:r>
            <a:r>
              <a:rPr lang="zh-CN" altLang="en-US" dirty="0"/>
              <a:t>创建路径动画</a:t>
            </a:r>
            <a:endParaRPr lang="zh-CN" altLang="en-US" dirty="0"/>
          </a:p>
        </p:txBody>
      </p:sp>
      <p:sp>
        <p:nvSpPr>
          <p:cNvPr id="7" name="文本占位符 6"/>
          <p:cNvSpPr>
            <a:spLocks noGrp="1"/>
          </p:cNvSpPr>
          <p:nvPr>
            <p:ph type="body" sz="quarter" idx="12"/>
          </p:nvPr>
        </p:nvSpPr>
        <p:spPr/>
        <p:txBody>
          <a:bodyPr/>
          <a:lstStyle/>
          <a:p>
            <a:r>
              <a:rPr lang="en-US" altLang="zh-CN" dirty="0"/>
              <a:t>7.4.2 </a:t>
            </a:r>
            <a:r>
              <a:rPr lang="zh-CN" altLang="en-US" dirty="0"/>
              <a:t>创建流体路径变形动画</a:t>
            </a:r>
            <a:endParaRPr lang="zh-CN" altLang="en-US" dirty="0"/>
          </a:p>
        </p:txBody>
      </p:sp>
    </p:spTree>
    <p:extLst>
      <p:ext uri="{BB962C8B-B14F-4D97-AF65-F5344CB8AC3E}">
        <p14:creationId xmlns:p14="http://schemas.microsoft.com/office/powerpoint/2010/main" val="4283176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7.4</a:t>
            </a:r>
            <a:r>
              <a:rPr lang="zh-CN" altLang="en-US" dirty="0"/>
              <a:t>路径动画</a:t>
            </a:r>
            <a:endParaRPr lang="zh-CN" altLang="en-US" dirty="0"/>
          </a:p>
        </p:txBody>
      </p:sp>
      <p:sp>
        <p:nvSpPr>
          <p:cNvPr id="3" name="文本占位符 2"/>
          <p:cNvSpPr>
            <a:spLocks noGrp="1"/>
          </p:cNvSpPr>
          <p:nvPr>
            <p:ph type="body" sz="quarter" idx="11"/>
          </p:nvPr>
        </p:nvSpPr>
        <p:spPr/>
        <p:txBody>
          <a:bodyPr/>
          <a:lstStyle/>
          <a:p>
            <a:r>
              <a:rPr lang="zh-CN" altLang="en-US" dirty="0"/>
              <a:t>路径动画是指为对象物体设置一条路径。</a:t>
            </a:r>
            <a:r>
              <a:rPr lang="en-US" altLang="zh-CN" dirty="0"/>
              <a:t>Maya 2022</a:t>
            </a:r>
            <a:r>
              <a:rPr lang="zh-CN" altLang="en-US" dirty="0"/>
              <a:t>可以让对象物体自动根据绘制的路径生成动画，而不需要逐帧去设置关键帧。在动画模块下的“约束</a:t>
            </a:r>
            <a:r>
              <a:rPr lang="en-US" altLang="zh-CN" dirty="0"/>
              <a:t>&gt;</a:t>
            </a:r>
            <a:r>
              <a:rPr lang="zh-CN" altLang="en-US" dirty="0"/>
              <a:t>运动路径”菜单中包含“连接到运动路径”“流体路径对象”和“设置运动路径关键帧”</a:t>
            </a:r>
            <a:r>
              <a:rPr lang="en-US" altLang="zh-CN" dirty="0"/>
              <a:t>3</a:t>
            </a:r>
            <a:r>
              <a:rPr lang="zh-CN" altLang="en-US" dirty="0"/>
              <a:t>个命令，如下图所示。</a:t>
            </a:r>
            <a:endParaRPr lang="zh-CN" altLang="en-US" dirty="0"/>
          </a:p>
        </p:txBody>
      </p:sp>
      <p:pic>
        <p:nvPicPr>
          <p:cNvPr id="4" name="图片 3"/>
          <p:cNvPicPr/>
          <p:nvPr/>
        </p:nvPicPr>
        <p:blipFill>
          <a:blip r:embed="rId2"/>
          <a:stretch>
            <a:fillRect/>
          </a:stretch>
        </p:blipFill>
        <p:spPr>
          <a:xfrm>
            <a:off x="1270750" y="2768484"/>
            <a:ext cx="8249630" cy="3249930"/>
          </a:xfrm>
          <a:prstGeom prst="rect">
            <a:avLst/>
          </a:prstGeom>
          <a:noFill/>
          <a:ln>
            <a:noFill/>
          </a:ln>
        </p:spPr>
      </p:pic>
    </p:spTree>
    <p:extLst>
      <p:ext uri="{BB962C8B-B14F-4D97-AF65-F5344CB8AC3E}">
        <p14:creationId xmlns:p14="http://schemas.microsoft.com/office/powerpoint/2010/main" val="271328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通过一个简单的小案例来讲解下如何制作路径动画，下面介绍具体操作方法。</a:t>
            </a:r>
          </a:p>
          <a:p>
            <a:r>
              <a:rPr lang="zh-CN" altLang="en-US" dirty="0"/>
              <a:t>步骤</a:t>
            </a:r>
            <a:r>
              <a:rPr lang="en-US" altLang="zh-CN" dirty="0"/>
              <a:t>01</a:t>
            </a:r>
            <a:r>
              <a:rPr lang="zh-CN" altLang="en-US" dirty="0"/>
              <a:t>：首先新建个场景并在场景中创建一个圆柱体，并把圆柱体的“高度细分数”改为</a:t>
            </a:r>
            <a:r>
              <a:rPr lang="en-US" altLang="zh-CN" dirty="0"/>
              <a:t>20</a:t>
            </a:r>
            <a:r>
              <a:rPr lang="zh-CN" altLang="en-US" dirty="0"/>
              <a:t>，如下左图所示。</a:t>
            </a:r>
          </a:p>
          <a:p>
            <a:r>
              <a:rPr lang="zh-CN" altLang="en-US" dirty="0"/>
              <a:t>步骤</a:t>
            </a:r>
            <a:r>
              <a:rPr lang="en-US" altLang="zh-CN" dirty="0"/>
              <a:t>02</a:t>
            </a:r>
            <a:r>
              <a:rPr lang="zh-CN" altLang="en-US" dirty="0"/>
              <a:t>：再使用铅笔曲线工具在场景中绘制一条曲线当做圆柱体的运动路径，如下右图所示。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7.4.1 </a:t>
            </a:r>
            <a:r>
              <a:rPr lang="zh-CN" altLang="en-US" dirty="0"/>
              <a:t>创建路径动画</a:t>
            </a:r>
          </a:p>
        </p:txBody>
      </p:sp>
      <p:pic>
        <p:nvPicPr>
          <p:cNvPr id="4" name="图片 3"/>
          <p:cNvPicPr/>
          <p:nvPr/>
        </p:nvPicPr>
        <p:blipFill>
          <a:blip r:embed="rId2"/>
          <a:stretch>
            <a:fillRect/>
          </a:stretch>
        </p:blipFill>
        <p:spPr>
          <a:xfrm>
            <a:off x="2026775" y="3598746"/>
            <a:ext cx="4173280" cy="3018185"/>
          </a:xfrm>
          <a:prstGeom prst="rect">
            <a:avLst/>
          </a:prstGeom>
          <a:noFill/>
          <a:ln>
            <a:noFill/>
          </a:ln>
        </p:spPr>
      </p:pic>
      <p:pic>
        <p:nvPicPr>
          <p:cNvPr id="5" name="图片 4"/>
          <p:cNvPicPr/>
          <p:nvPr/>
        </p:nvPicPr>
        <p:blipFill>
          <a:blip r:embed="rId3"/>
          <a:srcRect r="16742"/>
          <a:stretch>
            <a:fillRect/>
          </a:stretch>
        </p:blipFill>
        <p:spPr>
          <a:xfrm>
            <a:off x="6570200" y="3598746"/>
            <a:ext cx="3604578" cy="2997775"/>
          </a:xfrm>
          <a:prstGeom prst="rect">
            <a:avLst/>
          </a:prstGeom>
          <a:noFill/>
          <a:ln>
            <a:noFill/>
          </a:ln>
        </p:spPr>
      </p:pic>
    </p:spTree>
    <p:extLst>
      <p:ext uri="{BB962C8B-B14F-4D97-AF65-F5344CB8AC3E}">
        <p14:creationId xmlns:p14="http://schemas.microsoft.com/office/powerpoint/2010/main" val="1665347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：先选中圆柱体在加选曲线，执行“连接到运动路径”命令，并将“前方向轴”属性设置为</a:t>
            </a:r>
            <a:r>
              <a:rPr lang="en-US" altLang="zh-CN" dirty="0"/>
              <a:t>Y,</a:t>
            </a:r>
            <a:r>
              <a:rPr lang="zh-CN" altLang="en-US" dirty="0"/>
              <a:t>如下左图所示。</a:t>
            </a:r>
          </a:p>
          <a:p>
            <a:r>
              <a:rPr lang="zh-CN" altLang="en-US" dirty="0"/>
              <a:t>步骤</a:t>
            </a:r>
            <a:r>
              <a:rPr lang="en-US" altLang="zh-CN" dirty="0"/>
              <a:t>04</a:t>
            </a:r>
            <a:r>
              <a:rPr lang="zh-CN" altLang="en-US" dirty="0"/>
              <a:t>：移动时间轴可以看到圆锥体会沿着绘制出的路径进行移动了，如下右图所示。</a:t>
            </a:r>
            <a:endParaRPr lang="zh-CN" altLang="en-US" dirty="0"/>
          </a:p>
        </p:txBody>
      </p:sp>
      <p:pic>
        <p:nvPicPr>
          <p:cNvPr id="8" name="图片 7"/>
          <p:cNvPicPr/>
          <p:nvPr/>
        </p:nvPicPr>
        <p:blipFill>
          <a:blip r:embed="rId2"/>
          <a:srcRect l="2342"/>
          <a:stretch>
            <a:fillRect/>
          </a:stretch>
        </p:blipFill>
        <p:spPr>
          <a:xfrm>
            <a:off x="705498" y="2395537"/>
            <a:ext cx="5627799" cy="3208528"/>
          </a:xfrm>
          <a:prstGeom prst="rect">
            <a:avLst/>
          </a:prstGeom>
          <a:noFill/>
          <a:ln>
            <a:noFill/>
          </a:ln>
        </p:spPr>
      </p:pic>
      <p:pic>
        <p:nvPicPr>
          <p:cNvPr id="9" name="图片 8"/>
          <p:cNvPicPr/>
          <p:nvPr/>
        </p:nvPicPr>
        <p:blipFill>
          <a:blip r:embed="rId3"/>
          <a:stretch>
            <a:fillRect/>
          </a:stretch>
        </p:blipFill>
        <p:spPr>
          <a:xfrm>
            <a:off x="6580561" y="2395537"/>
            <a:ext cx="4043103" cy="3208528"/>
          </a:xfrm>
          <a:prstGeom prst="rect">
            <a:avLst/>
          </a:prstGeom>
          <a:noFill/>
          <a:ln>
            <a:noFill/>
          </a:ln>
        </p:spPr>
      </p:pic>
    </p:spTree>
    <p:extLst>
      <p:ext uri="{BB962C8B-B14F-4D97-AF65-F5344CB8AC3E}">
        <p14:creationId xmlns:p14="http://schemas.microsoft.com/office/powerpoint/2010/main" val="3595863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虽然圆柱体在上一节中会根据用户绘制出来的路径进行运动，但会发现圆柱体的形状没有发生变化。在项目的制作中有时需要对象物体的形状也能跟随路径形成变化，这时就需要用到“流动路径对象”命令。下面接着上一节案例创建流体路径变形动画。</a:t>
            </a:r>
          </a:p>
          <a:p>
            <a:r>
              <a:rPr lang="zh-CN" altLang="en-US" dirty="0"/>
              <a:t>选中圆柱体执行“流体路径对象”命令，如下左图所示。可以看到圆柱体的形状也根据路径发生了变化，如下右图所示。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7.4.2 </a:t>
            </a:r>
            <a:r>
              <a:rPr lang="zh-CN" altLang="en-US" dirty="0"/>
              <a:t>创建流体路径变形动画</a:t>
            </a:r>
          </a:p>
        </p:txBody>
      </p:sp>
    </p:spTree>
    <p:extLst>
      <p:ext uri="{BB962C8B-B14F-4D97-AF65-F5344CB8AC3E}">
        <p14:creationId xmlns:p14="http://schemas.microsoft.com/office/powerpoint/2010/main" val="92616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endParaRPr lang="zh-CN" altLang="en-US"/>
          </a:p>
        </p:txBody>
      </p:sp>
      <p:pic>
        <p:nvPicPr>
          <p:cNvPr id="4" name="图片 3"/>
          <p:cNvPicPr/>
          <p:nvPr/>
        </p:nvPicPr>
        <p:blipFill>
          <a:blip r:embed="rId2"/>
          <a:stretch>
            <a:fillRect/>
          </a:stretch>
        </p:blipFill>
        <p:spPr>
          <a:xfrm>
            <a:off x="1145049" y="1280129"/>
            <a:ext cx="4668720" cy="3973513"/>
          </a:xfrm>
          <a:prstGeom prst="rect">
            <a:avLst/>
          </a:prstGeom>
          <a:noFill/>
          <a:ln>
            <a:noFill/>
          </a:ln>
        </p:spPr>
      </p:pic>
      <p:pic>
        <p:nvPicPr>
          <p:cNvPr id="5" name="图片 4"/>
          <p:cNvPicPr/>
          <p:nvPr/>
        </p:nvPicPr>
        <p:blipFill>
          <a:blip r:embed="rId3"/>
          <a:stretch>
            <a:fillRect/>
          </a:stretch>
        </p:blipFill>
        <p:spPr>
          <a:xfrm>
            <a:off x="6005541" y="1280129"/>
            <a:ext cx="4903056" cy="3973513"/>
          </a:xfrm>
          <a:prstGeom prst="rect">
            <a:avLst/>
          </a:prstGeom>
          <a:noFill/>
          <a:ln>
            <a:noFill/>
          </a:ln>
        </p:spPr>
      </p:pic>
    </p:spTree>
    <p:extLst>
      <p:ext uri="{BB962C8B-B14F-4D97-AF65-F5344CB8AC3E}">
        <p14:creationId xmlns:p14="http://schemas.microsoft.com/office/powerpoint/2010/main" val="4066377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F2479076-1772-4D12-B2B2-E5FC6137FDB6}"/>
              </a:ext>
            </a:extLst>
          </p:cNvPr>
          <p:cNvSpPr>
            <a:spLocks noGrp="1"/>
          </p:cNvSpPr>
          <p:nvPr>
            <p:ph type="body" sz="quarter" idx="10"/>
          </p:nvPr>
        </p:nvSpPr>
        <p:spPr/>
        <p:txBody>
          <a:bodyPr/>
          <a:lstStyle/>
          <a:p>
            <a:r>
              <a:rPr lang="zh-CN" altLang="en-US" dirty="0"/>
              <a:t>动画基础知识</a:t>
            </a:r>
            <a:endParaRPr lang="zh-CN" altLang="en-US" dirty="0"/>
          </a:p>
        </p:txBody>
      </p:sp>
      <p:sp>
        <p:nvSpPr>
          <p:cNvPr id="9" name="文本占位符 7">
            <a:extLst>
              <a:ext uri="{FF2B5EF4-FFF2-40B4-BE49-F238E27FC236}">
                <a16:creationId xmlns:a16="http://schemas.microsoft.com/office/drawing/2014/main" xmlns="" id="{4809F739-2340-439D-88B8-C58E8A945B92}"/>
              </a:ext>
            </a:extLst>
          </p:cNvPr>
          <p:cNvSpPr txBox="1">
            <a:spLocks/>
          </p:cNvSpPr>
          <p:nvPr/>
        </p:nvSpPr>
        <p:spPr>
          <a:xfrm>
            <a:off x="8624975" y="2968511"/>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知识延伸</a:t>
            </a:r>
          </a:p>
        </p:txBody>
      </p:sp>
      <p:sp>
        <p:nvSpPr>
          <p:cNvPr id="10" name="文本占位符 7">
            <a:extLst>
              <a:ext uri="{FF2B5EF4-FFF2-40B4-BE49-F238E27FC236}">
                <a16:creationId xmlns:a16="http://schemas.microsoft.com/office/drawing/2014/main" xmlns="" id="{0FEB2EA4-E770-4AED-846A-656F68EF0D2F}"/>
              </a:ext>
            </a:extLst>
          </p:cNvPr>
          <p:cNvSpPr txBox="1">
            <a:spLocks/>
          </p:cNvSpPr>
          <p:nvPr/>
        </p:nvSpPr>
        <p:spPr>
          <a:xfrm>
            <a:off x="8624975" y="3640387"/>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上机实训</a:t>
            </a:r>
          </a:p>
        </p:txBody>
      </p:sp>
      <p:sp>
        <p:nvSpPr>
          <p:cNvPr id="11" name="文本占位符 7">
            <a:extLst>
              <a:ext uri="{FF2B5EF4-FFF2-40B4-BE49-F238E27FC236}">
                <a16:creationId xmlns:a16="http://schemas.microsoft.com/office/drawing/2014/main" xmlns="" id="{5431DBE6-DF3C-4744-9D8D-09A761709F96}"/>
              </a:ext>
            </a:extLst>
          </p:cNvPr>
          <p:cNvSpPr txBox="1">
            <a:spLocks/>
          </p:cNvSpPr>
          <p:nvPr/>
        </p:nvSpPr>
        <p:spPr>
          <a:xfrm>
            <a:off x="8624975" y="4336564"/>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课后练习</a:t>
            </a:r>
          </a:p>
        </p:txBody>
      </p:sp>
      <p:sp>
        <p:nvSpPr>
          <p:cNvPr id="13" name="文本占位符 7">
            <a:extLst>
              <a:ext uri="{FF2B5EF4-FFF2-40B4-BE49-F238E27FC236}">
                <a16:creationId xmlns:a16="http://schemas.microsoft.com/office/drawing/2014/main" xmlns="" id="{70D53124-448E-4A66-9818-2023141367EB}"/>
              </a:ext>
            </a:extLst>
          </p:cNvPr>
          <p:cNvSpPr>
            <a:spLocks noGrp="1"/>
          </p:cNvSpPr>
          <p:nvPr>
            <p:ph type="body" sz="quarter" idx="11"/>
          </p:nvPr>
        </p:nvSpPr>
        <p:spPr>
          <a:xfrm>
            <a:off x="8624975" y="1593110"/>
            <a:ext cx="3165081" cy="428624"/>
          </a:xfrm>
        </p:spPr>
        <p:txBody>
          <a:bodyPr/>
          <a:lstStyle/>
          <a:p>
            <a:r>
              <a:rPr lang="zh-CN" altLang="en-US" dirty="0"/>
              <a:t>约束动画</a:t>
            </a:r>
            <a:endParaRPr lang="zh-CN" altLang="en-US" dirty="0"/>
          </a:p>
        </p:txBody>
      </p:sp>
      <p:sp>
        <p:nvSpPr>
          <p:cNvPr id="8" name="文本占位符 7">
            <a:extLst>
              <a:ext uri="{FF2B5EF4-FFF2-40B4-BE49-F238E27FC236}">
                <a16:creationId xmlns:a16="http://schemas.microsoft.com/office/drawing/2014/main" xmlns="" id="{70D53124-448E-4A66-9818-2023141367EB}"/>
              </a:ext>
            </a:extLst>
          </p:cNvPr>
          <p:cNvSpPr>
            <a:spLocks noGrp="1"/>
          </p:cNvSpPr>
          <p:nvPr>
            <p:ph type="body" sz="quarter" idx="11"/>
          </p:nvPr>
        </p:nvSpPr>
        <p:spPr>
          <a:xfrm>
            <a:off x="8624975" y="2274751"/>
            <a:ext cx="3165081" cy="428624"/>
          </a:xfrm>
        </p:spPr>
        <p:txBody>
          <a:bodyPr/>
          <a:lstStyle/>
          <a:p>
            <a:r>
              <a:rPr lang="zh-CN" altLang="en-US" dirty="0"/>
              <a:t>属性连接编辑器</a:t>
            </a:r>
            <a:endParaRPr lang="zh-CN" altLang="en-US" dirty="0"/>
          </a:p>
        </p:txBody>
      </p:sp>
      <p:sp>
        <p:nvSpPr>
          <p:cNvPr id="12" name="文本占位符 7">
            <a:extLst>
              <a:ext uri="{FF2B5EF4-FFF2-40B4-BE49-F238E27FC236}">
                <a16:creationId xmlns:a16="http://schemas.microsoft.com/office/drawing/2014/main" xmlns="" id="{4809F739-2340-439D-88B8-C58E8A945B92}"/>
              </a:ext>
            </a:extLst>
          </p:cNvPr>
          <p:cNvSpPr txBox="1">
            <a:spLocks/>
          </p:cNvSpPr>
          <p:nvPr/>
        </p:nvSpPr>
        <p:spPr>
          <a:xfrm>
            <a:off x="5459894" y="4348707"/>
            <a:ext cx="3165081" cy="42862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驱动关键帧动画</a:t>
            </a:r>
            <a:endParaRPr lang="zh-CN" altLang="en-US" dirty="0"/>
          </a:p>
        </p:txBody>
      </p:sp>
      <p:sp>
        <p:nvSpPr>
          <p:cNvPr id="14" name="文本占位符 7">
            <a:extLst>
              <a:ext uri="{FF2B5EF4-FFF2-40B4-BE49-F238E27FC236}">
                <a16:creationId xmlns:a16="http://schemas.microsoft.com/office/drawing/2014/main" xmlns="" id="{0FEB2EA4-E770-4AED-846A-656F68EF0D2F}"/>
              </a:ext>
            </a:extLst>
          </p:cNvPr>
          <p:cNvSpPr txBox="1">
            <a:spLocks/>
          </p:cNvSpPr>
          <p:nvPr/>
        </p:nvSpPr>
        <p:spPr>
          <a:xfrm>
            <a:off x="5459894" y="5020583"/>
            <a:ext cx="3165081" cy="42862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表达式动画</a:t>
            </a:r>
            <a:endParaRPr lang="zh-CN" altLang="en-US" dirty="0"/>
          </a:p>
        </p:txBody>
      </p:sp>
      <p:sp>
        <p:nvSpPr>
          <p:cNvPr id="16" name="文本占位符 7">
            <a:extLst>
              <a:ext uri="{FF2B5EF4-FFF2-40B4-BE49-F238E27FC236}">
                <a16:creationId xmlns:a16="http://schemas.microsoft.com/office/drawing/2014/main" xmlns="" id="{70D53124-448E-4A66-9818-2023141367EB}"/>
              </a:ext>
            </a:extLst>
          </p:cNvPr>
          <p:cNvSpPr>
            <a:spLocks noGrp="1"/>
          </p:cNvSpPr>
          <p:nvPr>
            <p:ph type="body" sz="quarter" idx="11"/>
          </p:nvPr>
        </p:nvSpPr>
        <p:spPr>
          <a:xfrm>
            <a:off x="5459894" y="2940056"/>
            <a:ext cx="3165081" cy="428624"/>
          </a:xfrm>
        </p:spPr>
        <p:txBody>
          <a:bodyPr/>
          <a:lstStyle/>
          <a:p>
            <a:r>
              <a:rPr lang="zh-CN" altLang="en-US" dirty="0"/>
              <a:t>关键帧动画</a:t>
            </a:r>
            <a:endParaRPr lang="zh-CN" altLang="en-US" dirty="0"/>
          </a:p>
        </p:txBody>
      </p:sp>
      <p:sp>
        <p:nvSpPr>
          <p:cNvPr id="17" name="文本占位符 3"/>
          <p:cNvSpPr>
            <a:spLocks noGrp="1"/>
          </p:cNvSpPr>
          <p:nvPr>
            <p:ph type="body" sz="quarter" idx="11"/>
          </p:nvPr>
        </p:nvSpPr>
        <p:spPr>
          <a:xfrm>
            <a:off x="5459894" y="2273191"/>
            <a:ext cx="3165081" cy="428624"/>
          </a:xfrm>
        </p:spPr>
        <p:txBody>
          <a:bodyPr/>
          <a:lstStyle/>
          <a:p>
            <a:r>
              <a:rPr lang="zh-CN" altLang="en-US" dirty="0"/>
              <a:t>时间轴</a:t>
            </a:r>
            <a:endParaRPr lang="zh-CN" altLang="en-US" dirty="0"/>
          </a:p>
        </p:txBody>
      </p:sp>
      <p:sp>
        <p:nvSpPr>
          <p:cNvPr id="18" name="文本占位符 7">
            <a:extLst>
              <a:ext uri="{FF2B5EF4-FFF2-40B4-BE49-F238E27FC236}">
                <a16:creationId xmlns:a16="http://schemas.microsoft.com/office/drawing/2014/main" xmlns="" id="{70D53124-448E-4A66-9818-2023141367EB}"/>
              </a:ext>
            </a:extLst>
          </p:cNvPr>
          <p:cNvSpPr>
            <a:spLocks noGrp="1"/>
          </p:cNvSpPr>
          <p:nvPr>
            <p:ph type="body" sz="quarter" idx="11"/>
          </p:nvPr>
        </p:nvSpPr>
        <p:spPr>
          <a:xfrm>
            <a:off x="5459894" y="3638322"/>
            <a:ext cx="3165081" cy="428624"/>
          </a:xfrm>
        </p:spPr>
        <p:txBody>
          <a:bodyPr/>
          <a:lstStyle/>
          <a:p>
            <a:r>
              <a:rPr lang="zh-CN" altLang="en-US" dirty="0"/>
              <a:t>路径动画</a:t>
            </a:r>
            <a:endParaRPr lang="zh-CN" altLang="en-US" dirty="0"/>
          </a:p>
        </p:txBody>
      </p:sp>
    </p:spTree>
    <p:extLst>
      <p:ext uri="{BB962C8B-B14F-4D97-AF65-F5344CB8AC3E}">
        <p14:creationId xmlns:p14="http://schemas.microsoft.com/office/powerpoint/2010/main" val="16018531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驱动关键帧动画</a:t>
            </a:r>
            <a:endParaRPr lang="zh-CN" altLang="en-US" dirty="0"/>
          </a:p>
        </p:txBody>
      </p:sp>
      <p:sp>
        <p:nvSpPr>
          <p:cNvPr id="6" name="文本占位符 5"/>
          <p:cNvSpPr>
            <a:spLocks noGrp="1"/>
          </p:cNvSpPr>
          <p:nvPr>
            <p:ph type="body" sz="quarter" idx="14"/>
          </p:nvPr>
        </p:nvSpPr>
        <p:spPr/>
        <p:txBody>
          <a:bodyPr/>
          <a:lstStyle/>
          <a:p>
            <a:r>
              <a:rPr lang="en-US" altLang="zh-CN" dirty="0" smtClean="0"/>
              <a:t>05</a:t>
            </a:r>
            <a:endParaRPr lang="zh-CN" altLang="en-US" dirty="0"/>
          </a:p>
        </p:txBody>
      </p:sp>
      <p:sp>
        <p:nvSpPr>
          <p:cNvPr id="8" name="文本占位符 7"/>
          <p:cNvSpPr>
            <a:spLocks noGrp="1"/>
          </p:cNvSpPr>
          <p:nvPr>
            <p:ph type="body" sz="quarter" idx="11"/>
          </p:nvPr>
        </p:nvSpPr>
        <p:spPr/>
        <p:txBody>
          <a:bodyPr/>
          <a:lstStyle/>
          <a:p>
            <a:r>
              <a:rPr lang="en-US" altLang="zh-CN" dirty="0"/>
              <a:t>7.5.1 </a:t>
            </a:r>
            <a:r>
              <a:rPr lang="zh-CN" altLang="en-US" dirty="0"/>
              <a:t>创建驱动关键帧动画</a:t>
            </a:r>
            <a:endParaRPr lang="zh-CN" altLang="en-US" dirty="0"/>
          </a:p>
        </p:txBody>
      </p:sp>
      <p:sp>
        <p:nvSpPr>
          <p:cNvPr id="9" name="文本占位符 8"/>
          <p:cNvSpPr>
            <a:spLocks noGrp="1"/>
          </p:cNvSpPr>
          <p:nvPr>
            <p:ph type="body" sz="quarter" idx="12"/>
          </p:nvPr>
        </p:nvSpPr>
        <p:spPr/>
        <p:txBody>
          <a:bodyPr/>
          <a:lstStyle/>
          <a:p>
            <a:r>
              <a:rPr lang="en-US" altLang="zh-CN" dirty="0"/>
              <a:t>7.5.2 </a:t>
            </a:r>
            <a:r>
              <a:rPr lang="zh-CN" altLang="en-US" dirty="0"/>
              <a:t>限制属性信息</a:t>
            </a:r>
            <a:endParaRPr lang="zh-CN" altLang="en-US" dirty="0"/>
          </a:p>
        </p:txBody>
      </p:sp>
      <p:sp>
        <p:nvSpPr>
          <p:cNvPr id="10" name="文本占位符 9"/>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1796582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7.5 </a:t>
            </a:r>
            <a:r>
              <a:rPr lang="zh-CN" altLang="en-US" dirty="0"/>
              <a:t>驱动关键帧动画</a:t>
            </a:r>
          </a:p>
        </p:txBody>
      </p:sp>
      <p:sp>
        <p:nvSpPr>
          <p:cNvPr id="3" name="文本占位符 2"/>
          <p:cNvSpPr>
            <a:spLocks noGrp="1"/>
          </p:cNvSpPr>
          <p:nvPr>
            <p:ph type="body" sz="quarter" idx="11"/>
          </p:nvPr>
        </p:nvSpPr>
        <p:spPr/>
        <p:txBody>
          <a:bodyPr/>
          <a:lstStyle/>
          <a:p>
            <a:r>
              <a:rPr lang="zh-CN" altLang="en-US" dirty="0"/>
              <a:t>驱动关键帧动画是指用“驱动者”对象的属性来控制“受驱动”对象的属性，“受驱动”对象无需单独的设置关键帧动画，它会根据“驱动者”对象的属性动画自动的生成动画。</a:t>
            </a:r>
          </a:p>
        </p:txBody>
      </p:sp>
    </p:spTree>
    <p:extLst>
      <p:ext uri="{BB962C8B-B14F-4D97-AF65-F5344CB8AC3E}">
        <p14:creationId xmlns:p14="http://schemas.microsoft.com/office/powerpoint/2010/main" val="54271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下面通过一个立方体的位移来控制另一个立方体的旋转的实例，讲解如何创建驱动关键帧动画。</a:t>
            </a:r>
          </a:p>
          <a:p>
            <a:r>
              <a:rPr lang="zh-CN" altLang="en-US" dirty="0"/>
              <a:t>步骤</a:t>
            </a:r>
            <a:r>
              <a:rPr lang="en-US" altLang="zh-CN" dirty="0"/>
              <a:t>01</a:t>
            </a:r>
            <a:r>
              <a:rPr lang="zh-CN" altLang="en-US" dirty="0"/>
              <a:t>：首先在场景中创建两个立方体，并分别为两个立方体添加一个红色的材质和一个蓝色的材质用来区分它们，如下左图所示。</a:t>
            </a:r>
          </a:p>
          <a:p>
            <a:r>
              <a:rPr lang="zh-CN" altLang="en-US" dirty="0"/>
              <a:t>步骤</a:t>
            </a:r>
            <a:r>
              <a:rPr lang="en-US" altLang="zh-CN" dirty="0"/>
              <a:t>02</a:t>
            </a:r>
            <a:r>
              <a:rPr lang="zh-CN" altLang="en-US" dirty="0"/>
              <a:t>：执行动画模式下的“关键帧</a:t>
            </a:r>
            <a:r>
              <a:rPr lang="en-US" altLang="zh-CN" dirty="0"/>
              <a:t>&gt;</a:t>
            </a:r>
            <a:r>
              <a:rPr lang="zh-CN" altLang="en-US" dirty="0"/>
              <a:t>设置受驱动关键帧</a:t>
            </a:r>
            <a:r>
              <a:rPr lang="en-US" altLang="zh-CN" dirty="0"/>
              <a:t>&gt;</a:t>
            </a:r>
            <a:r>
              <a:rPr lang="zh-CN" altLang="en-US" dirty="0"/>
              <a:t>设置</a:t>
            </a:r>
            <a:r>
              <a:rPr lang="en-US" altLang="zh-CN" dirty="0"/>
              <a:t>...”</a:t>
            </a:r>
            <a:r>
              <a:rPr lang="zh-CN" altLang="en-US" dirty="0"/>
              <a:t>命令，如下右图所示。</a:t>
            </a:r>
          </a:p>
          <a:p>
            <a:endParaRPr lang="zh-CN" altLang="en-US" dirty="0"/>
          </a:p>
        </p:txBody>
      </p:sp>
      <p:sp>
        <p:nvSpPr>
          <p:cNvPr id="3" name="文本占位符 2"/>
          <p:cNvSpPr>
            <a:spLocks noGrp="1"/>
          </p:cNvSpPr>
          <p:nvPr>
            <p:ph type="body" sz="quarter" idx="12"/>
          </p:nvPr>
        </p:nvSpPr>
        <p:spPr/>
        <p:txBody>
          <a:bodyPr/>
          <a:lstStyle/>
          <a:p>
            <a:r>
              <a:rPr lang="en-US" altLang="zh-CN" dirty="0"/>
              <a:t>7.5.1 </a:t>
            </a:r>
            <a:r>
              <a:rPr lang="zh-CN" altLang="en-US" dirty="0"/>
              <a:t>创建驱动关键帧动画</a:t>
            </a:r>
          </a:p>
        </p:txBody>
      </p:sp>
      <p:pic>
        <p:nvPicPr>
          <p:cNvPr id="4" name="图片 3"/>
          <p:cNvPicPr/>
          <p:nvPr/>
        </p:nvPicPr>
        <p:blipFill>
          <a:blip r:embed="rId2"/>
          <a:srcRect l="7496" t="13122" r="15176"/>
          <a:stretch>
            <a:fillRect/>
          </a:stretch>
        </p:blipFill>
        <p:spPr>
          <a:xfrm>
            <a:off x="1127673" y="3914111"/>
            <a:ext cx="4004183" cy="2569816"/>
          </a:xfrm>
          <a:prstGeom prst="rect">
            <a:avLst/>
          </a:prstGeom>
          <a:noFill/>
          <a:ln>
            <a:noFill/>
          </a:ln>
        </p:spPr>
      </p:pic>
      <p:pic>
        <p:nvPicPr>
          <p:cNvPr id="5" name="图片 4"/>
          <p:cNvPicPr/>
          <p:nvPr/>
        </p:nvPicPr>
        <p:blipFill>
          <a:blip r:embed="rId3"/>
          <a:srcRect r="14885"/>
          <a:stretch>
            <a:fillRect/>
          </a:stretch>
        </p:blipFill>
        <p:spPr>
          <a:xfrm>
            <a:off x="5390774" y="3914111"/>
            <a:ext cx="4268834" cy="2569816"/>
          </a:xfrm>
          <a:prstGeom prst="rect">
            <a:avLst/>
          </a:prstGeom>
          <a:noFill/>
          <a:ln>
            <a:noFill/>
          </a:ln>
        </p:spPr>
      </p:pic>
    </p:spTree>
    <p:extLst>
      <p:ext uri="{BB962C8B-B14F-4D97-AF65-F5344CB8AC3E}">
        <p14:creationId xmlns:p14="http://schemas.microsoft.com/office/powerpoint/2010/main" val="2359012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：在弹出的“设置受驱动关键帧”对话框中，选中红色的立方体并单击“加载驱动者”按钮，如下左图所示。</a:t>
            </a:r>
          </a:p>
          <a:p>
            <a:r>
              <a:rPr lang="zh-CN" altLang="en-US" dirty="0"/>
              <a:t>步骤</a:t>
            </a:r>
            <a:r>
              <a:rPr lang="en-US" altLang="zh-CN" dirty="0"/>
              <a:t>04</a:t>
            </a:r>
            <a:r>
              <a:rPr lang="zh-CN" altLang="en-US" dirty="0"/>
              <a:t>：选中蓝色立方体并单击“加载受驱动项”按钮，如下右图所示。</a:t>
            </a:r>
          </a:p>
          <a:p>
            <a:endParaRPr lang="zh-CN" altLang="en-US" dirty="0"/>
          </a:p>
        </p:txBody>
      </p:sp>
      <p:pic>
        <p:nvPicPr>
          <p:cNvPr id="3" name="图片 2"/>
          <p:cNvPicPr/>
          <p:nvPr/>
        </p:nvPicPr>
        <p:blipFill>
          <a:blip r:embed="rId2"/>
          <a:stretch>
            <a:fillRect/>
          </a:stretch>
        </p:blipFill>
        <p:spPr>
          <a:xfrm>
            <a:off x="729533" y="2216234"/>
            <a:ext cx="4866202" cy="3536171"/>
          </a:xfrm>
          <a:prstGeom prst="rect">
            <a:avLst/>
          </a:prstGeom>
          <a:noFill/>
          <a:ln>
            <a:noFill/>
          </a:ln>
        </p:spPr>
      </p:pic>
      <p:pic>
        <p:nvPicPr>
          <p:cNvPr id="4" name="图片 3"/>
          <p:cNvPicPr/>
          <p:nvPr/>
        </p:nvPicPr>
        <p:blipFill>
          <a:blip r:embed="rId3"/>
          <a:stretch>
            <a:fillRect/>
          </a:stretch>
        </p:blipFill>
        <p:spPr>
          <a:xfrm>
            <a:off x="5738211" y="2216233"/>
            <a:ext cx="4668525" cy="3536171"/>
          </a:xfrm>
          <a:prstGeom prst="rect">
            <a:avLst/>
          </a:prstGeom>
          <a:noFill/>
          <a:ln>
            <a:noFill/>
          </a:ln>
        </p:spPr>
      </p:pic>
    </p:spTree>
    <p:extLst>
      <p:ext uri="{BB962C8B-B14F-4D97-AF65-F5344CB8AC3E}">
        <p14:creationId xmlns:p14="http://schemas.microsoft.com/office/powerpoint/2010/main" val="40327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：在“驱动者”窗口中选择“平移</a:t>
            </a:r>
            <a:r>
              <a:rPr lang="en-US" altLang="zh-CN" dirty="0"/>
              <a:t>Y”</a:t>
            </a:r>
            <a:r>
              <a:rPr lang="zh-CN" altLang="en-US" dirty="0"/>
              <a:t>选项</a:t>
            </a:r>
            <a:r>
              <a:rPr lang="en-US" altLang="zh-CN" dirty="0"/>
              <a:t>,</a:t>
            </a:r>
            <a:r>
              <a:rPr lang="zh-CN" altLang="en-US" dirty="0"/>
              <a:t>并在“受驱动”窗口中选择“旋转</a:t>
            </a:r>
            <a:r>
              <a:rPr lang="en-US" altLang="zh-CN" dirty="0"/>
              <a:t>Z”</a:t>
            </a:r>
            <a:r>
              <a:rPr lang="zh-CN" altLang="en-US" dirty="0"/>
              <a:t>选项</a:t>
            </a:r>
            <a:r>
              <a:rPr lang="en-US" altLang="zh-CN" dirty="0"/>
              <a:t>,</a:t>
            </a:r>
            <a:r>
              <a:rPr lang="zh-CN" altLang="en-US" dirty="0"/>
              <a:t>执行“关键帧”命令，如下左图所示。执行前要确保红色立方体的“平移</a:t>
            </a:r>
            <a:r>
              <a:rPr lang="en-US" altLang="zh-CN" dirty="0"/>
              <a:t>Y”</a:t>
            </a:r>
            <a:r>
              <a:rPr lang="zh-CN" altLang="en-US" dirty="0"/>
              <a:t>属性和蓝色立方体的“旋转</a:t>
            </a:r>
            <a:r>
              <a:rPr lang="en-US" altLang="zh-CN" dirty="0"/>
              <a:t>Z”</a:t>
            </a:r>
            <a:r>
              <a:rPr lang="zh-CN" altLang="en-US" dirty="0"/>
              <a:t>属性数值均为</a:t>
            </a:r>
            <a:r>
              <a:rPr lang="en-US" altLang="zh-CN" dirty="0"/>
              <a:t>0</a:t>
            </a:r>
            <a:r>
              <a:rPr lang="zh-CN" altLang="en-US" dirty="0"/>
              <a:t>。</a:t>
            </a:r>
          </a:p>
          <a:p>
            <a:r>
              <a:rPr lang="zh-CN" altLang="en-US" dirty="0"/>
              <a:t>步骤</a:t>
            </a:r>
            <a:r>
              <a:rPr lang="en-US" altLang="zh-CN" dirty="0"/>
              <a:t>06</a:t>
            </a:r>
            <a:r>
              <a:rPr lang="zh-CN" altLang="en-US" dirty="0"/>
              <a:t>：在将红色立方体的“平移</a:t>
            </a:r>
            <a:r>
              <a:rPr lang="en-US" altLang="zh-CN" dirty="0"/>
              <a:t>Y”</a:t>
            </a:r>
            <a:r>
              <a:rPr lang="zh-CN" altLang="en-US" dirty="0"/>
              <a:t>属性设置为</a:t>
            </a:r>
            <a:r>
              <a:rPr lang="en-US" altLang="zh-CN" dirty="0"/>
              <a:t>3</a:t>
            </a:r>
            <a:r>
              <a:rPr lang="zh-CN" altLang="en-US" dirty="0"/>
              <a:t>，并将蓝色立方体的“旋转</a:t>
            </a:r>
            <a:r>
              <a:rPr lang="en-US" altLang="zh-CN" dirty="0"/>
              <a:t>Z”</a:t>
            </a:r>
            <a:r>
              <a:rPr lang="zh-CN" altLang="en-US" dirty="0"/>
              <a:t>属性设置为</a:t>
            </a:r>
            <a:r>
              <a:rPr lang="en-US" altLang="zh-CN" dirty="0"/>
              <a:t>180</a:t>
            </a:r>
            <a:r>
              <a:rPr lang="zh-CN" altLang="en-US" dirty="0"/>
              <a:t>，如下右图所示。</a:t>
            </a:r>
          </a:p>
          <a:p>
            <a:endParaRPr lang="zh-CN" altLang="en-US" dirty="0"/>
          </a:p>
        </p:txBody>
      </p:sp>
      <p:pic>
        <p:nvPicPr>
          <p:cNvPr id="3" name="图片 2"/>
          <p:cNvPicPr/>
          <p:nvPr/>
        </p:nvPicPr>
        <p:blipFill>
          <a:blip r:embed="rId2"/>
          <a:stretch>
            <a:fillRect/>
          </a:stretch>
        </p:blipFill>
        <p:spPr>
          <a:xfrm>
            <a:off x="760613" y="2983344"/>
            <a:ext cx="4658561" cy="3467331"/>
          </a:xfrm>
          <a:prstGeom prst="rect">
            <a:avLst/>
          </a:prstGeom>
          <a:noFill/>
          <a:ln>
            <a:noFill/>
          </a:ln>
        </p:spPr>
      </p:pic>
      <p:pic>
        <p:nvPicPr>
          <p:cNvPr id="4" name="图片 3"/>
          <p:cNvPicPr/>
          <p:nvPr/>
        </p:nvPicPr>
        <p:blipFill>
          <a:blip r:embed="rId3"/>
          <a:stretch>
            <a:fillRect/>
          </a:stretch>
        </p:blipFill>
        <p:spPr>
          <a:xfrm>
            <a:off x="5753128" y="2983344"/>
            <a:ext cx="5505207" cy="3467331"/>
          </a:xfrm>
          <a:prstGeom prst="rect">
            <a:avLst/>
          </a:prstGeom>
          <a:noFill/>
          <a:ln>
            <a:noFill/>
          </a:ln>
        </p:spPr>
      </p:pic>
    </p:spTree>
    <p:extLst>
      <p:ext uri="{BB962C8B-B14F-4D97-AF65-F5344CB8AC3E}">
        <p14:creationId xmlns:p14="http://schemas.microsoft.com/office/powerpoint/2010/main" val="15815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：这样就完成了红色立方体的“平移</a:t>
            </a:r>
            <a:r>
              <a:rPr lang="en-US" altLang="zh-CN" dirty="0"/>
              <a:t>Y”</a:t>
            </a:r>
            <a:r>
              <a:rPr lang="zh-CN" altLang="en-US" dirty="0"/>
              <a:t>属性从</a:t>
            </a:r>
            <a:r>
              <a:rPr lang="en-US" altLang="zh-CN" dirty="0"/>
              <a:t>0</a:t>
            </a:r>
            <a:r>
              <a:rPr lang="zh-CN" altLang="en-US" dirty="0"/>
              <a:t>移动到</a:t>
            </a:r>
            <a:r>
              <a:rPr lang="en-US" altLang="zh-CN" dirty="0"/>
              <a:t>3</a:t>
            </a:r>
            <a:r>
              <a:rPr lang="zh-CN" altLang="en-US" dirty="0"/>
              <a:t>的时候，蓝色立方体的“旋转</a:t>
            </a:r>
            <a:r>
              <a:rPr lang="en-US" altLang="zh-CN" dirty="0"/>
              <a:t>Z”</a:t>
            </a:r>
            <a:r>
              <a:rPr lang="zh-CN" altLang="en-US" dirty="0"/>
              <a:t>属性会从</a:t>
            </a:r>
            <a:r>
              <a:rPr lang="en-US" altLang="zh-CN" dirty="0"/>
              <a:t>0</a:t>
            </a:r>
            <a:r>
              <a:rPr lang="zh-CN" altLang="en-US" dirty="0"/>
              <a:t>度旋转至</a:t>
            </a:r>
            <a:r>
              <a:rPr lang="en-US" altLang="zh-CN" dirty="0"/>
              <a:t>180</a:t>
            </a:r>
            <a:r>
              <a:rPr lang="zh-CN" altLang="en-US" dirty="0"/>
              <a:t>度，如下图所示。</a:t>
            </a:r>
          </a:p>
        </p:txBody>
      </p:sp>
      <p:pic>
        <p:nvPicPr>
          <p:cNvPr id="3" name="图片 2"/>
          <p:cNvPicPr/>
          <p:nvPr/>
        </p:nvPicPr>
        <p:blipFill>
          <a:blip r:embed="rId2"/>
          <a:stretch>
            <a:fillRect/>
          </a:stretch>
        </p:blipFill>
        <p:spPr>
          <a:xfrm>
            <a:off x="1046652" y="1661737"/>
            <a:ext cx="4400053" cy="3475528"/>
          </a:xfrm>
          <a:prstGeom prst="rect">
            <a:avLst/>
          </a:prstGeom>
          <a:noFill/>
          <a:ln>
            <a:noFill/>
          </a:ln>
        </p:spPr>
      </p:pic>
      <p:pic>
        <p:nvPicPr>
          <p:cNvPr id="4" name="图片 3"/>
          <p:cNvPicPr/>
          <p:nvPr/>
        </p:nvPicPr>
        <p:blipFill>
          <a:blip r:embed="rId3"/>
          <a:stretch>
            <a:fillRect/>
          </a:stretch>
        </p:blipFill>
        <p:spPr>
          <a:xfrm>
            <a:off x="5644861" y="1661737"/>
            <a:ext cx="4052944" cy="3475528"/>
          </a:xfrm>
          <a:prstGeom prst="rect">
            <a:avLst/>
          </a:prstGeom>
          <a:noFill/>
          <a:ln>
            <a:noFill/>
          </a:ln>
        </p:spPr>
      </p:pic>
    </p:spTree>
    <p:extLst>
      <p:ext uri="{BB962C8B-B14F-4D97-AF65-F5344CB8AC3E}">
        <p14:creationId xmlns:p14="http://schemas.microsoft.com/office/powerpoint/2010/main" val="41008076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当“驱动者”的属性为</a:t>
            </a:r>
            <a:r>
              <a:rPr lang="en-US" altLang="zh-CN" dirty="0"/>
              <a:t>A1</a:t>
            </a:r>
            <a:r>
              <a:rPr lang="zh-CN" altLang="en-US" dirty="0"/>
              <a:t>时，设置“受驱动”的属性为</a:t>
            </a:r>
            <a:r>
              <a:rPr lang="en-US" altLang="zh-CN" dirty="0"/>
              <a:t>B1,</a:t>
            </a:r>
            <a:r>
              <a:rPr lang="zh-CN" altLang="en-US" dirty="0"/>
              <a:t>改变“驱动者”的属性为</a:t>
            </a:r>
            <a:r>
              <a:rPr lang="en-US" altLang="zh-CN" dirty="0"/>
              <a:t>A2</a:t>
            </a:r>
            <a:r>
              <a:rPr lang="zh-CN" altLang="en-US" dirty="0"/>
              <a:t>时，设置“受驱动”的属性为</a:t>
            </a:r>
            <a:r>
              <a:rPr lang="en-US" altLang="zh-CN" dirty="0"/>
              <a:t>B2</a:t>
            </a:r>
            <a:r>
              <a:rPr lang="zh-CN" altLang="en-US" dirty="0"/>
              <a:t>。然后“驱动者”的属性从</a:t>
            </a:r>
            <a:r>
              <a:rPr lang="en-US" altLang="zh-CN" dirty="0"/>
              <a:t>A1</a:t>
            </a:r>
            <a:r>
              <a:rPr lang="zh-CN" altLang="en-US" dirty="0"/>
              <a:t>向</a:t>
            </a:r>
            <a:r>
              <a:rPr lang="en-US" altLang="zh-CN" dirty="0"/>
              <a:t>A2</a:t>
            </a:r>
            <a:r>
              <a:rPr lang="zh-CN" altLang="en-US" dirty="0"/>
              <a:t>变化的过程中，“受驱动”的属性会相应的从</a:t>
            </a:r>
            <a:r>
              <a:rPr lang="en-US" altLang="zh-CN" dirty="0"/>
              <a:t>B1</a:t>
            </a:r>
            <a:r>
              <a:rPr lang="zh-CN" altLang="en-US" dirty="0"/>
              <a:t>变化至</a:t>
            </a:r>
            <a:r>
              <a:rPr lang="en-US" altLang="zh-CN" dirty="0"/>
              <a:t>B2</a:t>
            </a:r>
            <a:r>
              <a:rPr lang="zh-CN" altLang="en-US" dirty="0"/>
              <a:t>，这就是驱动关键帧动画的效果。</a:t>
            </a:r>
          </a:p>
        </p:txBody>
      </p:sp>
    </p:spTree>
    <p:extLst>
      <p:ext uri="{BB962C8B-B14F-4D97-AF65-F5344CB8AC3E}">
        <p14:creationId xmlns:p14="http://schemas.microsoft.com/office/powerpoint/2010/main" val="38837209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在上个驱动关键帧动画的实例中扩展一个限制属性信息的知识点。因为驱动关键帧动画主要是设置一个驱动范围，例如上节介绍的红色立方体的“平移</a:t>
            </a:r>
            <a:r>
              <a:rPr lang="en-US" altLang="zh-CN" dirty="0"/>
              <a:t>Y”</a:t>
            </a:r>
            <a:r>
              <a:rPr lang="zh-CN" altLang="en-US" dirty="0"/>
              <a:t>属性控制范围是</a:t>
            </a:r>
            <a:r>
              <a:rPr lang="en-US" altLang="zh-CN" dirty="0"/>
              <a:t>0-3</a:t>
            </a:r>
            <a:r>
              <a:rPr lang="zh-CN" altLang="en-US" dirty="0"/>
              <a:t>，如果超出这个范围也不会对蓝色立方体的“旋转</a:t>
            </a:r>
            <a:r>
              <a:rPr lang="en-US" altLang="zh-CN" dirty="0"/>
              <a:t>Z”</a:t>
            </a:r>
            <a:r>
              <a:rPr lang="zh-CN" altLang="en-US" dirty="0"/>
              <a:t>属性有更多的影响。那么用户可以通过“限制信息”命令将红色立方体的“平移</a:t>
            </a:r>
            <a:r>
              <a:rPr lang="en-US" altLang="zh-CN" dirty="0"/>
              <a:t>Y”</a:t>
            </a:r>
            <a:r>
              <a:rPr lang="zh-CN" altLang="en-US" dirty="0"/>
              <a:t>属性限制在</a:t>
            </a:r>
            <a:r>
              <a:rPr lang="en-US" altLang="zh-CN" dirty="0"/>
              <a:t>0-3</a:t>
            </a:r>
            <a:r>
              <a:rPr lang="zh-CN" altLang="en-US" dirty="0"/>
              <a:t>的范围内，这样可以更精准地对蓝色立方体进行控制，下面介绍具体操作方法。</a:t>
            </a:r>
          </a:p>
        </p:txBody>
      </p:sp>
      <p:sp>
        <p:nvSpPr>
          <p:cNvPr id="3" name="文本占位符 2"/>
          <p:cNvSpPr>
            <a:spLocks noGrp="1"/>
          </p:cNvSpPr>
          <p:nvPr>
            <p:ph type="body" sz="quarter" idx="12"/>
          </p:nvPr>
        </p:nvSpPr>
        <p:spPr/>
        <p:txBody>
          <a:bodyPr/>
          <a:lstStyle/>
          <a:p>
            <a:r>
              <a:rPr lang="en-US" altLang="zh-CN" dirty="0"/>
              <a:t>7.5.2 </a:t>
            </a:r>
            <a:r>
              <a:rPr lang="zh-CN" altLang="en-US" dirty="0"/>
              <a:t>限制属性信息</a:t>
            </a:r>
          </a:p>
        </p:txBody>
      </p:sp>
    </p:spTree>
    <p:extLst>
      <p:ext uri="{BB962C8B-B14F-4D97-AF65-F5344CB8AC3E}">
        <p14:creationId xmlns:p14="http://schemas.microsoft.com/office/powerpoint/2010/main" val="10223775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：选中红色的立方体，切换至</a:t>
            </a:r>
            <a:r>
              <a:rPr lang="en-US" altLang="zh-CN" dirty="0"/>
              <a:t>pCube1</a:t>
            </a:r>
            <a:r>
              <a:rPr lang="zh-CN" altLang="en-US" dirty="0"/>
              <a:t>选项卡，在“限制信息”下展开“平移”卷展栏，如下图所示。</a:t>
            </a:r>
          </a:p>
        </p:txBody>
      </p:sp>
      <p:pic>
        <p:nvPicPr>
          <p:cNvPr id="3" name="图片 2"/>
          <p:cNvPicPr/>
          <p:nvPr/>
        </p:nvPicPr>
        <p:blipFill>
          <a:blip r:embed="rId2"/>
          <a:stretch>
            <a:fillRect/>
          </a:stretch>
        </p:blipFill>
        <p:spPr>
          <a:xfrm>
            <a:off x="1390533" y="1691582"/>
            <a:ext cx="9225167" cy="4642716"/>
          </a:xfrm>
          <a:prstGeom prst="rect">
            <a:avLst/>
          </a:prstGeom>
          <a:noFill/>
          <a:ln>
            <a:noFill/>
          </a:ln>
        </p:spPr>
      </p:pic>
    </p:spTree>
    <p:extLst>
      <p:ext uri="{BB962C8B-B14F-4D97-AF65-F5344CB8AC3E}">
        <p14:creationId xmlns:p14="http://schemas.microsoft.com/office/powerpoint/2010/main" val="116407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02</a:t>
            </a:r>
            <a:r>
              <a:rPr lang="zh-CN" altLang="en-US" dirty="0"/>
              <a:t>：设置“平移 限制</a:t>
            </a:r>
            <a:r>
              <a:rPr lang="en-US" altLang="zh-CN" dirty="0"/>
              <a:t>Y”</a:t>
            </a:r>
            <a:r>
              <a:rPr lang="zh-CN" altLang="en-US" dirty="0"/>
              <a:t>的最小值为</a:t>
            </a:r>
            <a:r>
              <a:rPr lang="en-US" altLang="zh-CN" dirty="0"/>
              <a:t>0</a:t>
            </a:r>
            <a:r>
              <a:rPr lang="zh-CN" altLang="en-US" dirty="0"/>
              <a:t>，最大值为</a:t>
            </a:r>
            <a:r>
              <a:rPr lang="en-US" altLang="zh-CN" dirty="0"/>
              <a:t>3</a:t>
            </a:r>
            <a:r>
              <a:rPr lang="zh-CN" altLang="en-US" dirty="0"/>
              <a:t>，如下左图所示。</a:t>
            </a:r>
          </a:p>
          <a:p>
            <a:r>
              <a:rPr lang="zh-CN" altLang="en-US" dirty="0"/>
              <a:t>步骤</a:t>
            </a:r>
            <a:r>
              <a:rPr lang="en-US" altLang="zh-CN" dirty="0"/>
              <a:t>03</a:t>
            </a:r>
            <a:r>
              <a:rPr lang="zh-CN" altLang="en-US" dirty="0"/>
              <a:t>：这时红色立方体的“平移</a:t>
            </a:r>
            <a:r>
              <a:rPr lang="en-US" altLang="zh-CN" dirty="0"/>
              <a:t>Y”</a:t>
            </a:r>
            <a:r>
              <a:rPr lang="zh-CN" altLang="en-US" dirty="0"/>
              <a:t>属性就只能设置为</a:t>
            </a:r>
            <a:r>
              <a:rPr lang="en-US" altLang="zh-CN" dirty="0"/>
              <a:t>0-3</a:t>
            </a:r>
            <a:r>
              <a:rPr lang="zh-CN" altLang="en-US" dirty="0"/>
              <a:t>范围内的数值了，如下右图所示。</a:t>
            </a:r>
          </a:p>
          <a:p>
            <a:endParaRPr lang="zh-CN" altLang="en-US" dirty="0"/>
          </a:p>
        </p:txBody>
      </p:sp>
      <p:pic>
        <p:nvPicPr>
          <p:cNvPr id="3" name="图片 2"/>
          <p:cNvPicPr/>
          <p:nvPr/>
        </p:nvPicPr>
        <p:blipFill>
          <a:blip r:embed="rId2"/>
          <a:stretch>
            <a:fillRect/>
          </a:stretch>
        </p:blipFill>
        <p:spPr>
          <a:xfrm>
            <a:off x="991816" y="3684689"/>
            <a:ext cx="4078664" cy="1599363"/>
          </a:xfrm>
          <a:prstGeom prst="rect">
            <a:avLst/>
          </a:prstGeom>
          <a:noFill/>
          <a:ln>
            <a:noFill/>
          </a:ln>
        </p:spPr>
      </p:pic>
      <p:pic>
        <p:nvPicPr>
          <p:cNvPr id="4" name="图片 3"/>
          <p:cNvPicPr/>
          <p:nvPr/>
        </p:nvPicPr>
        <p:blipFill>
          <a:blip r:embed="rId3"/>
          <a:stretch>
            <a:fillRect/>
          </a:stretch>
        </p:blipFill>
        <p:spPr>
          <a:xfrm>
            <a:off x="5362403" y="1991259"/>
            <a:ext cx="5632661" cy="3292793"/>
          </a:xfrm>
          <a:prstGeom prst="rect">
            <a:avLst/>
          </a:prstGeom>
          <a:noFill/>
          <a:ln>
            <a:noFill/>
          </a:ln>
        </p:spPr>
      </p:pic>
    </p:spTree>
    <p:extLst>
      <p:ext uri="{BB962C8B-B14F-4D97-AF65-F5344CB8AC3E}">
        <p14:creationId xmlns:p14="http://schemas.microsoft.com/office/powerpoint/2010/main" val="3075879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492736CC-3BCF-46FD-BA73-428E4A149057}"/>
              </a:ext>
            </a:extLst>
          </p:cNvPr>
          <p:cNvSpPr>
            <a:spLocks noGrp="1"/>
          </p:cNvSpPr>
          <p:nvPr>
            <p:ph type="body" sz="quarter" idx="10"/>
          </p:nvPr>
        </p:nvSpPr>
        <p:spPr>
          <a:xfrm>
            <a:off x="5245843" y="2333696"/>
            <a:ext cx="6046265" cy="637192"/>
          </a:xfrm>
        </p:spPr>
        <p:txBody>
          <a:bodyPr/>
          <a:lstStyle/>
          <a:p>
            <a:r>
              <a:rPr lang="zh-CN" altLang="en-US" dirty="0"/>
              <a:t>动画基础知识</a:t>
            </a:r>
            <a:endParaRPr lang="zh-CN" altLang="en-US" dirty="0"/>
          </a:p>
        </p:txBody>
      </p:sp>
      <p:sp>
        <p:nvSpPr>
          <p:cNvPr id="3" name="文本占位符 2">
            <a:extLst>
              <a:ext uri="{FF2B5EF4-FFF2-40B4-BE49-F238E27FC236}">
                <a16:creationId xmlns:a16="http://schemas.microsoft.com/office/drawing/2014/main" xmlns="" id="{8A4C237C-4F0D-467E-B01B-57EE4C07A46C}"/>
              </a:ext>
            </a:extLst>
          </p:cNvPr>
          <p:cNvSpPr>
            <a:spLocks noGrp="1"/>
          </p:cNvSpPr>
          <p:nvPr>
            <p:ph type="body" sz="quarter" idx="11"/>
          </p:nvPr>
        </p:nvSpPr>
        <p:spPr/>
        <p:txBody>
          <a:bodyPr/>
          <a:lstStyle/>
          <a:p>
            <a:r>
              <a:rPr lang="en-US" altLang="zh-CN" dirty="0"/>
              <a:t>7.1.1</a:t>
            </a:r>
            <a:r>
              <a:rPr lang="zh-CN" altLang="en-US" dirty="0"/>
              <a:t>动画基本原理</a:t>
            </a:r>
            <a:endParaRPr lang="zh-CN" altLang="en-US" dirty="0"/>
          </a:p>
        </p:txBody>
      </p:sp>
      <p:sp>
        <p:nvSpPr>
          <p:cNvPr id="6" name="文本占位符 5">
            <a:extLst>
              <a:ext uri="{FF2B5EF4-FFF2-40B4-BE49-F238E27FC236}">
                <a16:creationId xmlns:a16="http://schemas.microsoft.com/office/drawing/2014/main" xmlns="" id="{F325ECA8-BF56-4346-B3ED-50032AF8B056}"/>
              </a:ext>
            </a:extLst>
          </p:cNvPr>
          <p:cNvSpPr>
            <a:spLocks noGrp="1"/>
          </p:cNvSpPr>
          <p:nvPr>
            <p:ph type="body" sz="quarter" idx="14"/>
          </p:nvPr>
        </p:nvSpPr>
        <p:spPr>
          <a:xfrm>
            <a:off x="1679002" y="2886229"/>
            <a:ext cx="2001158" cy="1406553"/>
          </a:xfrm>
        </p:spPr>
        <p:txBody>
          <a:bodyPr/>
          <a:lstStyle/>
          <a:p>
            <a:r>
              <a:rPr lang="en-US" altLang="zh-CN"/>
              <a:t>01</a:t>
            </a:r>
            <a:endParaRPr lang="zh-CN" altLang="en-US"/>
          </a:p>
        </p:txBody>
      </p:sp>
      <p:sp>
        <p:nvSpPr>
          <p:cNvPr id="8" name="文本占位符 7">
            <a:extLst>
              <a:ext uri="{FF2B5EF4-FFF2-40B4-BE49-F238E27FC236}">
                <a16:creationId xmlns:a16="http://schemas.microsoft.com/office/drawing/2014/main" xmlns="" id="{B613E124-1A27-4902-A7EA-DF5F616D5541}"/>
              </a:ext>
            </a:extLst>
          </p:cNvPr>
          <p:cNvSpPr>
            <a:spLocks noGrp="1"/>
          </p:cNvSpPr>
          <p:nvPr>
            <p:ph type="body" sz="quarter" idx="12"/>
          </p:nvPr>
        </p:nvSpPr>
        <p:spPr>
          <a:xfrm>
            <a:off x="5245843" y="3594032"/>
            <a:ext cx="5441204" cy="398009"/>
          </a:xfrm>
        </p:spPr>
        <p:txBody>
          <a:bodyPr/>
          <a:lstStyle/>
          <a:p>
            <a:r>
              <a:rPr lang="en-US" altLang="zh-CN" dirty="0"/>
              <a:t>7.1.2</a:t>
            </a:r>
            <a:r>
              <a:rPr lang="zh-CN" altLang="en-US" dirty="0"/>
              <a:t>动画基本分类</a:t>
            </a:r>
            <a:endParaRPr lang="zh-CN" altLang="en-US" dirty="0"/>
          </a:p>
        </p:txBody>
      </p:sp>
    </p:spTree>
    <p:extLst>
      <p:ext uri="{BB962C8B-B14F-4D97-AF65-F5344CB8AC3E}">
        <p14:creationId xmlns:p14="http://schemas.microsoft.com/office/powerpoint/2010/main" val="3247505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表达式动画</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06</a:t>
            </a:r>
            <a:endParaRPr lang="zh-CN" altLang="en-US" dirty="0"/>
          </a:p>
        </p:txBody>
      </p:sp>
    </p:spTree>
    <p:extLst>
      <p:ext uri="{BB962C8B-B14F-4D97-AF65-F5344CB8AC3E}">
        <p14:creationId xmlns:p14="http://schemas.microsoft.com/office/powerpoint/2010/main" val="4210627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7.6 </a:t>
            </a:r>
            <a:r>
              <a:rPr lang="zh-CN" altLang="en-US" dirty="0"/>
              <a:t>表达式动画</a:t>
            </a:r>
            <a:endParaRPr lang="zh-CN" altLang="en-US" dirty="0"/>
          </a:p>
        </p:txBody>
      </p:sp>
      <p:sp>
        <p:nvSpPr>
          <p:cNvPr id="3" name="文本占位符 2"/>
          <p:cNvSpPr>
            <a:spLocks noGrp="1"/>
          </p:cNvSpPr>
          <p:nvPr>
            <p:ph type="body" sz="quarter" idx="11"/>
          </p:nvPr>
        </p:nvSpPr>
        <p:spPr/>
        <p:txBody>
          <a:bodyPr/>
          <a:lstStyle/>
          <a:p>
            <a:r>
              <a:rPr lang="zh-CN" altLang="en-US" dirty="0"/>
              <a:t>表达式动画是指用</a:t>
            </a:r>
            <a:r>
              <a:rPr lang="en-US" altLang="zh-CN" dirty="0"/>
              <a:t>Maya</a:t>
            </a:r>
            <a:r>
              <a:rPr lang="zh-CN" altLang="en-US" dirty="0"/>
              <a:t>内置的</a:t>
            </a:r>
            <a:r>
              <a:rPr lang="en-US" altLang="zh-CN" dirty="0"/>
              <a:t>Mel</a:t>
            </a:r>
            <a:r>
              <a:rPr lang="zh-CN" altLang="en-US" dirty="0"/>
              <a:t>语言通过代码的编写来控制对象物体的属性动画。需要用户对</a:t>
            </a:r>
            <a:r>
              <a:rPr lang="en-US" altLang="zh-CN" dirty="0"/>
              <a:t>Mel</a:t>
            </a:r>
            <a:r>
              <a:rPr lang="zh-CN" altLang="en-US" dirty="0"/>
              <a:t>语言有一定的了解，本书不对</a:t>
            </a:r>
            <a:r>
              <a:rPr lang="en-US" altLang="zh-CN" dirty="0"/>
              <a:t>Mel</a:t>
            </a:r>
            <a:r>
              <a:rPr lang="zh-CN" altLang="en-US" dirty="0"/>
              <a:t>语言进行讲解，下面只通过实例对表达式动画的创建进行详细介绍，用户知道如何创建表达式动画后可再结合所学到的</a:t>
            </a:r>
            <a:r>
              <a:rPr lang="en-US" altLang="zh-CN" dirty="0"/>
              <a:t>Mel</a:t>
            </a:r>
            <a:r>
              <a:rPr lang="zh-CN" altLang="en-US" dirty="0"/>
              <a:t>的知识制作出更复杂的动画效果。</a:t>
            </a:r>
          </a:p>
          <a:p>
            <a:r>
              <a:rPr lang="zh-CN" altLang="en-US" dirty="0"/>
              <a:t>表达式动画只针对对象物体的属性进行操控，如果对象物体的属性已经创建过关键帧动画或者约束动画，则无法在进行表达式动画的创建，不然会因为动画冲突而出现错误。</a:t>
            </a:r>
            <a:endParaRPr lang="zh-CN" altLang="en-US" dirty="0"/>
          </a:p>
        </p:txBody>
      </p:sp>
    </p:spTree>
    <p:extLst>
      <p:ext uri="{BB962C8B-B14F-4D97-AF65-F5344CB8AC3E}">
        <p14:creationId xmlns:p14="http://schemas.microsoft.com/office/powerpoint/2010/main" val="2435871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下面制作一个通过表达式实现小球自动滚动的动画效果。在这个案例中将学习如何去创建表达式，如何去分析表达式以及如何规范的去制作项目文件。</a:t>
            </a:r>
          </a:p>
        </p:txBody>
      </p:sp>
      <p:sp>
        <p:nvSpPr>
          <p:cNvPr id="3" name="文本占位符 2"/>
          <p:cNvSpPr>
            <a:spLocks noGrp="1"/>
          </p:cNvSpPr>
          <p:nvPr>
            <p:ph type="body" sz="quarter" idx="12"/>
          </p:nvPr>
        </p:nvSpPr>
        <p:spPr/>
        <p:txBody>
          <a:bodyPr/>
          <a:lstStyle/>
          <a:p>
            <a:r>
              <a:rPr lang="zh-CN" altLang="en-US" dirty="0"/>
              <a:t>实战练习：用表达式制作小球滚动</a:t>
            </a:r>
          </a:p>
        </p:txBody>
      </p:sp>
    </p:spTree>
    <p:extLst>
      <p:ext uri="{BB962C8B-B14F-4D97-AF65-F5344CB8AC3E}">
        <p14:creationId xmlns:p14="http://schemas.microsoft.com/office/powerpoint/2010/main" val="4719487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A4774D80-D159-43E0-9F44-1C2AB45CB120}"/>
              </a:ext>
            </a:extLst>
          </p:cNvPr>
          <p:cNvSpPr>
            <a:spLocks noGrp="1"/>
          </p:cNvSpPr>
          <p:nvPr>
            <p:ph type="body" sz="quarter" idx="11"/>
          </p:nvPr>
        </p:nvSpPr>
        <p:spPr/>
        <p:txBody>
          <a:bodyPr/>
          <a:lstStyle/>
          <a:p>
            <a:r>
              <a:rPr lang="zh-CN" altLang="en-US" dirty="0"/>
              <a:t>步骤</a:t>
            </a:r>
            <a:r>
              <a:rPr lang="en-US" altLang="zh-CN" dirty="0"/>
              <a:t>01</a:t>
            </a:r>
            <a:r>
              <a:rPr lang="zh-CN" altLang="en-US" dirty="0"/>
              <a:t>：先在场景中创建一个球体，并将球体重命名为</a:t>
            </a:r>
            <a:r>
              <a:rPr lang="en-US" altLang="zh-CN" dirty="0"/>
              <a:t>ball,</a:t>
            </a:r>
            <a:r>
              <a:rPr lang="zh-CN" altLang="en-US" dirty="0"/>
              <a:t>如下左图所示。注意表达式是根据模型的名称进行控制的，如果场景中有很多重名的物体将会对表达式的编写造成一定的困扰，所以要养成给对象物体重命名的习惯。</a:t>
            </a:r>
          </a:p>
          <a:p>
            <a:r>
              <a:rPr lang="zh-CN" altLang="en-US" dirty="0"/>
              <a:t>步骤</a:t>
            </a:r>
            <a:r>
              <a:rPr lang="en-US" altLang="zh-CN" dirty="0"/>
              <a:t>02</a:t>
            </a:r>
            <a:r>
              <a:rPr lang="zh-CN" altLang="en-US" dirty="0"/>
              <a:t>：为球体赋予一个白色的材质，再选择球体上的部分面单独给一个红色的材质，这样是为了便于观察球体的滚动效果，如下右图所示。</a:t>
            </a:r>
            <a:endParaRPr lang="zh-CN" altLang="en-US" dirty="0"/>
          </a:p>
        </p:txBody>
      </p:sp>
      <p:pic>
        <p:nvPicPr>
          <p:cNvPr id="7" name="图片 6"/>
          <p:cNvPicPr/>
          <p:nvPr/>
        </p:nvPicPr>
        <p:blipFill>
          <a:blip r:embed="rId2"/>
          <a:stretch>
            <a:fillRect/>
          </a:stretch>
        </p:blipFill>
        <p:spPr>
          <a:xfrm>
            <a:off x="1234728" y="2976302"/>
            <a:ext cx="4888368" cy="3357995"/>
          </a:xfrm>
          <a:prstGeom prst="rect">
            <a:avLst/>
          </a:prstGeom>
          <a:noFill/>
          <a:ln>
            <a:noFill/>
          </a:ln>
        </p:spPr>
      </p:pic>
      <p:pic>
        <p:nvPicPr>
          <p:cNvPr id="8" name="图片 7"/>
          <p:cNvPicPr/>
          <p:nvPr/>
        </p:nvPicPr>
        <p:blipFill>
          <a:blip r:embed="rId3"/>
          <a:stretch>
            <a:fillRect/>
          </a:stretch>
        </p:blipFill>
        <p:spPr>
          <a:xfrm>
            <a:off x="6298392" y="2976301"/>
            <a:ext cx="3525662" cy="3357995"/>
          </a:xfrm>
          <a:prstGeom prst="rect">
            <a:avLst/>
          </a:prstGeom>
          <a:noFill/>
          <a:ln>
            <a:noFill/>
          </a:ln>
        </p:spPr>
      </p:pic>
    </p:spTree>
    <p:extLst>
      <p:ext uri="{BB962C8B-B14F-4D97-AF65-F5344CB8AC3E}">
        <p14:creationId xmlns:p14="http://schemas.microsoft.com/office/powerpoint/2010/main" val="2963970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7D928367-E2EB-4114-A623-5798AEF3466D}"/>
              </a:ext>
            </a:extLst>
          </p:cNvPr>
          <p:cNvSpPr>
            <a:spLocks noGrp="1"/>
          </p:cNvSpPr>
          <p:nvPr>
            <p:ph type="body" sz="quarter" idx="11"/>
          </p:nvPr>
        </p:nvSpPr>
        <p:spPr/>
        <p:txBody>
          <a:bodyPr/>
          <a:lstStyle/>
          <a:p>
            <a:r>
              <a:rPr lang="zh-CN" altLang="en-US" dirty="0"/>
              <a:t>步骤</a:t>
            </a:r>
            <a:r>
              <a:rPr lang="en-US" altLang="zh-CN" dirty="0"/>
              <a:t>03</a:t>
            </a:r>
            <a:r>
              <a:rPr lang="zh-CN" altLang="en-US" dirty="0"/>
              <a:t>：选中球体按</a:t>
            </a:r>
            <a:r>
              <a:rPr lang="en-US" altLang="zh-CN" dirty="0"/>
              <a:t>Ctrl+G</a:t>
            </a:r>
            <a:r>
              <a:rPr lang="zh-CN" altLang="en-US" dirty="0"/>
              <a:t>组合键，给球体创建一个组，并改名为</a:t>
            </a:r>
            <a:r>
              <a:rPr lang="en-US" altLang="zh-CN" dirty="0"/>
              <a:t>ball_grp,</a:t>
            </a:r>
            <a:r>
              <a:rPr lang="zh-CN" altLang="en-US" dirty="0"/>
              <a:t>并将</a:t>
            </a:r>
            <a:r>
              <a:rPr lang="en-US" altLang="zh-CN" dirty="0"/>
              <a:t>ball_grp</a:t>
            </a:r>
            <a:r>
              <a:rPr lang="zh-CN" altLang="en-US" dirty="0"/>
              <a:t>的“平移</a:t>
            </a:r>
            <a:r>
              <a:rPr lang="en-US" altLang="zh-CN" dirty="0"/>
              <a:t>Y”</a:t>
            </a:r>
            <a:r>
              <a:rPr lang="zh-CN" altLang="en-US" dirty="0"/>
              <a:t>设置为</a:t>
            </a:r>
            <a:r>
              <a:rPr lang="en-US" altLang="zh-CN" dirty="0"/>
              <a:t>1</a:t>
            </a:r>
            <a:r>
              <a:rPr lang="zh-CN" altLang="en-US" dirty="0"/>
              <a:t>。这样就可以将球体的底部位于网格的原点处，如下左图所示。</a:t>
            </a:r>
          </a:p>
          <a:p>
            <a:r>
              <a:rPr lang="zh-CN" altLang="en-US" dirty="0"/>
              <a:t>步骤</a:t>
            </a:r>
            <a:r>
              <a:rPr lang="en-US" altLang="zh-CN" dirty="0"/>
              <a:t>04</a:t>
            </a:r>
            <a:r>
              <a:rPr lang="zh-CN" altLang="en-US" dirty="0"/>
              <a:t>：再使用“</a:t>
            </a:r>
            <a:r>
              <a:rPr lang="en-US" altLang="zh-CN" dirty="0"/>
              <a:t>NURBS</a:t>
            </a:r>
            <a:r>
              <a:rPr lang="zh-CN" altLang="en-US" dirty="0"/>
              <a:t>圆形”命令在场景中用曲线创建一个圆环来当做控制器，并取名为</a:t>
            </a:r>
            <a:r>
              <a:rPr lang="en-US" altLang="zh-CN" dirty="0"/>
              <a:t>con</a:t>
            </a:r>
            <a:r>
              <a:rPr lang="zh-CN" altLang="en-US" dirty="0"/>
              <a:t>，如下右图所示。</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900" b="0" i="0" u="none" strike="noStrike" cap="none" normalizeH="0" baseline="0" smtClean="0">
                <a:ln>
                  <a:noFill/>
                </a:ln>
                <a:solidFill>
                  <a:schemeClr val="tx1"/>
                </a:solidFill>
                <a:effectLst/>
                <a:latin typeface="宋体" pitchFamily="2" charset="-122"/>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5"/>
          <p:cNvSpPr>
            <a:spLocks noChangeArrowheads="1"/>
          </p:cNvSpPr>
          <p:nvPr/>
        </p:nvSpPr>
        <p:spPr bwMode="auto">
          <a:xfrm>
            <a:off x="0" y="3476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6"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4"/>
          <p:cNvSpPr>
            <a:spLocks noChangeArrowheads="1"/>
          </p:cNvSpPr>
          <p:nvPr/>
        </p:nvSpPr>
        <p:spPr bwMode="auto">
          <a:xfrm>
            <a:off x="0" y="3238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12" name="图片 11"/>
          <p:cNvPicPr/>
          <p:nvPr/>
        </p:nvPicPr>
        <p:blipFill>
          <a:blip r:embed="rId2"/>
          <a:stretch>
            <a:fillRect/>
          </a:stretch>
        </p:blipFill>
        <p:spPr>
          <a:xfrm>
            <a:off x="948228" y="2617383"/>
            <a:ext cx="3740433" cy="3633788"/>
          </a:xfrm>
          <a:prstGeom prst="rect">
            <a:avLst/>
          </a:prstGeom>
          <a:noFill/>
          <a:ln>
            <a:noFill/>
          </a:ln>
        </p:spPr>
      </p:pic>
      <p:pic>
        <p:nvPicPr>
          <p:cNvPr id="13" name="图片 12"/>
          <p:cNvPicPr/>
          <p:nvPr/>
        </p:nvPicPr>
        <p:blipFill>
          <a:blip r:embed="rId3"/>
          <a:stretch>
            <a:fillRect/>
          </a:stretch>
        </p:blipFill>
        <p:spPr>
          <a:xfrm>
            <a:off x="5005243" y="2617383"/>
            <a:ext cx="5360426" cy="3633788"/>
          </a:xfrm>
          <a:prstGeom prst="rect">
            <a:avLst/>
          </a:prstGeom>
          <a:noFill/>
          <a:ln>
            <a:noFill/>
          </a:ln>
        </p:spPr>
      </p:pic>
    </p:spTree>
    <p:extLst>
      <p:ext uri="{BB962C8B-B14F-4D97-AF65-F5344CB8AC3E}">
        <p14:creationId xmlns:p14="http://schemas.microsoft.com/office/powerpoint/2010/main" val="931095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9E42B161-8A59-4C17-8FAC-BBD1A9CE03D3}"/>
              </a:ext>
            </a:extLst>
          </p:cNvPr>
          <p:cNvSpPr>
            <a:spLocks noGrp="1"/>
          </p:cNvSpPr>
          <p:nvPr>
            <p:ph type="body" sz="quarter" idx="11"/>
          </p:nvPr>
        </p:nvSpPr>
        <p:spPr/>
        <p:txBody>
          <a:bodyPr/>
          <a:lstStyle/>
          <a:p>
            <a:r>
              <a:rPr lang="zh-CN" altLang="en-US" dirty="0"/>
              <a:t>步骤</a:t>
            </a:r>
            <a:r>
              <a:rPr lang="en-US" altLang="zh-CN" dirty="0"/>
              <a:t>05</a:t>
            </a:r>
            <a:r>
              <a:rPr lang="zh-CN" altLang="en-US" dirty="0"/>
              <a:t>：选中球体，在右侧属性界面中执行“编辑</a:t>
            </a:r>
            <a:r>
              <a:rPr lang="en-US" altLang="zh-CN" dirty="0"/>
              <a:t>&gt;</a:t>
            </a:r>
            <a:r>
              <a:rPr lang="zh-CN" altLang="en-US" dirty="0"/>
              <a:t>表达式</a:t>
            </a:r>
            <a:r>
              <a:rPr lang="en-US" altLang="zh-CN" dirty="0"/>
              <a:t>...”</a:t>
            </a:r>
            <a:r>
              <a:rPr lang="zh-CN" altLang="en-US" dirty="0"/>
              <a:t>命令，如下左图所示。</a:t>
            </a:r>
          </a:p>
          <a:p>
            <a:r>
              <a:rPr lang="zh-CN" altLang="en-US" dirty="0"/>
              <a:t>步骤</a:t>
            </a:r>
            <a:r>
              <a:rPr lang="en-US" altLang="zh-CN" dirty="0"/>
              <a:t>06</a:t>
            </a:r>
            <a:r>
              <a:rPr lang="zh-CN" altLang="en-US" dirty="0"/>
              <a:t>：在弹出的“表达式编辑器”窗口的最下方有“表达式”编辑区，如下右图所示。</a:t>
            </a:r>
            <a:endParaRPr lang="zh-CN" altLang="en-US" dirty="0"/>
          </a:p>
        </p:txBody>
      </p:sp>
      <p:sp>
        <p:nvSpPr>
          <p:cNvPr id="3"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4"/>
          <p:cNvSpPr>
            <a:spLocks noChangeArrowheads="1"/>
          </p:cNvSpPr>
          <p:nvPr/>
        </p:nvSpPr>
        <p:spPr bwMode="auto">
          <a:xfrm>
            <a:off x="0" y="3228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pic>
        <p:nvPicPr>
          <p:cNvPr id="9" name="图片 8"/>
          <p:cNvPicPr/>
          <p:nvPr/>
        </p:nvPicPr>
        <p:blipFill>
          <a:blip r:embed="rId2"/>
          <a:stretch>
            <a:fillRect/>
          </a:stretch>
        </p:blipFill>
        <p:spPr>
          <a:xfrm>
            <a:off x="1259898" y="1932680"/>
            <a:ext cx="3863538" cy="4434869"/>
          </a:xfrm>
          <a:prstGeom prst="rect">
            <a:avLst/>
          </a:prstGeom>
          <a:noFill/>
          <a:ln>
            <a:noFill/>
          </a:ln>
        </p:spPr>
      </p:pic>
      <p:pic>
        <p:nvPicPr>
          <p:cNvPr id="10" name="图片 9"/>
          <p:cNvPicPr/>
          <p:nvPr/>
        </p:nvPicPr>
        <p:blipFill>
          <a:blip r:embed="rId3"/>
          <a:stretch>
            <a:fillRect/>
          </a:stretch>
        </p:blipFill>
        <p:spPr>
          <a:xfrm>
            <a:off x="5362603" y="1932679"/>
            <a:ext cx="4872432" cy="4434869"/>
          </a:xfrm>
          <a:prstGeom prst="rect">
            <a:avLst/>
          </a:prstGeom>
          <a:noFill/>
          <a:ln>
            <a:noFill/>
          </a:ln>
        </p:spPr>
      </p:pic>
    </p:spTree>
    <p:extLst>
      <p:ext uri="{BB962C8B-B14F-4D97-AF65-F5344CB8AC3E}">
        <p14:creationId xmlns:p14="http://schemas.microsoft.com/office/powerpoint/2010/main" val="41607092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：在表达式编辑区中编写代码，并单击“编辑”按钮，编写内容如下左图所示。注意编写时必须用英文字体和符号，如果使用中文符号，则表达式无法正确运行。</a:t>
            </a:r>
          </a:p>
          <a:p>
            <a:r>
              <a:rPr lang="zh-CN" altLang="en-US" dirty="0"/>
              <a:t>步骤</a:t>
            </a:r>
            <a:r>
              <a:rPr lang="en-US" altLang="zh-CN" dirty="0"/>
              <a:t>08</a:t>
            </a:r>
            <a:r>
              <a:rPr lang="zh-CN" altLang="en-US" dirty="0"/>
              <a:t>：这时移动场景中的控制器就会发现球体会跟着控制器移动并且旋转了，如下右图所示。</a:t>
            </a:r>
            <a:endParaRPr lang="zh-CN" altLang="en-US" dirty="0"/>
          </a:p>
        </p:txBody>
      </p:sp>
      <p:pic>
        <p:nvPicPr>
          <p:cNvPr id="7" name="图片 6"/>
          <p:cNvPicPr/>
          <p:nvPr/>
        </p:nvPicPr>
        <p:blipFill>
          <a:blip r:embed="rId2"/>
          <a:stretch>
            <a:fillRect/>
          </a:stretch>
        </p:blipFill>
        <p:spPr>
          <a:xfrm>
            <a:off x="1142740" y="3452596"/>
            <a:ext cx="4543782" cy="1697586"/>
          </a:xfrm>
          <a:prstGeom prst="rect">
            <a:avLst/>
          </a:prstGeom>
          <a:noFill/>
          <a:ln>
            <a:noFill/>
          </a:ln>
        </p:spPr>
      </p:pic>
      <p:pic>
        <p:nvPicPr>
          <p:cNvPr id="8" name="图片 7"/>
          <p:cNvPicPr/>
          <p:nvPr/>
        </p:nvPicPr>
        <p:blipFill>
          <a:blip r:embed="rId3"/>
          <a:stretch>
            <a:fillRect/>
          </a:stretch>
        </p:blipFill>
        <p:spPr>
          <a:xfrm>
            <a:off x="5958091" y="2545614"/>
            <a:ext cx="3781086" cy="2604568"/>
          </a:xfrm>
          <a:prstGeom prst="rect">
            <a:avLst/>
          </a:prstGeom>
          <a:noFill/>
          <a:ln>
            <a:noFill/>
          </a:ln>
        </p:spPr>
      </p:pic>
    </p:spTree>
    <p:extLst>
      <p:ext uri="{BB962C8B-B14F-4D97-AF65-F5344CB8AC3E}">
        <p14:creationId xmlns:p14="http://schemas.microsoft.com/office/powerpoint/2010/main" val="2726636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09</a:t>
            </a:r>
            <a:r>
              <a:rPr lang="zh-CN" altLang="en-US" dirty="0"/>
              <a:t>：在场景中绘制一条路径，先选中控制器再选择路径，创建路径动画，就可以看到球体沿着绘制的路径滚动移动，如下左、下中和下右图所示</a:t>
            </a:r>
            <a:endParaRPr lang="zh-CN" altLang="en-US" dirty="0"/>
          </a:p>
        </p:txBody>
      </p:sp>
      <p:pic>
        <p:nvPicPr>
          <p:cNvPr id="5" name="图片 4"/>
          <p:cNvPicPr/>
          <p:nvPr/>
        </p:nvPicPr>
        <p:blipFill>
          <a:blip r:embed="rId2"/>
          <a:srcRect l="4643" r="3653"/>
          <a:stretch>
            <a:fillRect/>
          </a:stretch>
        </p:blipFill>
        <p:spPr>
          <a:xfrm>
            <a:off x="673388" y="1869526"/>
            <a:ext cx="2905909" cy="2220336"/>
          </a:xfrm>
          <a:prstGeom prst="rect">
            <a:avLst/>
          </a:prstGeom>
          <a:noFill/>
          <a:ln>
            <a:noFill/>
          </a:ln>
        </p:spPr>
      </p:pic>
      <p:pic>
        <p:nvPicPr>
          <p:cNvPr id="6" name="图片 5"/>
          <p:cNvPicPr/>
          <p:nvPr/>
        </p:nvPicPr>
        <p:blipFill>
          <a:blip r:embed="rId3"/>
          <a:srcRect l="3417" r="3455"/>
          <a:stretch>
            <a:fillRect/>
          </a:stretch>
        </p:blipFill>
        <p:spPr>
          <a:xfrm>
            <a:off x="3699164" y="1869526"/>
            <a:ext cx="3207792" cy="2220336"/>
          </a:xfrm>
          <a:prstGeom prst="rect">
            <a:avLst/>
          </a:prstGeom>
          <a:noFill/>
          <a:ln>
            <a:noFill/>
          </a:ln>
        </p:spPr>
      </p:pic>
      <p:pic>
        <p:nvPicPr>
          <p:cNvPr id="9" name="图片 8"/>
          <p:cNvPicPr/>
          <p:nvPr/>
        </p:nvPicPr>
        <p:blipFill>
          <a:blip r:embed="rId4"/>
          <a:srcRect l="4862" r="5404"/>
          <a:stretch>
            <a:fillRect/>
          </a:stretch>
        </p:blipFill>
        <p:spPr>
          <a:xfrm>
            <a:off x="7068155" y="1869526"/>
            <a:ext cx="2929322" cy="2220336"/>
          </a:xfrm>
          <a:prstGeom prst="rect">
            <a:avLst/>
          </a:prstGeom>
          <a:noFill/>
          <a:ln>
            <a:noFill/>
          </a:ln>
        </p:spPr>
      </p:pic>
    </p:spTree>
    <p:extLst>
      <p:ext uri="{BB962C8B-B14F-4D97-AF65-F5344CB8AC3E}">
        <p14:creationId xmlns:p14="http://schemas.microsoft.com/office/powerpoint/2010/main" val="2931369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提示：代码的含义</a:t>
            </a:r>
          </a:p>
          <a:p>
            <a:r>
              <a:rPr lang="zh-CN" altLang="en-US" dirty="0"/>
              <a:t>位移比较好理解，只要让球体的“平移</a:t>
            </a:r>
            <a:r>
              <a:rPr lang="en-US" altLang="zh-CN" dirty="0"/>
              <a:t>X”</a:t>
            </a:r>
            <a:r>
              <a:rPr lang="zh-CN" altLang="en-US" dirty="0"/>
              <a:t>属性、“平移</a:t>
            </a:r>
            <a:r>
              <a:rPr lang="en-US" altLang="zh-CN" dirty="0"/>
              <a:t>Z”</a:t>
            </a:r>
            <a:r>
              <a:rPr lang="zh-CN" altLang="en-US" dirty="0"/>
              <a:t>属性与控制器的“平移</a:t>
            </a:r>
            <a:r>
              <a:rPr lang="en-US" altLang="zh-CN" dirty="0"/>
              <a:t>X”</a:t>
            </a:r>
            <a:r>
              <a:rPr lang="zh-CN" altLang="en-US" dirty="0"/>
              <a:t>属性和“平移</a:t>
            </a:r>
            <a:r>
              <a:rPr lang="en-US" altLang="zh-CN" dirty="0"/>
              <a:t>Z”</a:t>
            </a:r>
            <a:r>
              <a:rPr lang="zh-CN" altLang="en-US" dirty="0"/>
              <a:t>属性保持一致，就可以控制小球的位移了，及代码：</a:t>
            </a:r>
            <a:r>
              <a:rPr lang="en-US" altLang="zh-CN" dirty="0"/>
              <a:t>ball.translateZ=con.translateZ;ball.translateX=con.translateX;</a:t>
            </a:r>
            <a:r>
              <a:rPr lang="zh-CN" altLang="en-US" dirty="0"/>
              <a:t>。重点是旋转怎么计算，因为创建的是一个</a:t>
            </a:r>
            <a:r>
              <a:rPr lang="en-US" altLang="zh-CN" dirty="0"/>
              <a:t>Maya</a:t>
            </a:r>
            <a:r>
              <a:rPr lang="zh-CN" altLang="en-US" dirty="0"/>
              <a:t>默认的球体，默认的球体半径为</a:t>
            </a:r>
            <a:r>
              <a:rPr lang="en-US" altLang="zh-CN" dirty="0"/>
              <a:t>1</a:t>
            </a:r>
            <a:r>
              <a:rPr lang="zh-CN" altLang="en-US" dirty="0"/>
              <a:t>。根据圆形周长的计算公式：周长</a:t>
            </a:r>
            <a:r>
              <a:rPr lang="en-US" altLang="zh-CN" dirty="0"/>
              <a:t>=2</a:t>
            </a:r>
            <a:r>
              <a:rPr lang="el-GR" altLang="zh-CN" dirty="0"/>
              <a:t>π</a:t>
            </a:r>
            <a:r>
              <a:rPr lang="en-US" altLang="zh-CN" dirty="0"/>
              <a:t>r</a:t>
            </a:r>
            <a:r>
              <a:rPr lang="zh-CN" altLang="en-US" dirty="0"/>
              <a:t>。可以算出球体的周长约为</a:t>
            </a:r>
            <a:r>
              <a:rPr lang="en-US" altLang="zh-CN" dirty="0"/>
              <a:t>6.283</a:t>
            </a:r>
            <a:r>
              <a:rPr lang="zh-CN" altLang="en-US" dirty="0"/>
              <a:t>，也可以写成：</a:t>
            </a:r>
            <a:r>
              <a:rPr lang="en-US" altLang="zh-CN" dirty="0"/>
              <a:t>2*3.1415926</a:t>
            </a:r>
            <a:r>
              <a:rPr lang="zh-CN" altLang="en-US" dirty="0"/>
              <a:t>。知道了周长就可以推理出，当控制器移动值到</a:t>
            </a:r>
            <a:r>
              <a:rPr lang="en-US" altLang="zh-CN" dirty="0"/>
              <a:t>6.283</a:t>
            </a:r>
            <a:r>
              <a:rPr lang="zh-CN" altLang="en-US" dirty="0"/>
              <a:t>时，球体将旋转</a:t>
            </a:r>
            <a:r>
              <a:rPr lang="en-US" altLang="zh-CN" dirty="0"/>
              <a:t>360</a:t>
            </a:r>
            <a:r>
              <a:rPr lang="zh-CN" altLang="en-US" dirty="0"/>
              <a:t>度，及代码：</a:t>
            </a:r>
            <a:r>
              <a:rPr lang="en-US" altLang="zh-CN" dirty="0"/>
              <a:t>con.translateZ/(2*3.1415926))*360;</a:t>
            </a:r>
            <a:r>
              <a:rPr lang="zh-CN" altLang="en-US" dirty="0"/>
              <a:t>。</a:t>
            </a:r>
            <a:endParaRPr lang="zh-CN" altLang="en-US" dirty="0"/>
          </a:p>
        </p:txBody>
      </p:sp>
    </p:spTree>
    <p:extLst>
      <p:ext uri="{BB962C8B-B14F-4D97-AF65-F5344CB8AC3E}">
        <p14:creationId xmlns:p14="http://schemas.microsoft.com/office/powerpoint/2010/main" val="1635881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5184500" y="2349469"/>
            <a:ext cx="6046265" cy="637192"/>
          </a:xfrm>
        </p:spPr>
        <p:txBody>
          <a:bodyPr/>
          <a:lstStyle/>
          <a:p>
            <a:r>
              <a:rPr lang="zh-CN" altLang="en-US" dirty="0"/>
              <a:t>约束动画</a:t>
            </a:r>
            <a:endParaRPr lang="zh-CN" altLang="en-US" dirty="0"/>
          </a:p>
        </p:txBody>
      </p:sp>
      <p:sp>
        <p:nvSpPr>
          <p:cNvPr id="3" name="文本占位符 2"/>
          <p:cNvSpPr>
            <a:spLocks noGrp="1"/>
          </p:cNvSpPr>
          <p:nvPr>
            <p:ph type="body" sz="quarter" idx="11"/>
          </p:nvPr>
        </p:nvSpPr>
        <p:spPr>
          <a:xfrm>
            <a:off x="5245844" y="3136689"/>
            <a:ext cx="5441204" cy="398009"/>
          </a:xfrm>
        </p:spPr>
        <p:txBody>
          <a:bodyPr/>
          <a:lstStyle/>
          <a:p>
            <a:r>
              <a:rPr lang="en-US" altLang="zh-CN" dirty="0"/>
              <a:t>7.7.1 </a:t>
            </a:r>
            <a:r>
              <a:rPr lang="zh-CN" altLang="en-US" dirty="0"/>
              <a:t>父子约束</a:t>
            </a:r>
            <a:endParaRPr lang="zh-CN" altLang="en-US" dirty="0"/>
          </a:p>
        </p:txBody>
      </p:sp>
      <p:sp>
        <p:nvSpPr>
          <p:cNvPr id="4" name="文本占位符 3"/>
          <p:cNvSpPr>
            <a:spLocks noGrp="1"/>
          </p:cNvSpPr>
          <p:nvPr>
            <p:ph type="body" sz="quarter" idx="12"/>
          </p:nvPr>
        </p:nvSpPr>
        <p:spPr>
          <a:xfrm>
            <a:off x="5245844" y="3544148"/>
            <a:ext cx="5441204" cy="398009"/>
          </a:xfrm>
        </p:spPr>
        <p:txBody>
          <a:bodyPr/>
          <a:lstStyle/>
          <a:p>
            <a:r>
              <a:rPr lang="en-US" altLang="zh-CN" dirty="0"/>
              <a:t>7.7.2 </a:t>
            </a:r>
            <a:r>
              <a:rPr lang="zh-CN" altLang="en-US" dirty="0"/>
              <a:t>点约束</a:t>
            </a:r>
            <a:endParaRPr lang="zh-CN" altLang="en-US" dirty="0"/>
          </a:p>
        </p:txBody>
      </p:sp>
      <p:sp>
        <p:nvSpPr>
          <p:cNvPr id="5" name="文本占位符 4"/>
          <p:cNvSpPr>
            <a:spLocks noGrp="1"/>
          </p:cNvSpPr>
          <p:nvPr>
            <p:ph type="body" sz="quarter" idx="13"/>
          </p:nvPr>
        </p:nvSpPr>
        <p:spPr>
          <a:xfrm>
            <a:off x="5245844" y="3934982"/>
            <a:ext cx="5441204" cy="398009"/>
          </a:xfrm>
        </p:spPr>
        <p:txBody>
          <a:bodyPr/>
          <a:lstStyle/>
          <a:p>
            <a:r>
              <a:rPr lang="en-US" altLang="zh-CN" dirty="0"/>
              <a:t>7.7.3 </a:t>
            </a:r>
            <a:r>
              <a:rPr lang="zh-CN" altLang="en-US" dirty="0"/>
              <a:t>方向约束</a:t>
            </a:r>
            <a:endParaRPr lang="zh-CN" altLang="en-US" dirty="0"/>
          </a:p>
        </p:txBody>
      </p:sp>
      <p:sp>
        <p:nvSpPr>
          <p:cNvPr id="6" name="文本占位符 5"/>
          <p:cNvSpPr>
            <a:spLocks noGrp="1"/>
          </p:cNvSpPr>
          <p:nvPr>
            <p:ph type="body" sz="quarter" idx="14"/>
          </p:nvPr>
        </p:nvSpPr>
        <p:spPr/>
        <p:txBody>
          <a:bodyPr/>
          <a:lstStyle/>
          <a:p>
            <a:r>
              <a:rPr lang="en-US" altLang="zh-CN" dirty="0" smtClean="0"/>
              <a:t>07</a:t>
            </a:r>
            <a:endParaRPr lang="zh-CN" altLang="en-US" dirty="0"/>
          </a:p>
        </p:txBody>
      </p:sp>
      <p:sp>
        <p:nvSpPr>
          <p:cNvPr id="7" name="文本占位符 3"/>
          <p:cNvSpPr txBox="1">
            <a:spLocks/>
          </p:cNvSpPr>
          <p:nvPr/>
        </p:nvSpPr>
        <p:spPr>
          <a:xfrm>
            <a:off x="5245844" y="4292293"/>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7.7.4 </a:t>
            </a:r>
            <a:r>
              <a:rPr lang="zh-CN" altLang="en-US" dirty="0"/>
              <a:t>比例约束</a:t>
            </a:r>
          </a:p>
        </p:txBody>
      </p:sp>
      <p:sp>
        <p:nvSpPr>
          <p:cNvPr id="8" name="文本占位符 4"/>
          <p:cNvSpPr txBox="1">
            <a:spLocks/>
          </p:cNvSpPr>
          <p:nvPr/>
        </p:nvSpPr>
        <p:spPr>
          <a:xfrm>
            <a:off x="5245844" y="4683127"/>
            <a:ext cx="5441204" cy="3980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600" b="0" kern="1200" spc="13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b="1" kern="1200" spc="12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7.7.5 </a:t>
            </a:r>
            <a:r>
              <a:rPr lang="zh-CN" altLang="en-US" dirty="0"/>
              <a:t>目标约</a:t>
            </a:r>
            <a:r>
              <a:rPr lang="zh-CN" altLang="en-US" dirty="0" smtClean="0"/>
              <a:t>束</a:t>
            </a:r>
            <a:endParaRPr lang="zh-CN" altLang="en-US" dirty="0"/>
          </a:p>
        </p:txBody>
      </p:sp>
    </p:spTree>
    <p:extLst>
      <p:ext uri="{BB962C8B-B14F-4D97-AF65-F5344CB8AC3E}">
        <p14:creationId xmlns:p14="http://schemas.microsoft.com/office/powerpoint/2010/main" val="2961216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64E59DE6-FC50-436B-B429-0D7D8F79AB92}"/>
              </a:ext>
            </a:extLst>
          </p:cNvPr>
          <p:cNvSpPr>
            <a:spLocks noGrp="1"/>
          </p:cNvSpPr>
          <p:nvPr>
            <p:ph type="body" sz="quarter" idx="10"/>
          </p:nvPr>
        </p:nvSpPr>
        <p:spPr/>
        <p:txBody>
          <a:bodyPr/>
          <a:lstStyle/>
          <a:p>
            <a:r>
              <a:rPr lang="en-US" altLang="zh-CN" dirty="0"/>
              <a:t>7.1 </a:t>
            </a:r>
            <a:r>
              <a:rPr lang="zh-CN" altLang="en-US" dirty="0"/>
              <a:t>动画基础知识</a:t>
            </a:r>
            <a:endParaRPr lang="zh-CN" altLang="en-US" dirty="0"/>
          </a:p>
        </p:txBody>
      </p:sp>
      <p:sp>
        <p:nvSpPr>
          <p:cNvPr id="3" name="文本占位符 2">
            <a:extLst>
              <a:ext uri="{FF2B5EF4-FFF2-40B4-BE49-F238E27FC236}">
                <a16:creationId xmlns:a16="http://schemas.microsoft.com/office/drawing/2014/main" xmlns="" id="{193ABDF1-28A5-4B27-9379-1B76FD37E6F1}"/>
              </a:ext>
            </a:extLst>
          </p:cNvPr>
          <p:cNvSpPr>
            <a:spLocks noGrp="1"/>
          </p:cNvSpPr>
          <p:nvPr>
            <p:ph type="body" sz="quarter" idx="11"/>
          </p:nvPr>
        </p:nvSpPr>
        <p:spPr/>
        <p:txBody>
          <a:bodyPr/>
          <a:lstStyle/>
          <a:p>
            <a:r>
              <a:rPr lang="zh-CN" altLang="en-US" dirty="0"/>
              <a:t>动画，顾名思义就是可以“动”的画。人的眼睛对图像有短暂的记忆效应，所以当眼睛看到多张连续的画面时，就形成了一段动画，例如古代的“走马灯”的效果。</a:t>
            </a:r>
          </a:p>
          <a:p>
            <a:r>
              <a:rPr lang="zh-CN" altLang="en-US" dirty="0"/>
              <a:t>使用三维软件</a:t>
            </a:r>
            <a:r>
              <a:rPr lang="en-US" altLang="zh-CN" dirty="0"/>
              <a:t>Maya</a:t>
            </a:r>
            <a:r>
              <a:rPr lang="zh-CN" altLang="en-US" dirty="0"/>
              <a:t>制作的就是三维动画。三维动画更类似于真实世界中的摄影，通过摄像机将人或物体在三维空间中的移动、旋转、缩放等属性的变化一帧一帧地记录下来，然后组合成一段视频</a:t>
            </a:r>
            <a:endParaRPr lang="zh-CN" altLang="en-US" dirty="0"/>
          </a:p>
        </p:txBody>
      </p:sp>
    </p:spTree>
    <p:extLst>
      <p:ext uri="{BB962C8B-B14F-4D97-AF65-F5344CB8AC3E}">
        <p14:creationId xmlns:p14="http://schemas.microsoft.com/office/powerpoint/2010/main" val="8441989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7.7 </a:t>
            </a:r>
            <a:r>
              <a:rPr lang="zh-CN" altLang="en-US" dirty="0"/>
              <a:t>约束动画</a:t>
            </a:r>
            <a:endParaRPr lang="zh-CN" altLang="en-US" dirty="0"/>
          </a:p>
        </p:txBody>
      </p:sp>
      <p:sp>
        <p:nvSpPr>
          <p:cNvPr id="3" name="文本占位符 2"/>
          <p:cNvSpPr>
            <a:spLocks noGrp="1"/>
          </p:cNvSpPr>
          <p:nvPr>
            <p:ph type="body" sz="quarter" idx="11"/>
          </p:nvPr>
        </p:nvSpPr>
        <p:spPr/>
        <p:txBody>
          <a:bodyPr/>
          <a:lstStyle/>
          <a:p>
            <a:r>
              <a:rPr lang="zh-CN" altLang="en-US" dirty="0"/>
              <a:t>约束动画是指用一个或多个对象物体的控制被约束对象物体的位置、旋转、缩放，以达到特殊的动画效果。</a:t>
            </a:r>
            <a:r>
              <a:rPr lang="en-US" altLang="zh-CN" dirty="0"/>
              <a:t>Maya 2022</a:t>
            </a:r>
            <a:r>
              <a:rPr lang="zh-CN" altLang="en-US" dirty="0"/>
              <a:t>中自带的约束分别有父子约束、点约束、方向约束、目标约束、比例约束、目标约束和极向量约束。在动画模式下找到“约束”菜单，如下左图所示。</a:t>
            </a:r>
          </a:p>
          <a:p>
            <a:r>
              <a:rPr lang="zh-CN" altLang="en-US" dirty="0"/>
              <a:t>首先在场景上创建三个椎体，被分别颜色改为红色、绿色和蓝色，如下右图所示。本节将用这三个椎体来分别讲解不同约束的效果。</a:t>
            </a:r>
            <a:endParaRPr lang="zh-CN" altLang="en-US" dirty="0"/>
          </a:p>
        </p:txBody>
      </p:sp>
      <p:pic>
        <p:nvPicPr>
          <p:cNvPr id="4" name="图片 3"/>
          <p:cNvPicPr/>
          <p:nvPr/>
        </p:nvPicPr>
        <p:blipFill>
          <a:blip r:embed="rId2"/>
          <a:stretch>
            <a:fillRect/>
          </a:stretch>
        </p:blipFill>
        <p:spPr>
          <a:xfrm>
            <a:off x="623829" y="3646632"/>
            <a:ext cx="5242457" cy="2255404"/>
          </a:xfrm>
          <a:prstGeom prst="rect">
            <a:avLst/>
          </a:prstGeom>
          <a:noFill/>
          <a:ln>
            <a:noFill/>
          </a:ln>
        </p:spPr>
      </p:pic>
      <p:pic>
        <p:nvPicPr>
          <p:cNvPr id="5" name="图片 4"/>
          <p:cNvPicPr/>
          <p:nvPr/>
        </p:nvPicPr>
        <p:blipFill>
          <a:blip r:embed="rId3"/>
          <a:srcRect l="8828" r="10939"/>
          <a:stretch>
            <a:fillRect/>
          </a:stretch>
        </p:blipFill>
        <p:spPr>
          <a:xfrm>
            <a:off x="6095999" y="4129866"/>
            <a:ext cx="4731861" cy="1772169"/>
          </a:xfrm>
          <a:prstGeom prst="rect">
            <a:avLst/>
          </a:prstGeom>
          <a:noFill/>
          <a:ln>
            <a:noFill/>
          </a:ln>
        </p:spPr>
      </p:pic>
    </p:spTree>
    <p:extLst>
      <p:ext uri="{BB962C8B-B14F-4D97-AF65-F5344CB8AC3E}">
        <p14:creationId xmlns:p14="http://schemas.microsoft.com/office/powerpoint/2010/main" val="2405796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父子约束指约束物体会控制被约束物体的移动、旋转和缩放。并且被约束物体会根据约束物体的坐标轴进行运动。例如人用手摘到头上戴着的帽子时，帽子就会跟着手的位置进行移动和旋转。下面介绍父子约束的具体操作。</a:t>
            </a:r>
          </a:p>
        </p:txBody>
      </p:sp>
      <p:sp>
        <p:nvSpPr>
          <p:cNvPr id="3" name="文本占位符 2"/>
          <p:cNvSpPr>
            <a:spLocks noGrp="1"/>
          </p:cNvSpPr>
          <p:nvPr>
            <p:ph type="body" sz="quarter" idx="12"/>
          </p:nvPr>
        </p:nvSpPr>
        <p:spPr/>
        <p:txBody>
          <a:bodyPr/>
          <a:lstStyle/>
          <a:p>
            <a:r>
              <a:rPr lang="en-US" altLang="zh-CN" dirty="0"/>
              <a:t>7.7.1 </a:t>
            </a:r>
            <a:r>
              <a:rPr lang="zh-CN" altLang="en-US" dirty="0"/>
              <a:t>父子约束</a:t>
            </a:r>
          </a:p>
        </p:txBody>
      </p:sp>
    </p:spTree>
    <p:extLst>
      <p:ext uri="{BB962C8B-B14F-4D97-AF65-F5344CB8AC3E}">
        <p14:creationId xmlns:p14="http://schemas.microsoft.com/office/powerpoint/2010/main" val="39809274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：先选中红色椎体再加选绿色椎体，执行“父子约束”命令，如下左图所示。</a:t>
            </a:r>
          </a:p>
          <a:p>
            <a:r>
              <a:rPr lang="zh-CN" altLang="en-US" dirty="0"/>
              <a:t>步骤</a:t>
            </a:r>
            <a:r>
              <a:rPr lang="en-US" altLang="zh-CN" dirty="0"/>
              <a:t>02</a:t>
            </a:r>
            <a:r>
              <a:rPr lang="zh-CN" altLang="en-US" dirty="0"/>
              <a:t>：旋转或移动红色椎体会发现绿色椎体会跟着红色椎体并以红色椎体为坐标进行旋转或移动，如下右图所示。</a:t>
            </a:r>
            <a:endParaRPr lang="zh-CN" altLang="en-US" dirty="0"/>
          </a:p>
        </p:txBody>
      </p:sp>
      <p:pic>
        <p:nvPicPr>
          <p:cNvPr id="5" name="图片 4"/>
          <p:cNvPicPr/>
          <p:nvPr/>
        </p:nvPicPr>
        <p:blipFill>
          <a:blip r:embed="rId2"/>
          <a:srcRect l="6960" r="7682"/>
          <a:stretch>
            <a:fillRect/>
          </a:stretch>
        </p:blipFill>
        <p:spPr>
          <a:xfrm>
            <a:off x="1184304" y="2211098"/>
            <a:ext cx="4504712" cy="3624437"/>
          </a:xfrm>
          <a:prstGeom prst="rect">
            <a:avLst/>
          </a:prstGeom>
          <a:noFill/>
          <a:ln>
            <a:noFill/>
          </a:ln>
        </p:spPr>
      </p:pic>
      <p:pic>
        <p:nvPicPr>
          <p:cNvPr id="6" name="图片 5"/>
          <p:cNvPicPr/>
          <p:nvPr/>
        </p:nvPicPr>
        <p:blipFill>
          <a:blip r:embed="rId3"/>
          <a:stretch>
            <a:fillRect/>
          </a:stretch>
        </p:blipFill>
        <p:spPr>
          <a:xfrm>
            <a:off x="5880676" y="2211098"/>
            <a:ext cx="4135657" cy="3624437"/>
          </a:xfrm>
          <a:prstGeom prst="rect">
            <a:avLst/>
          </a:prstGeom>
          <a:noFill/>
          <a:ln>
            <a:noFill/>
          </a:ln>
        </p:spPr>
      </p:pic>
    </p:spTree>
    <p:extLst>
      <p:ext uri="{BB962C8B-B14F-4D97-AF65-F5344CB8AC3E}">
        <p14:creationId xmlns:p14="http://schemas.microsoft.com/office/powerpoint/2010/main" val="2934882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：如果先选中红色椎体再选中蓝色椎体，最后加选绿色椎体执行父子约束，会发现红色椎体和蓝色椎体可以同时控制绿色椎体，如下左图所示。</a:t>
            </a:r>
          </a:p>
          <a:p>
            <a:r>
              <a:rPr lang="zh-CN" altLang="en-US" dirty="0"/>
              <a:t>步骤</a:t>
            </a:r>
            <a:r>
              <a:rPr lang="en-US" altLang="zh-CN" dirty="0"/>
              <a:t>04</a:t>
            </a:r>
            <a:r>
              <a:rPr lang="zh-CN" altLang="en-US" dirty="0"/>
              <a:t>：可以通过改变绿色椎体下的父子约束信息节点中的权重比例，来决定绿色椎体是完全跟随红色椎体运动或是根据蓝色椎体运动，如下右图所示。</a:t>
            </a:r>
            <a:endParaRPr lang="zh-CN" altLang="en-US" dirty="0"/>
          </a:p>
        </p:txBody>
      </p:sp>
      <p:pic>
        <p:nvPicPr>
          <p:cNvPr id="5" name="图片 4"/>
          <p:cNvPicPr/>
          <p:nvPr/>
        </p:nvPicPr>
        <p:blipFill>
          <a:blip r:embed="rId2"/>
          <a:stretch>
            <a:fillRect/>
          </a:stretch>
        </p:blipFill>
        <p:spPr>
          <a:xfrm>
            <a:off x="792997" y="3228830"/>
            <a:ext cx="4825255" cy="2606705"/>
          </a:xfrm>
          <a:prstGeom prst="rect">
            <a:avLst/>
          </a:prstGeom>
          <a:noFill/>
          <a:ln>
            <a:noFill/>
          </a:ln>
        </p:spPr>
      </p:pic>
      <p:pic>
        <p:nvPicPr>
          <p:cNvPr id="6" name="图片 5"/>
          <p:cNvPicPr/>
          <p:nvPr/>
        </p:nvPicPr>
        <p:blipFill>
          <a:blip r:embed="rId3"/>
          <a:stretch>
            <a:fillRect/>
          </a:stretch>
        </p:blipFill>
        <p:spPr>
          <a:xfrm>
            <a:off x="5929831" y="2633661"/>
            <a:ext cx="5019465" cy="3201874"/>
          </a:xfrm>
          <a:prstGeom prst="rect">
            <a:avLst/>
          </a:prstGeom>
          <a:noFill/>
          <a:ln>
            <a:noFill/>
          </a:ln>
        </p:spPr>
      </p:pic>
    </p:spTree>
    <p:extLst>
      <p:ext uri="{BB962C8B-B14F-4D97-AF65-F5344CB8AC3E}">
        <p14:creationId xmlns:p14="http://schemas.microsoft.com/office/powerpoint/2010/main" val="8738523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提示：保持偏移</a:t>
            </a:r>
          </a:p>
          <a:p>
            <a:r>
              <a:rPr lang="zh-CN" altLang="en-US" dirty="0"/>
              <a:t>当执行约束命令时，若勾选“保持偏移”复选框后执行约束，被约束物体会保持在自己原来的位置上。如果取消勾选此复选框再执行约束后被约束物体会移动到约束物体的位置上。一般情况下都需要勾选此复选框。</a:t>
            </a:r>
            <a:endParaRPr lang="zh-CN" altLang="en-US" dirty="0"/>
          </a:p>
        </p:txBody>
      </p:sp>
    </p:spTree>
    <p:extLst>
      <p:ext uri="{BB962C8B-B14F-4D97-AF65-F5344CB8AC3E}">
        <p14:creationId xmlns:p14="http://schemas.microsoft.com/office/powerpoint/2010/main" val="1411329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点约束指约束物体只控制被约束物体的移动属性，被约束物体会跟随约束物体移动，但不会跟随约束物体旋转。用红色椎体对绿色椎体做点约束，可以看到绿色椎体会跟随红色物体移动，如下左图所示。但并不会跟随红色椎体旋转，如下右图所示。</a:t>
            </a:r>
          </a:p>
        </p:txBody>
      </p:sp>
      <p:sp>
        <p:nvSpPr>
          <p:cNvPr id="3" name="文本占位符 2"/>
          <p:cNvSpPr>
            <a:spLocks noGrp="1"/>
          </p:cNvSpPr>
          <p:nvPr>
            <p:ph type="body" sz="quarter" idx="12"/>
          </p:nvPr>
        </p:nvSpPr>
        <p:spPr/>
        <p:txBody>
          <a:bodyPr/>
          <a:lstStyle/>
          <a:p>
            <a:r>
              <a:rPr lang="en-US" altLang="zh-CN" dirty="0"/>
              <a:t>7.7.2 </a:t>
            </a:r>
            <a:r>
              <a:rPr lang="zh-CN" altLang="en-US" dirty="0"/>
              <a:t>点约束</a:t>
            </a:r>
          </a:p>
        </p:txBody>
      </p:sp>
      <p:pic>
        <p:nvPicPr>
          <p:cNvPr id="4" name="图片 3"/>
          <p:cNvPicPr/>
          <p:nvPr/>
        </p:nvPicPr>
        <p:blipFill>
          <a:blip r:embed="rId2"/>
          <a:stretch>
            <a:fillRect/>
          </a:stretch>
        </p:blipFill>
        <p:spPr>
          <a:xfrm>
            <a:off x="1089197" y="2958754"/>
            <a:ext cx="4650688" cy="3059663"/>
          </a:xfrm>
          <a:prstGeom prst="rect">
            <a:avLst/>
          </a:prstGeom>
          <a:noFill/>
          <a:ln>
            <a:noFill/>
          </a:ln>
        </p:spPr>
      </p:pic>
      <p:pic>
        <p:nvPicPr>
          <p:cNvPr id="5" name="图片 4"/>
          <p:cNvPicPr/>
          <p:nvPr/>
        </p:nvPicPr>
        <p:blipFill>
          <a:blip r:embed="rId3"/>
          <a:stretch>
            <a:fillRect/>
          </a:stretch>
        </p:blipFill>
        <p:spPr>
          <a:xfrm>
            <a:off x="6012409" y="2958753"/>
            <a:ext cx="4400118" cy="3059663"/>
          </a:xfrm>
          <a:prstGeom prst="rect">
            <a:avLst/>
          </a:prstGeom>
          <a:noFill/>
          <a:ln>
            <a:noFill/>
          </a:ln>
        </p:spPr>
      </p:pic>
    </p:spTree>
    <p:extLst>
      <p:ext uri="{BB962C8B-B14F-4D97-AF65-F5344CB8AC3E}">
        <p14:creationId xmlns:p14="http://schemas.microsoft.com/office/powerpoint/2010/main" val="967914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方向约束指约束物体只控制被约束物体的旋转属性。用红色椎体对绿色椎体做方向约束，可以看到绿色椎体会跟随红色物体旋转，如下左图所示。但并不会跟随红色椎体移动，如下右图所示。</a:t>
            </a:r>
          </a:p>
        </p:txBody>
      </p:sp>
      <p:sp>
        <p:nvSpPr>
          <p:cNvPr id="3" name="文本占位符 2"/>
          <p:cNvSpPr>
            <a:spLocks noGrp="1"/>
          </p:cNvSpPr>
          <p:nvPr>
            <p:ph type="body" sz="quarter" idx="12"/>
          </p:nvPr>
        </p:nvSpPr>
        <p:spPr/>
        <p:txBody>
          <a:bodyPr/>
          <a:lstStyle/>
          <a:p>
            <a:r>
              <a:rPr lang="en-US" altLang="zh-CN" dirty="0"/>
              <a:t>7.7.3 </a:t>
            </a:r>
            <a:r>
              <a:rPr lang="zh-CN" altLang="en-US" dirty="0"/>
              <a:t>方向约束</a:t>
            </a:r>
          </a:p>
        </p:txBody>
      </p:sp>
      <p:pic>
        <p:nvPicPr>
          <p:cNvPr id="4" name="图片 3"/>
          <p:cNvPicPr/>
          <p:nvPr/>
        </p:nvPicPr>
        <p:blipFill>
          <a:blip r:embed="rId2"/>
          <a:stretch>
            <a:fillRect/>
          </a:stretch>
        </p:blipFill>
        <p:spPr>
          <a:xfrm>
            <a:off x="1175876" y="2819082"/>
            <a:ext cx="4154551" cy="2501063"/>
          </a:xfrm>
          <a:prstGeom prst="rect">
            <a:avLst/>
          </a:prstGeom>
          <a:noFill/>
          <a:ln>
            <a:noFill/>
          </a:ln>
        </p:spPr>
      </p:pic>
      <p:pic>
        <p:nvPicPr>
          <p:cNvPr id="5" name="图片 4"/>
          <p:cNvPicPr/>
          <p:nvPr/>
        </p:nvPicPr>
        <p:blipFill>
          <a:blip r:embed="rId3"/>
          <a:stretch>
            <a:fillRect/>
          </a:stretch>
        </p:blipFill>
        <p:spPr>
          <a:xfrm>
            <a:off x="5634528" y="2808921"/>
            <a:ext cx="3821484" cy="2511224"/>
          </a:xfrm>
          <a:prstGeom prst="rect">
            <a:avLst/>
          </a:prstGeom>
          <a:noFill/>
          <a:ln>
            <a:noFill/>
          </a:ln>
        </p:spPr>
      </p:pic>
    </p:spTree>
    <p:extLst>
      <p:ext uri="{BB962C8B-B14F-4D97-AF65-F5344CB8AC3E}">
        <p14:creationId xmlns:p14="http://schemas.microsoft.com/office/powerpoint/2010/main" val="11141537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比例约束指约束物体只控制被约束物体的缩放属性。用红色椎体对绿色椎体做比例约束，可以看到绿色椎体会跟随红色物体缩放，如下左图所示。但并不会跟随红色椎体移动或旋转，如下右图所示。</a:t>
            </a:r>
          </a:p>
        </p:txBody>
      </p:sp>
      <p:sp>
        <p:nvSpPr>
          <p:cNvPr id="3" name="文本占位符 2"/>
          <p:cNvSpPr>
            <a:spLocks noGrp="1"/>
          </p:cNvSpPr>
          <p:nvPr>
            <p:ph type="body" sz="quarter" idx="12"/>
          </p:nvPr>
        </p:nvSpPr>
        <p:spPr/>
        <p:txBody>
          <a:bodyPr/>
          <a:lstStyle/>
          <a:p>
            <a:r>
              <a:rPr lang="en-US" altLang="zh-CN" dirty="0"/>
              <a:t>7.7.4 </a:t>
            </a:r>
            <a:r>
              <a:rPr lang="zh-CN" altLang="en-US" dirty="0"/>
              <a:t>比例约束</a:t>
            </a:r>
          </a:p>
        </p:txBody>
      </p:sp>
      <p:pic>
        <p:nvPicPr>
          <p:cNvPr id="4" name="图片 3"/>
          <p:cNvPicPr/>
          <p:nvPr/>
        </p:nvPicPr>
        <p:blipFill>
          <a:blip r:embed="rId2"/>
          <a:stretch>
            <a:fillRect/>
          </a:stretch>
        </p:blipFill>
        <p:spPr>
          <a:xfrm>
            <a:off x="1195473" y="2921115"/>
            <a:ext cx="4443635" cy="2598535"/>
          </a:xfrm>
          <a:prstGeom prst="rect">
            <a:avLst/>
          </a:prstGeom>
          <a:noFill/>
          <a:ln>
            <a:noFill/>
          </a:ln>
        </p:spPr>
      </p:pic>
      <p:pic>
        <p:nvPicPr>
          <p:cNvPr id="5" name="图片 4"/>
          <p:cNvPicPr/>
          <p:nvPr/>
        </p:nvPicPr>
        <p:blipFill>
          <a:blip r:embed="rId3"/>
          <a:stretch>
            <a:fillRect/>
          </a:stretch>
        </p:blipFill>
        <p:spPr>
          <a:xfrm>
            <a:off x="5958118" y="2921115"/>
            <a:ext cx="4083657" cy="2638432"/>
          </a:xfrm>
          <a:prstGeom prst="rect">
            <a:avLst/>
          </a:prstGeom>
          <a:noFill/>
          <a:ln>
            <a:noFill/>
          </a:ln>
        </p:spPr>
      </p:pic>
    </p:spTree>
    <p:extLst>
      <p:ext uri="{BB962C8B-B14F-4D97-AF65-F5344CB8AC3E}">
        <p14:creationId xmlns:p14="http://schemas.microsoft.com/office/powerpoint/2010/main" val="22971046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目标约束指被约束物体的一个轴向会一直朝向约束物体。用红色椎体对绿色椎体做目标约束，并将目标向量改为</a:t>
            </a:r>
            <a:r>
              <a:rPr lang="en-US" altLang="zh-CN" dirty="0"/>
              <a:t>Y</a:t>
            </a:r>
            <a:r>
              <a:rPr lang="zh-CN" altLang="en-US" dirty="0"/>
              <a:t>轴，可以看到绿色椎体的尖头会指向红色椎体，如下左图所示。移动红色椎体时，绿色椎体的位置不会变化，但旋转值会变化并且尖头一直指向红色椎体的坐标点，如下右图所示。</a:t>
            </a:r>
          </a:p>
        </p:txBody>
      </p:sp>
      <p:sp>
        <p:nvSpPr>
          <p:cNvPr id="3" name="文本占位符 2"/>
          <p:cNvSpPr>
            <a:spLocks noGrp="1"/>
          </p:cNvSpPr>
          <p:nvPr>
            <p:ph type="body" sz="quarter" idx="12"/>
          </p:nvPr>
        </p:nvSpPr>
        <p:spPr/>
        <p:txBody>
          <a:bodyPr/>
          <a:lstStyle/>
          <a:p>
            <a:r>
              <a:rPr lang="en-US" altLang="zh-CN" dirty="0"/>
              <a:t>7.7.5 </a:t>
            </a:r>
            <a:r>
              <a:rPr lang="zh-CN" altLang="en-US" dirty="0"/>
              <a:t>目标约束</a:t>
            </a:r>
          </a:p>
        </p:txBody>
      </p:sp>
      <p:pic>
        <p:nvPicPr>
          <p:cNvPr id="4" name="图片 3"/>
          <p:cNvPicPr/>
          <p:nvPr/>
        </p:nvPicPr>
        <p:blipFill>
          <a:blip r:embed="rId2"/>
          <a:stretch>
            <a:fillRect/>
          </a:stretch>
        </p:blipFill>
        <p:spPr>
          <a:xfrm>
            <a:off x="1214524" y="3228686"/>
            <a:ext cx="4282104" cy="2490470"/>
          </a:xfrm>
          <a:prstGeom prst="rect">
            <a:avLst/>
          </a:prstGeom>
          <a:noFill/>
          <a:ln>
            <a:noFill/>
          </a:ln>
        </p:spPr>
      </p:pic>
      <p:pic>
        <p:nvPicPr>
          <p:cNvPr id="5" name="图片 4"/>
          <p:cNvPicPr/>
          <p:nvPr/>
        </p:nvPicPr>
        <p:blipFill>
          <a:blip r:embed="rId3"/>
          <a:stretch>
            <a:fillRect/>
          </a:stretch>
        </p:blipFill>
        <p:spPr>
          <a:xfrm>
            <a:off x="5741438" y="3228686"/>
            <a:ext cx="3884699" cy="2509284"/>
          </a:xfrm>
          <a:prstGeom prst="rect">
            <a:avLst/>
          </a:prstGeom>
          <a:noFill/>
          <a:ln>
            <a:noFill/>
          </a:ln>
        </p:spPr>
      </p:pic>
    </p:spTree>
    <p:extLst>
      <p:ext uri="{BB962C8B-B14F-4D97-AF65-F5344CB8AC3E}">
        <p14:creationId xmlns:p14="http://schemas.microsoft.com/office/powerpoint/2010/main" val="2682517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提示：极向量约束</a:t>
            </a:r>
          </a:p>
          <a:p>
            <a:r>
              <a:rPr lang="zh-CN" altLang="en-US" dirty="0"/>
              <a:t>极向量约束比较特殊，它只能对</a:t>
            </a:r>
            <a:r>
              <a:rPr lang="en-US" altLang="zh-CN" dirty="0"/>
              <a:t>IK</a:t>
            </a:r>
            <a:r>
              <a:rPr lang="zh-CN" altLang="en-US" dirty="0"/>
              <a:t>控制器有效果，极向量约束使极向量的末端移动并跟随一个对象的位置，用于控制</a:t>
            </a:r>
            <a:r>
              <a:rPr lang="en-US" altLang="zh-CN" dirty="0"/>
              <a:t>IK</a:t>
            </a:r>
            <a:r>
              <a:rPr lang="zh-CN" altLang="en-US" dirty="0"/>
              <a:t>控制器弯曲时骨骼的翻转效果。</a:t>
            </a:r>
            <a:endParaRPr lang="zh-CN" altLang="en-US" dirty="0"/>
          </a:p>
        </p:txBody>
      </p:sp>
    </p:spTree>
    <p:extLst>
      <p:ext uri="{BB962C8B-B14F-4D97-AF65-F5344CB8AC3E}">
        <p14:creationId xmlns:p14="http://schemas.microsoft.com/office/powerpoint/2010/main" val="108265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下面将详细介绍如何在</a:t>
            </a:r>
            <a:r>
              <a:rPr lang="en-US" altLang="zh-CN" dirty="0"/>
              <a:t>Maya</a:t>
            </a:r>
            <a:r>
              <a:rPr lang="zh-CN" altLang="en-US" dirty="0"/>
              <a:t>中通过对物体的位移、旋转、缩放等属性创建动画。</a:t>
            </a:r>
          </a:p>
        </p:txBody>
      </p:sp>
      <p:pic>
        <p:nvPicPr>
          <p:cNvPr id="3" name="图片 2"/>
          <p:cNvPicPr/>
          <p:nvPr/>
        </p:nvPicPr>
        <p:blipFill>
          <a:blip r:embed="rId2"/>
          <a:srcRect/>
          <a:stretch>
            <a:fillRect/>
          </a:stretch>
        </p:blipFill>
        <p:spPr>
          <a:xfrm>
            <a:off x="687444" y="1355638"/>
            <a:ext cx="9236239" cy="2301962"/>
          </a:xfrm>
          <a:prstGeom prst="rect">
            <a:avLst/>
          </a:prstGeom>
          <a:noFill/>
          <a:ln>
            <a:solidFill>
              <a:schemeClr val="bg1">
                <a:lumMod val="75000"/>
              </a:schemeClr>
            </a:solidFill>
          </a:ln>
        </p:spPr>
      </p:pic>
    </p:spTree>
    <p:extLst>
      <p:ext uri="{BB962C8B-B14F-4D97-AF65-F5344CB8AC3E}">
        <p14:creationId xmlns:p14="http://schemas.microsoft.com/office/powerpoint/2010/main" val="28610954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属性连接编辑器</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08</a:t>
            </a:r>
            <a:endParaRPr lang="zh-CN" altLang="en-US" dirty="0"/>
          </a:p>
        </p:txBody>
      </p:sp>
    </p:spTree>
    <p:extLst>
      <p:ext uri="{BB962C8B-B14F-4D97-AF65-F5344CB8AC3E}">
        <p14:creationId xmlns:p14="http://schemas.microsoft.com/office/powerpoint/2010/main" val="29267267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a:t>7.8 </a:t>
            </a:r>
            <a:r>
              <a:rPr lang="zh-CN" altLang="en-US" dirty="0"/>
              <a:t>属性连接编辑器</a:t>
            </a:r>
          </a:p>
        </p:txBody>
      </p:sp>
      <p:sp>
        <p:nvSpPr>
          <p:cNvPr id="3" name="文本占位符 2"/>
          <p:cNvSpPr>
            <a:spLocks noGrp="1"/>
          </p:cNvSpPr>
          <p:nvPr>
            <p:ph type="body" sz="quarter" idx="11"/>
          </p:nvPr>
        </p:nvSpPr>
        <p:spPr/>
        <p:txBody>
          <a:bodyPr/>
          <a:lstStyle/>
          <a:p>
            <a:r>
              <a:rPr lang="zh-CN" altLang="en-US" dirty="0"/>
              <a:t>在</a:t>
            </a:r>
            <a:r>
              <a:rPr lang="en-US" altLang="zh-CN" dirty="0"/>
              <a:t>Maya 2022</a:t>
            </a:r>
            <a:r>
              <a:rPr lang="zh-CN" altLang="en-US" dirty="0"/>
              <a:t>中还有可以通过属性连接编辑器将多个物体的属性连接在一起，及被关联对象物体属性会跟关联对象物体的属性保持一致且无法手动修改属性值。下面介绍具体操作方法。</a:t>
            </a:r>
          </a:p>
        </p:txBody>
      </p:sp>
    </p:spTree>
    <p:extLst>
      <p:ext uri="{BB962C8B-B14F-4D97-AF65-F5344CB8AC3E}">
        <p14:creationId xmlns:p14="http://schemas.microsoft.com/office/powerpoint/2010/main" val="2557354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：在场景中分别创建一个球体和一个立方体，如下左图所示。</a:t>
            </a:r>
          </a:p>
          <a:p>
            <a:r>
              <a:rPr lang="zh-CN" altLang="en-US" dirty="0"/>
              <a:t>步骤</a:t>
            </a:r>
            <a:r>
              <a:rPr lang="en-US" altLang="zh-CN" dirty="0"/>
              <a:t>02</a:t>
            </a:r>
            <a:r>
              <a:rPr lang="zh-CN" altLang="en-US" dirty="0"/>
              <a:t>：执行“窗口</a:t>
            </a:r>
            <a:r>
              <a:rPr lang="en-US" altLang="zh-CN" dirty="0"/>
              <a:t>&gt;</a:t>
            </a:r>
            <a:r>
              <a:rPr lang="zh-CN" altLang="en-US" dirty="0"/>
              <a:t>常规编辑器</a:t>
            </a:r>
            <a:r>
              <a:rPr lang="en-US" altLang="zh-CN" dirty="0"/>
              <a:t>&gt;</a:t>
            </a:r>
            <a:r>
              <a:rPr lang="zh-CN" altLang="en-US" dirty="0"/>
              <a:t>连接编辑器”命令，如下右图所示。</a:t>
            </a:r>
            <a:endParaRPr lang="zh-CN" altLang="en-US" dirty="0"/>
          </a:p>
        </p:txBody>
      </p:sp>
      <p:pic>
        <p:nvPicPr>
          <p:cNvPr id="5" name="图片 4"/>
          <p:cNvPicPr/>
          <p:nvPr/>
        </p:nvPicPr>
        <p:blipFill>
          <a:blip r:embed="rId2"/>
          <a:srcRect l="6066" r="12083"/>
          <a:stretch>
            <a:fillRect/>
          </a:stretch>
        </p:blipFill>
        <p:spPr>
          <a:xfrm>
            <a:off x="632979" y="1779904"/>
            <a:ext cx="4283655" cy="3340736"/>
          </a:xfrm>
          <a:prstGeom prst="rect">
            <a:avLst/>
          </a:prstGeom>
          <a:noFill/>
          <a:ln>
            <a:noFill/>
          </a:ln>
        </p:spPr>
      </p:pic>
      <p:pic>
        <p:nvPicPr>
          <p:cNvPr id="6" name="图片 5"/>
          <p:cNvPicPr/>
          <p:nvPr/>
        </p:nvPicPr>
        <p:blipFill>
          <a:blip r:embed="rId3"/>
          <a:srcRect l="9569" r="2827"/>
          <a:stretch>
            <a:fillRect/>
          </a:stretch>
        </p:blipFill>
        <p:spPr>
          <a:xfrm>
            <a:off x="5115849" y="1779904"/>
            <a:ext cx="5054442" cy="3340736"/>
          </a:xfrm>
          <a:prstGeom prst="rect">
            <a:avLst/>
          </a:prstGeom>
          <a:noFill/>
          <a:ln>
            <a:noFill/>
          </a:ln>
        </p:spPr>
      </p:pic>
    </p:spTree>
    <p:extLst>
      <p:ext uri="{BB962C8B-B14F-4D97-AF65-F5344CB8AC3E}">
        <p14:creationId xmlns:p14="http://schemas.microsoft.com/office/powerpoint/2010/main" val="3262592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：在弹出的“连接编辑器”窗口中，选中球体执行“重新加载左侧”命令，再选中立方体并执行“重新加载右侧”命令，如下左图所示。</a:t>
            </a:r>
          </a:p>
          <a:p>
            <a:r>
              <a:rPr lang="zh-CN" altLang="en-US" dirty="0"/>
              <a:t>步骤</a:t>
            </a:r>
            <a:r>
              <a:rPr lang="en-US" altLang="zh-CN" dirty="0"/>
              <a:t>04</a:t>
            </a:r>
            <a:r>
              <a:rPr lang="zh-CN" altLang="en-US" dirty="0"/>
              <a:t>：在左侧的下拉列表中选中球体的</a:t>
            </a:r>
            <a:r>
              <a:rPr lang="en-US" altLang="zh-CN" dirty="0"/>
              <a:t>rotate</a:t>
            </a:r>
            <a:r>
              <a:rPr lang="zh-CN" altLang="en-US" dirty="0"/>
              <a:t>属性，并在右侧的下拉列表中选中立方体的</a:t>
            </a:r>
            <a:r>
              <a:rPr lang="en-US" altLang="zh-CN" dirty="0"/>
              <a:t>rotate</a:t>
            </a:r>
            <a:r>
              <a:rPr lang="zh-CN" altLang="en-US" dirty="0"/>
              <a:t>属性，立方体的属性窗口中的旋转属性为黄色标记，及完成属性关联的操作，如下右图所示。</a:t>
            </a:r>
            <a:endParaRPr lang="zh-CN" altLang="en-US" dirty="0"/>
          </a:p>
        </p:txBody>
      </p:sp>
      <p:pic>
        <p:nvPicPr>
          <p:cNvPr id="5" name="图片 4"/>
          <p:cNvPicPr/>
          <p:nvPr/>
        </p:nvPicPr>
        <p:blipFill>
          <a:blip r:embed="rId2"/>
          <a:stretch>
            <a:fillRect/>
          </a:stretch>
        </p:blipFill>
        <p:spPr>
          <a:xfrm>
            <a:off x="1237326" y="2895137"/>
            <a:ext cx="4153277" cy="3239655"/>
          </a:xfrm>
          <a:prstGeom prst="rect">
            <a:avLst/>
          </a:prstGeom>
          <a:noFill/>
          <a:ln>
            <a:noFill/>
          </a:ln>
        </p:spPr>
      </p:pic>
      <p:pic>
        <p:nvPicPr>
          <p:cNvPr id="6" name="图片 5"/>
          <p:cNvPicPr/>
          <p:nvPr/>
        </p:nvPicPr>
        <p:blipFill>
          <a:blip r:embed="rId3"/>
          <a:stretch>
            <a:fillRect/>
          </a:stretch>
        </p:blipFill>
        <p:spPr>
          <a:xfrm>
            <a:off x="5690609" y="2854439"/>
            <a:ext cx="4886032" cy="3280353"/>
          </a:xfrm>
          <a:prstGeom prst="rect">
            <a:avLst/>
          </a:prstGeom>
          <a:noFill/>
          <a:ln>
            <a:noFill/>
          </a:ln>
        </p:spPr>
      </p:pic>
    </p:spTree>
    <p:extLst>
      <p:ext uri="{BB962C8B-B14F-4D97-AF65-F5344CB8AC3E}">
        <p14:creationId xmlns:p14="http://schemas.microsoft.com/office/powerpoint/2010/main" val="27625615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：这时旋转球体可发现立方体也会随之旋转，如下左图所示。</a:t>
            </a:r>
          </a:p>
          <a:p>
            <a:r>
              <a:rPr lang="zh-CN" altLang="en-US" dirty="0"/>
              <a:t>步骤</a:t>
            </a:r>
            <a:r>
              <a:rPr lang="en-US" altLang="zh-CN" dirty="0"/>
              <a:t>06</a:t>
            </a:r>
            <a:r>
              <a:rPr lang="zh-CN" altLang="en-US" dirty="0"/>
              <a:t>：属性会根据状态的不同显示不同颜色的标记，如下右图所示。</a:t>
            </a:r>
            <a:endParaRPr lang="zh-CN" altLang="en-US" dirty="0"/>
          </a:p>
        </p:txBody>
      </p:sp>
      <p:pic>
        <p:nvPicPr>
          <p:cNvPr id="5" name="图片 4"/>
          <p:cNvPicPr/>
          <p:nvPr/>
        </p:nvPicPr>
        <p:blipFill>
          <a:blip r:embed="rId2"/>
          <a:stretch>
            <a:fillRect/>
          </a:stretch>
        </p:blipFill>
        <p:spPr>
          <a:xfrm>
            <a:off x="665941" y="1932131"/>
            <a:ext cx="4598989" cy="3454516"/>
          </a:xfrm>
          <a:prstGeom prst="rect">
            <a:avLst/>
          </a:prstGeom>
          <a:noFill/>
          <a:ln>
            <a:noFill/>
          </a:ln>
        </p:spPr>
      </p:pic>
      <p:pic>
        <p:nvPicPr>
          <p:cNvPr id="6" name="图片 5" descr="94a7f808f22abd70bbdf8397588364e"/>
          <p:cNvPicPr/>
          <p:nvPr/>
        </p:nvPicPr>
        <p:blipFill>
          <a:blip r:embed="rId3"/>
          <a:stretch>
            <a:fillRect/>
          </a:stretch>
        </p:blipFill>
        <p:spPr>
          <a:xfrm>
            <a:off x="5415482" y="1932131"/>
            <a:ext cx="3528607" cy="3454516"/>
          </a:xfrm>
          <a:prstGeom prst="rect">
            <a:avLst/>
          </a:prstGeom>
        </p:spPr>
      </p:pic>
    </p:spTree>
    <p:extLst>
      <p:ext uri="{BB962C8B-B14F-4D97-AF65-F5344CB8AC3E}">
        <p14:creationId xmlns:p14="http://schemas.microsoft.com/office/powerpoint/2010/main" val="2818047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下面介绍不同状态下属性的不同颜色的含义。</a:t>
            </a:r>
          </a:p>
          <a:p>
            <a:pPr marL="342900" indent="-342900">
              <a:buFont typeface="Arial" panose="020B0604020202020204" pitchFamily="34" charset="0"/>
              <a:buChar char="•"/>
            </a:pPr>
            <a:r>
              <a:rPr lang="zh-CN" altLang="en-US" dirty="0" smtClean="0"/>
              <a:t>红</a:t>
            </a:r>
            <a:r>
              <a:rPr lang="zh-CN" altLang="en-US" dirty="0"/>
              <a:t>色：属性具有关键帧动画。</a:t>
            </a:r>
          </a:p>
          <a:p>
            <a:pPr marL="342900" indent="-342900">
              <a:buFont typeface="Arial" panose="020B0604020202020204" pitchFamily="34" charset="0"/>
              <a:buChar char="•"/>
            </a:pPr>
            <a:r>
              <a:rPr lang="zh-CN" altLang="en-US" dirty="0" smtClean="0"/>
              <a:t>紫</a:t>
            </a:r>
            <a:r>
              <a:rPr lang="zh-CN" altLang="en-US" dirty="0"/>
              <a:t>色：属性由表达式动画控制。</a:t>
            </a:r>
          </a:p>
          <a:p>
            <a:pPr marL="342900" indent="-342900">
              <a:buFont typeface="Arial" panose="020B0604020202020204" pitchFamily="34" charset="0"/>
              <a:buChar char="•"/>
            </a:pPr>
            <a:r>
              <a:rPr lang="zh-CN" altLang="en-US" dirty="0" smtClean="0"/>
              <a:t>绿</a:t>
            </a:r>
            <a:r>
              <a:rPr lang="zh-CN" altLang="en-US" dirty="0"/>
              <a:t>色：属性提示错误，例如给受约束的属性添加了关键帧动画导致动画冲突。</a:t>
            </a:r>
          </a:p>
          <a:p>
            <a:pPr marL="342900" indent="-342900">
              <a:buFont typeface="Arial" panose="020B0604020202020204" pitchFamily="34" charset="0"/>
              <a:buChar char="•"/>
            </a:pPr>
            <a:r>
              <a:rPr lang="zh-CN" altLang="en-US" dirty="0" smtClean="0"/>
              <a:t>蓝</a:t>
            </a:r>
            <a:r>
              <a:rPr lang="zh-CN" altLang="en-US" dirty="0"/>
              <a:t>色：属性具有约束动画或驱动关键帧动画。</a:t>
            </a:r>
          </a:p>
          <a:p>
            <a:pPr marL="342900" indent="-342900">
              <a:buFont typeface="Arial" panose="020B0604020202020204" pitchFamily="34" charset="0"/>
              <a:buChar char="•"/>
            </a:pPr>
            <a:r>
              <a:rPr lang="zh-CN" altLang="en-US" dirty="0" smtClean="0"/>
              <a:t>黄</a:t>
            </a:r>
            <a:r>
              <a:rPr lang="zh-CN" altLang="en-US" dirty="0"/>
              <a:t>色：属性已被其他属性所关联。</a:t>
            </a:r>
            <a:endParaRPr lang="zh-CN" altLang="en-US" dirty="0"/>
          </a:p>
        </p:txBody>
      </p:sp>
    </p:spTree>
    <p:extLst>
      <p:ext uri="{BB962C8B-B14F-4D97-AF65-F5344CB8AC3E}">
        <p14:creationId xmlns:p14="http://schemas.microsoft.com/office/powerpoint/2010/main" val="3443544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09</a:t>
            </a:r>
            <a:endParaRPr lang="zh-CN" altLang="en-US" dirty="0"/>
          </a:p>
        </p:txBody>
      </p:sp>
    </p:spTree>
    <p:extLst>
      <p:ext uri="{BB962C8B-B14F-4D97-AF65-F5344CB8AC3E}">
        <p14:creationId xmlns:p14="http://schemas.microsoft.com/office/powerpoint/2010/main" val="104563536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知识延伸：制作摄像机动画</a:t>
            </a:r>
          </a:p>
        </p:txBody>
      </p:sp>
      <p:sp>
        <p:nvSpPr>
          <p:cNvPr id="3" name="文本占位符 2"/>
          <p:cNvSpPr>
            <a:spLocks noGrp="1"/>
          </p:cNvSpPr>
          <p:nvPr>
            <p:ph type="body" sz="quarter" idx="11"/>
          </p:nvPr>
        </p:nvSpPr>
        <p:spPr/>
        <p:txBody>
          <a:bodyPr/>
          <a:lstStyle/>
          <a:p>
            <a:r>
              <a:rPr lang="zh-CN" altLang="en-US" dirty="0"/>
              <a:t>在</a:t>
            </a:r>
            <a:r>
              <a:rPr lang="en-US" altLang="zh-CN" dirty="0"/>
              <a:t>Maya</a:t>
            </a:r>
            <a:r>
              <a:rPr lang="zh-CN" altLang="en-US" dirty="0"/>
              <a:t>软件中不光可以给模型进行添加动画，还可以给摄像机添加动画。为了增强镜头的表现力，现实生活中对摄像机会运用“推”“拉”“摇”“移”等技术。下面将通过案例在</a:t>
            </a:r>
            <a:r>
              <a:rPr lang="en-US" altLang="zh-CN" dirty="0"/>
              <a:t>Maya</a:t>
            </a:r>
            <a:r>
              <a:rPr lang="zh-CN" altLang="en-US" dirty="0"/>
              <a:t>中通过给摄像机添加动画来模拟这些摄像机的运镜技巧。</a:t>
            </a:r>
          </a:p>
          <a:p>
            <a:r>
              <a:rPr lang="zh-CN" altLang="en-US" dirty="0"/>
              <a:t>推（镜头）：是指画面由大场面连续过渡到小场面的拍摄方式。如从一群人的画面推到某个人的画面，突出反应某个主体的某个细节。</a:t>
            </a:r>
          </a:p>
          <a:p>
            <a:r>
              <a:rPr lang="zh-CN" altLang="en-US" dirty="0"/>
              <a:t>拉（镜头）：跟推镜头正好相反，从一个主体细节将画面拉远，过渡到大场景中。</a:t>
            </a:r>
          </a:p>
          <a:p>
            <a:r>
              <a:rPr lang="zh-CN" altLang="en-US" dirty="0"/>
              <a:t>摇（镜头）：是指镜头的位置不动，通过摄像机的角度变化，将场景中的各个部分逐一的展示。</a:t>
            </a:r>
          </a:p>
          <a:p>
            <a:r>
              <a:rPr lang="zh-CN" altLang="en-US" dirty="0"/>
              <a:t>移（镜头）：移动镜头，指物体不动，摄像机沿某个方向移动并拍摄。通常用这种方式拍建筑物、山、河等大场景</a:t>
            </a:r>
            <a:r>
              <a:rPr lang="zh-CN" altLang="en-US" dirty="0" smtClean="0"/>
              <a:t>。</a:t>
            </a:r>
            <a:endParaRPr lang="zh-CN" altLang="en-US" dirty="0"/>
          </a:p>
        </p:txBody>
      </p:sp>
    </p:spTree>
    <p:extLst>
      <p:ext uri="{BB962C8B-B14F-4D97-AF65-F5344CB8AC3E}">
        <p14:creationId xmlns:p14="http://schemas.microsoft.com/office/powerpoint/2010/main" val="271144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：首先打开本章节的案例文件“制作摄像机动画</a:t>
            </a:r>
            <a:r>
              <a:rPr lang="en-US" altLang="zh-CN" dirty="0"/>
              <a:t>.ma”,</a:t>
            </a:r>
            <a:r>
              <a:rPr lang="zh-CN" altLang="en-US" dirty="0"/>
              <a:t>场景中有两排小人，其中有一个红色的小人，在时间轴</a:t>
            </a:r>
            <a:r>
              <a:rPr lang="en-US" altLang="zh-CN" dirty="0"/>
              <a:t>15-55</a:t>
            </a:r>
            <a:r>
              <a:rPr lang="zh-CN" altLang="en-US" dirty="0"/>
              <a:t>帧的时候有个移动的动画效果，如下左图所示。</a:t>
            </a:r>
          </a:p>
          <a:p>
            <a:r>
              <a:rPr lang="zh-CN" altLang="en-US" dirty="0"/>
              <a:t>步骤</a:t>
            </a:r>
            <a:r>
              <a:rPr lang="en-US" altLang="zh-CN" dirty="0"/>
              <a:t>02</a:t>
            </a:r>
            <a:r>
              <a:rPr lang="zh-CN" altLang="en-US" dirty="0"/>
              <a:t>：执行“渲染</a:t>
            </a:r>
            <a:r>
              <a:rPr lang="en-US" altLang="zh-CN" dirty="0"/>
              <a:t>&gt;</a:t>
            </a:r>
            <a:r>
              <a:rPr lang="zh-CN" altLang="en-US" dirty="0"/>
              <a:t>创建摄像机”命令，如下右图所示。</a:t>
            </a:r>
          </a:p>
          <a:p>
            <a:endParaRPr lang="zh-CN" altLang="en-US" dirty="0"/>
          </a:p>
        </p:txBody>
      </p:sp>
      <p:pic>
        <p:nvPicPr>
          <p:cNvPr id="3" name="图片 2"/>
          <p:cNvPicPr/>
          <p:nvPr/>
        </p:nvPicPr>
        <p:blipFill>
          <a:blip r:embed="rId2"/>
          <a:stretch>
            <a:fillRect/>
          </a:stretch>
        </p:blipFill>
        <p:spPr>
          <a:xfrm>
            <a:off x="704763" y="2311255"/>
            <a:ext cx="4897652" cy="3491029"/>
          </a:xfrm>
          <a:prstGeom prst="rect">
            <a:avLst/>
          </a:prstGeom>
          <a:noFill/>
          <a:ln>
            <a:noFill/>
          </a:ln>
        </p:spPr>
      </p:pic>
      <p:pic>
        <p:nvPicPr>
          <p:cNvPr id="4" name="图片 3"/>
          <p:cNvPicPr/>
          <p:nvPr/>
        </p:nvPicPr>
        <p:blipFill>
          <a:blip r:embed="rId3"/>
          <a:stretch>
            <a:fillRect/>
          </a:stretch>
        </p:blipFill>
        <p:spPr>
          <a:xfrm>
            <a:off x="5794547" y="2311255"/>
            <a:ext cx="4617291" cy="3491029"/>
          </a:xfrm>
          <a:prstGeom prst="rect">
            <a:avLst/>
          </a:prstGeom>
          <a:noFill/>
          <a:ln>
            <a:noFill/>
          </a:ln>
        </p:spPr>
      </p:pic>
    </p:spTree>
    <p:extLst>
      <p:ext uri="{BB962C8B-B14F-4D97-AF65-F5344CB8AC3E}">
        <p14:creationId xmlns:p14="http://schemas.microsoft.com/office/powerpoint/2010/main" val="22095036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：选中创建的摄像机</a:t>
            </a:r>
            <a:r>
              <a:rPr lang="en-US" altLang="zh-CN" dirty="0"/>
              <a:t>camera1</a:t>
            </a:r>
            <a:r>
              <a:rPr lang="zh-CN" altLang="en-US" dirty="0"/>
              <a:t>并执行“面板</a:t>
            </a:r>
            <a:r>
              <a:rPr lang="en-US" altLang="zh-CN" dirty="0"/>
              <a:t>&gt;</a:t>
            </a:r>
            <a:r>
              <a:rPr lang="zh-CN" altLang="en-US" dirty="0"/>
              <a:t>沿选定对象观看”命令，如下左图所示。就可以切换到摄像机的视图。</a:t>
            </a:r>
          </a:p>
          <a:p>
            <a:r>
              <a:rPr lang="zh-CN" altLang="en-US" dirty="0"/>
              <a:t>步骤</a:t>
            </a:r>
            <a:r>
              <a:rPr lang="en-US" altLang="zh-CN" dirty="0"/>
              <a:t>04</a:t>
            </a:r>
            <a:r>
              <a:rPr lang="zh-CN" altLang="en-US" dirty="0"/>
              <a:t>：调整好角度，在第</a:t>
            </a:r>
            <a:r>
              <a:rPr lang="en-US" altLang="zh-CN" dirty="0"/>
              <a:t>1</a:t>
            </a:r>
            <a:r>
              <a:rPr lang="zh-CN" altLang="en-US" dirty="0"/>
              <a:t>帧给摄像机创建关键帧动画，如上右图所示。</a:t>
            </a:r>
          </a:p>
          <a:p>
            <a:endParaRPr lang="zh-CN" altLang="en-US" dirty="0"/>
          </a:p>
        </p:txBody>
      </p:sp>
      <p:pic>
        <p:nvPicPr>
          <p:cNvPr id="3" name="图片 2"/>
          <p:cNvPicPr/>
          <p:nvPr/>
        </p:nvPicPr>
        <p:blipFill>
          <a:blip r:embed="rId2"/>
          <a:stretch>
            <a:fillRect/>
          </a:stretch>
        </p:blipFill>
        <p:spPr>
          <a:xfrm>
            <a:off x="586912" y="2224087"/>
            <a:ext cx="4879933" cy="3312189"/>
          </a:xfrm>
          <a:prstGeom prst="rect">
            <a:avLst/>
          </a:prstGeom>
          <a:noFill/>
          <a:ln>
            <a:noFill/>
          </a:ln>
        </p:spPr>
      </p:pic>
      <p:pic>
        <p:nvPicPr>
          <p:cNvPr id="4" name="图片 3"/>
          <p:cNvPicPr/>
          <p:nvPr/>
        </p:nvPicPr>
        <p:blipFill>
          <a:blip r:embed="rId3"/>
          <a:stretch>
            <a:fillRect/>
          </a:stretch>
        </p:blipFill>
        <p:spPr>
          <a:xfrm>
            <a:off x="5726343" y="2260584"/>
            <a:ext cx="5056117" cy="3275691"/>
          </a:xfrm>
          <a:prstGeom prst="rect">
            <a:avLst/>
          </a:prstGeom>
          <a:noFill/>
          <a:ln>
            <a:noFill/>
          </a:ln>
        </p:spPr>
      </p:pic>
    </p:spTree>
    <p:extLst>
      <p:ext uri="{BB962C8B-B14F-4D97-AF65-F5344CB8AC3E}">
        <p14:creationId xmlns:p14="http://schemas.microsoft.com/office/powerpoint/2010/main" val="44234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a16="http://schemas.microsoft.com/office/drawing/2014/main" xmlns="" id="{B8677EBF-EB27-470C-96DA-06E5BD5C3804}"/>
              </a:ext>
            </a:extLst>
          </p:cNvPr>
          <p:cNvSpPr>
            <a:spLocks noGrp="1"/>
          </p:cNvSpPr>
          <p:nvPr>
            <p:ph type="body" sz="quarter" idx="11"/>
          </p:nvPr>
        </p:nvSpPr>
        <p:spPr>
          <a:xfrm>
            <a:off x="896130" y="1122292"/>
            <a:ext cx="10791371" cy="5227694"/>
          </a:xfrm>
        </p:spPr>
        <p:txBody>
          <a:bodyPr/>
          <a:lstStyle/>
          <a:p>
            <a:r>
              <a:rPr lang="zh-CN" altLang="en-US" dirty="0"/>
              <a:t>在学习动画前需要了解</a:t>
            </a:r>
            <a:r>
              <a:rPr lang="en-US" altLang="zh-CN" dirty="0"/>
              <a:t>2</a:t>
            </a:r>
            <a:r>
              <a:rPr lang="zh-CN" altLang="en-US" dirty="0"/>
              <a:t>个知识点，一个是关键帧、一个是动画曲线。</a:t>
            </a:r>
          </a:p>
          <a:p>
            <a:r>
              <a:rPr lang="zh-CN" altLang="en-US" dirty="0"/>
              <a:t>关键帧：指对象物体在某个关键时间点的属性状态，例如在第</a:t>
            </a:r>
            <a:r>
              <a:rPr lang="en-US" altLang="zh-CN" dirty="0"/>
              <a:t>1</a:t>
            </a:r>
            <a:r>
              <a:rPr lang="zh-CN" altLang="en-US" dirty="0"/>
              <a:t>秒的时候对象物体的位置在</a:t>
            </a:r>
            <a:r>
              <a:rPr lang="en-US" altLang="zh-CN" dirty="0"/>
              <a:t>A</a:t>
            </a:r>
            <a:r>
              <a:rPr lang="zh-CN" altLang="en-US" dirty="0"/>
              <a:t>点，在第</a:t>
            </a:r>
            <a:r>
              <a:rPr lang="en-US" altLang="zh-CN" dirty="0"/>
              <a:t>5</a:t>
            </a:r>
            <a:r>
              <a:rPr lang="zh-CN" altLang="en-US" dirty="0"/>
              <a:t>秒的时候对象物体的位置在</a:t>
            </a:r>
            <a:r>
              <a:rPr lang="en-US" altLang="zh-CN" dirty="0"/>
              <a:t>B</a:t>
            </a:r>
            <a:r>
              <a:rPr lang="zh-CN" altLang="en-US" dirty="0"/>
              <a:t>点，那么用户需要在第</a:t>
            </a:r>
            <a:r>
              <a:rPr lang="en-US" altLang="zh-CN" dirty="0"/>
              <a:t>1</a:t>
            </a:r>
            <a:r>
              <a:rPr lang="zh-CN" altLang="en-US" dirty="0"/>
              <a:t>秒和第</a:t>
            </a:r>
            <a:r>
              <a:rPr lang="en-US" altLang="zh-CN" dirty="0"/>
              <a:t>5</a:t>
            </a:r>
            <a:r>
              <a:rPr lang="zh-CN" altLang="en-US" dirty="0"/>
              <a:t>秒的时候在时间轴上添加“关键帧”。这时播放动画，对象物体就在</a:t>
            </a:r>
            <a:r>
              <a:rPr lang="en-US" altLang="zh-CN" dirty="0"/>
              <a:t>5</a:t>
            </a:r>
            <a:r>
              <a:rPr lang="zh-CN" altLang="en-US" dirty="0"/>
              <a:t>秒的时间内从</a:t>
            </a:r>
            <a:r>
              <a:rPr lang="en-US" altLang="zh-CN" dirty="0"/>
              <a:t>A</a:t>
            </a:r>
            <a:r>
              <a:rPr lang="zh-CN" altLang="en-US" dirty="0"/>
              <a:t>点移动到</a:t>
            </a:r>
            <a:r>
              <a:rPr lang="en-US" altLang="zh-CN" dirty="0"/>
              <a:t>B</a:t>
            </a:r>
            <a:r>
              <a:rPr lang="zh-CN" altLang="en-US" dirty="0"/>
              <a:t>点，中间移动的过程不需要用户添加关键帧，</a:t>
            </a:r>
            <a:r>
              <a:rPr lang="en-US" altLang="zh-CN" dirty="0"/>
              <a:t>Maya</a:t>
            </a:r>
            <a:r>
              <a:rPr lang="zh-CN" altLang="en-US" dirty="0"/>
              <a:t>会自动进行计算。</a:t>
            </a:r>
          </a:p>
          <a:p>
            <a:r>
              <a:rPr lang="zh-CN" altLang="en-US" dirty="0"/>
              <a:t>动画曲线：动画曲线是用来控制</a:t>
            </a:r>
            <a:r>
              <a:rPr lang="en-US" altLang="zh-CN" dirty="0"/>
              <a:t>2</a:t>
            </a:r>
            <a:r>
              <a:rPr lang="zh-CN" altLang="en-US" dirty="0"/>
              <a:t>个关键帧之间的动画状态。接上一个例子，虽然对象物体在</a:t>
            </a:r>
            <a:r>
              <a:rPr lang="en-US" altLang="zh-CN" dirty="0"/>
              <a:t>5</a:t>
            </a:r>
            <a:r>
              <a:rPr lang="zh-CN" altLang="en-US" dirty="0"/>
              <a:t>秒内从</a:t>
            </a:r>
            <a:r>
              <a:rPr lang="en-US" altLang="zh-CN" dirty="0"/>
              <a:t>A</a:t>
            </a:r>
            <a:r>
              <a:rPr lang="zh-CN" altLang="en-US" dirty="0"/>
              <a:t>点移动到了</a:t>
            </a:r>
            <a:r>
              <a:rPr lang="en-US" altLang="zh-CN" dirty="0"/>
              <a:t>B</a:t>
            </a:r>
            <a:r>
              <a:rPr lang="zh-CN" altLang="en-US" dirty="0"/>
              <a:t>点，但移动的过程是匀速、加速还是减速呢，是先快后慢还是先慢后快呢。这就需要通过调节动画曲线来控制对象物体的移动速度状态。</a:t>
            </a:r>
            <a:endParaRPr lang="zh-CN" altLang="en-US" dirty="0"/>
          </a:p>
        </p:txBody>
      </p:sp>
      <p:sp>
        <p:nvSpPr>
          <p:cNvPr id="4" name="文本占位符 3">
            <a:extLst>
              <a:ext uri="{FF2B5EF4-FFF2-40B4-BE49-F238E27FC236}">
                <a16:creationId xmlns:a16="http://schemas.microsoft.com/office/drawing/2014/main" xmlns="" id="{9754D981-5128-4A86-AACB-69FF3A5BE0D9}"/>
              </a:ext>
            </a:extLst>
          </p:cNvPr>
          <p:cNvSpPr>
            <a:spLocks noGrp="1"/>
          </p:cNvSpPr>
          <p:nvPr>
            <p:ph type="body" sz="quarter" idx="12"/>
          </p:nvPr>
        </p:nvSpPr>
        <p:spPr>
          <a:xfrm>
            <a:off x="1090667" y="463640"/>
            <a:ext cx="8972550" cy="475941"/>
          </a:xfrm>
        </p:spPr>
        <p:txBody>
          <a:bodyPr/>
          <a:lstStyle/>
          <a:p>
            <a:r>
              <a:rPr lang="en-US" altLang="zh-CN" dirty="0"/>
              <a:t>7.1.1</a:t>
            </a:r>
            <a:r>
              <a:rPr lang="zh-CN" altLang="en-US" dirty="0"/>
              <a:t>动画基本原理</a:t>
            </a:r>
            <a:endParaRPr lang="zh-CN" altLang="en-US" dirty="0"/>
          </a:p>
        </p:txBody>
      </p:sp>
    </p:spTree>
    <p:extLst>
      <p:ext uri="{BB962C8B-B14F-4D97-AF65-F5344CB8AC3E}">
        <p14:creationId xmlns:p14="http://schemas.microsoft.com/office/powerpoint/2010/main" val="9732505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05</a:t>
            </a:r>
            <a:r>
              <a:rPr lang="zh-CN" altLang="en-US" dirty="0"/>
              <a:t>：在第</a:t>
            </a:r>
            <a:r>
              <a:rPr lang="en-US" altLang="zh-CN" dirty="0"/>
              <a:t>10</a:t>
            </a:r>
            <a:r>
              <a:rPr lang="zh-CN" altLang="en-US" dirty="0"/>
              <a:t>帧时将摄像机画面拉至红色小人前，并添加关键帧动画，如下左图所示。</a:t>
            </a:r>
          </a:p>
          <a:p>
            <a:r>
              <a:rPr lang="zh-CN" altLang="en-US" dirty="0"/>
              <a:t>步骤</a:t>
            </a:r>
            <a:r>
              <a:rPr lang="en-US" altLang="zh-CN" dirty="0"/>
              <a:t>06</a:t>
            </a:r>
            <a:r>
              <a:rPr lang="zh-CN" altLang="en-US" dirty="0"/>
              <a:t>：在第</a:t>
            </a:r>
            <a:r>
              <a:rPr lang="en-US" altLang="zh-CN" dirty="0"/>
              <a:t>20</a:t>
            </a:r>
            <a:r>
              <a:rPr lang="zh-CN" altLang="en-US" dirty="0"/>
              <a:t>帧时将摄像机画面旋转红色小人的侧面，并添加关键帧动画，如下右图所示。</a:t>
            </a:r>
          </a:p>
          <a:p>
            <a:endParaRPr lang="zh-CN" altLang="en-US" dirty="0"/>
          </a:p>
        </p:txBody>
      </p:sp>
      <p:pic>
        <p:nvPicPr>
          <p:cNvPr id="3" name="图片 2"/>
          <p:cNvPicPr/>
          <p:nvPr/>
        </p:nvPicPr>
        <p:blipFill>
          <a:blip r:embed="rId2"/>
          <a:stretch>
            <a:fillRect/>
          </a:stretch>
        </p:blipFill>
        <p:spPr>
          <a:xfrm>
            <a:off x="648016" y="1791767"/>
            <a:ext cx="4947925" cy="2946489"/>
          </a:xfrm>
          <a:prstGeom prst="rect">
            <a:avLst/>
          </a:prstGeom>
          <a:noFill/>
          <a:ln>
            <a:noFill/>
          </a:ln>
        </p:spPr>
      </p:pic>
      <p:pic>
        <p:nvPicPr>
          <p:cNvPr id="4" name="图片 3"/>
          <p:cNvPicPr/>
          <p:nvPr/>
        </p:nvPicPr>
        <p:blipFill>
          <a:blip r:embed="rId3"/>
          <a:stretch>
            <a:fillRect/>
          </a:stretch>
        </p:blipFill>
        <p:spPr>
          <a:xfrm>
            <a:off x="6217573" y="1791766"/>
            <a:ext cx="4389565" cy="2946489"/>
          </a:xfrm>
          <a:prstGeom prst="rect">
            <a:avLst/>
          </a:prstGeom>
          <a:noFill/>
          <a:ln>
            <a:noFill/>
          </a:ln>
        </p:spPr>
      </p:pic>
    </p:spTree>
    <p:extLst>
      <p:ext uri="{BB962C8B-B14F-4D97-AF65-F5344CB8AC3E}">
        <p14:creationId xmlns:p14="http://schemas.microsoft.com/office/powerpoint/2010/main" val="163936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07</a:t>
            </a:r>
            <a:r>
              <a:rPr lang="zh-CN" altLang="en-US" dirty="0"/>
              <a:t>：让红色小人一直处于画面的中心位置，并在第</a:t>
            </a:r>
            <a:r>
              <a:rPr lang="en-US" altLang="zh-CN" dirty="0"/>
              <a:t>55</a:t>
            </a:r>
            <a:r>
              <a:rPr lang="zh-CN" altLang="en-US" dirty="0"/>
              <a:t>帧添加关键帧动画，如下左图所示。</a:t>
            </a:r>
          </a:p>
          <a:p>
            <a:r>
              <a:rPr lang="zh-CN" altLang="en-US" dirty="0"/>
              <a:t>步骤</a:t>
            </a:r>
            <a:r>
              <a:rPr lang="en-US" altLang="zh-CN" dirty="0"/>
              <a:t>08</a:t>
            </a:r>
            <a:r>
              <a:rPr lang="zh-CN" altLang="en-US" dirty="0"/>
              <a:t>：在第</a:t>
            </a:r>
            <a:r>
              <a:rPr lang="en-US" altLang="zh-CN" dirty="0"/>
              <a:t>70</a:t>
            </a:r>
            <a:r>
              <a:rPr lang="zh-CN" altLang="en-US" dirty="0"/>
              <a:t>帧时让摄像机仰拍红色小人，并添加关键帧动画，如下右图所示。</a:t>
            </a:r>
          </a:p>
          <a:p>
            <a:r>
              <a:rPr lang="zh-CN" altLang="en-US" dirty="0"/>
              <a:t>步骤</a:t>
            </a:r>
            <a:r>
              <a:rPr lang="en-US" altLang="zh-CN" dirty="0"/>
              <a:t>09</a:t>
            </a:r>
            <a:r>
              <a:rPr lang="zh-CN" altLang="en-US" dirty="0"/>
              <a:t>：播放动画并观察摄像机的画面效果，这里只创建了一个摄像机，用户可以多添加几个摄像机从多个角度对角色进行拍摄。然后将每个摄像机所在的时间轴范围进行渲染，并用后期软件将多个摄像机的渲染图进行合成，及可完成一个短片的制作。</a:t>
            </a:r>
          </a:p>
          <a:p>
            <a:endParaRPr lang="zh-CN" altLang="en-US" dirty="0"/>
          </a:p>
        </p:txBody>
      </p:sp>
      <p:pic>
        <p:nvPicPr>
          <p:cNvPr id="3" name="图片 2"/>
          <p:cNvPicPr/>
          <p:nvPr/>
        </p:nvPicPr>
        <p:blipFill>
          <a:blip r:embed="rId2"/>
          <a:stretch>
            <a:fillRect/>
          </a:stretch>
        </p:blipFill>
        <p:spPr>
          <a:xfrm>
            <a:off x="754206" y="3163166"/>
            <a:ext cx="4651349" cy="2572616"/>
          </a:xfrm>
          <a:prstGeom prst="rect">
            <a:avLst/>
          </a:prstGeom>
          <a:noFill/>
          <a:ln>
            <a:noFill/>
          </a:ln>
        </p:spPr>
      </p:pic>
      <p:pic>
        <p:nvPicPr>
          <p:cNvPr id="4" name="图片 3"/>
          <p:cNvPicPr/>
          <p:nvPr/>
        </p:nvPicPr>
        <p:blipFill>
          <a:blip r:embed="rId3"/>
          <a:stretch>
            <a:fillRect/>
          </a:stretch>
        </p:blipFill>
        <p:spPr>
          <a:xfrm>
            <a:off x="5679065" y="3163166"/>
            <a:ext cx="4825521" cy="2572616"/>
          </a:xfrm>
          <a:prstGeom prst="rect">
            <a:avLst/>
          </a:prstGeom>
          <a:noFill/>
          <a:ln>
            <a:noFill/>
          </a:ln>
        </p:spPr>
      </p:pic>
    </p:spTree>
    <p:extLst>
      <p:ext uri="{BB962C8B-B14F-4D97-AF65-F5344CB8AC3E}">
        <p14:creationId xmlns:p14="http://schemas.microsoft.com/office/powerpoint/2010/main" val="2593226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10</a:t>
            </a:r>
            <a:endParaRPr lang="zh-CN" altLang="en-US" dirty="0"/>
          </a:p>
        </p:txBody>
      </p:sp>
    </p:spTree>
    <p:extLst>
      <p:ext uri="{BB962C8B-B14F-4D97-AF65-F5344CB8AC3E}">
        <p14:creationId xmlns:p14="http://schemas.microsoft.com/office/powerpoint/2010/main" val="28402483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上机实训：弹跳的小球</a:t>
            </a:r>
          </a:p>
        </p:txBody>
      </p:sp>
      <p:sp>
        <p:nvSpPr>
          <p:cNvPr id="3" name="文本占位符 2"/>
          <p:cNvSpPr>
            <a:spLocks noGrp="1"/>
          </p:cNvSpPr>
          <p:nvPr>
            <p:ph type="body" sz="quarter" idx="11"/>
          </p:nvPr>
        </p:nvSpPr>
        <p:spPr/>
        <p:txBody>
          <a:bodyPr/>
          <a:lstStyle/>
          <a:p>
            <a:r>
              <a:rPr lang="zh-CN" altLang="en-US" dirty="0"/>
              <a:t>通过本章的学习，对动画有一定的了解，下面将通过制作一个小球弹跳的动画，进一步介绍在项目制作过程中如何为物体添加动画。</a:t>
            </a:r>
          </a:p>
        </p:txBody>
      </p:sp>
    </p:spTree>
    <p:extLst>
      <p:ext uri="{BB962C8B-B14F-4D97-AF65-F5344CB8AC3E}">
        <p14:creationId xmlns:p14="http://schemas.microsoft.com/office/powerpoint/2010/main" val="9151095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01</a:t>
            </a:r>
            <a:r>
              <a:rPr lang="zh-CN" altLang="en-US" dirty="0"/>
              <a:t>：首先打开本章节的案例文件“小球</a:t>
            </a:r>
            <a:r>
              <a:rPr lang="en-US" altLang="zh-CN" dirty="0"/>
              <a:t>_Ring.ma”,</a:t>
            </a:r>
            <a:r>
              <a:rPr lang="zh-CN" altLang="en-US" dirty="0"/>
              <a:t>如下左图所示。</a:t>
            </a:r>
          </a:p>
          <a:p>
            <a:r>
              <a:rPr lang="zh-CN" altLang="en-US" dirty="0"/>
              <a:t>步骤</a:t>
            </a:r>
            <a:r>
              <a:rPr lang="en-US" altLang="zh-CN" dirty="0"/>
              <a:t>02</a:t>
            </a:r>
            <a:r>
              <a:rPr lang="zh-CN" altLang="en-US" dirty="0"/>
              <a:t>：这是一个小球的绑定文件，黄色的控制器是控制小球的整体移动，蓝色的控制器是控制小球的挤压拉伸效果，如下中、下右图所示。</a:t>
            </a:r>
          </a:p>
          <a:p>
            <a:endParaRPr lang="zh-CN" altLang="en-US" dirty="0"/>
          </a:p>
        </p:txBody>
      </p:sp>
      <p:pic>
        <p:nvPicPr>
          <p:cNvPr id="1027" name="图片 41"/>
          <p:cNvPicPr>
            <a:picLocks noChangeAspect="1" noChangeArrowheads="1"/>
          </p:cNvPicPr>
          <p:nvPr/>
        </p:nvPicPr>
        <p:blipFill>
          <a:blip r:embed="rId2">
            <a:extLst>
              <a:ext uri="{28A0092B-C50C-407E-A947-70E740481C1C}">
                <a14:useLocalDpi xmlns:a14="http://schemas.microsoft.com/office/drawing/2010/main" val="0"/>
              </a:ext>
            </a:extLst>
          </a:blip>
          <a:srcRect l="8614" r="15109"/>
          <a:stretch>
            <a:fillRect/>
          </a:stretch>
        </p:blipFill>
        <p:spPr bwMode="auto">
          <a:xfrm>
            <a:off x="1114944" y="2256905"/>
            <a:ext cx="2851266" cy="28512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图片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240" y="2256905"/>
            <a:ext cx="2620649" cy="2851266"/>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图片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2957" y="2256905"/>
            <a:ext cx="2497459" cy="28512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 name="Rectangle 5"/>
          <p:cNvSpPr>
            <a:spLocks noChangeArrowheads="1"/>
          </p:cNvSpPr>
          <p:nvPr/>
        </p:nvSpPr>
        <p:spPr bwMode="auto">
          <a:xfrm>
            <a:off x="0" y="1771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
        <p:nvSpPr>
          <p:cNvPr id="5" name="Rectangle 6"/>
          <p:cNvSpPr>
            <a:spLocks noChangeArrowheads="1"/>
          </p:cNvSpPr>
          <p:nvPr/>
        </p:nvSpPr>
        <p:spPr bwMode="auto">
          <a:xfrm>
            <a:off x="0" y="3067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0" i="0" u="none" strike="noStrike" cap="none" normalizeH="0" baseline="0" smtClean="0">
                <a:ln>
                  <a:noFill/>
                </a:ln>
                <a:solidFill>
                  <a:schemeClr val="tx1"/>
                </a:solidFill>
                <a:effectLst/>
                <a:latin typeface="等线" pitchFamily="2" charset="-122"/>
                <a:ea typeface="等线"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a typeface="宋体" pitchFamily="2" charset="-122"/>
              <a:cs typeface="宋体" pitchFamily="2" charset="-122"/>
            </a:endParaRPr>
          </a:p>
        </p:txBody>
      </p:sp>
    </p:spTree>
    <p:extLst>
      <p:ext uri="{BB962C8B-B14F-4D97-AF65-F5344CB8AC3E}">
        <p14:creationId xmlns:p14="http://schemas.microsoft.com/office/powerpoint/2010/main" val="32340606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03</a:t>
            </a:r>
            <a:r>
              <a:rPr lang="zh-CN" altLang="en-US" dirty="0"/>
              <a:t>：选中黄色的控制器在第</a:t>
            </a:r>
            <a:r>
              <a:rPr lang="en-US" altLang="zh-CN" dirty="0"/>
              <a:t>1</a:t>
            </a:r>
            <a:r>
              <a:rPr lang="zh-CN" altLang="en-US" dirty="0"/>
              <a:t>帧、第</a:t>
            </a:r>
            <a:r>
              <a:rPr lang="en-US" altLang="zh-CN" dirty="0"/>
              <a:t>10</a:t>
            </a:r>
            <a:r>
              <a:rPr lang="zh-CN" altLang="en-US" dirty="0"/>
              <a:t>帧、第</a:t>
            </a:r>
            <a:r>
              <a:rPr lang="en-US" altLang="zh-CN" dirty="0"/>
              <a:t>25</a:t>
            </a:r>
            <a:r>
              <a:rPr lang="zh-CN" altLang="en-US" dirty="0"/>
              <a:t>帧和第</a:t>
            </a:r>
            <a:r>
              <a:rPr lang="en-US" altLang="zh-CN" dirty="0"/>
              <a:t>35</a:t>
            </a:r>
            <a:r>
              <a:rPr lang="zh-CN" altLang="en-US" dirty="0"/>
              <a:t>帧分别添加关键帧动画，并在第</a:t>
            </a:r>
            <a:r>
              <a:rPr lang="en-US" altLang="zh-CN" dirty="0"/>
              <a:t>25</a:t>
            </a:r>
            <a:r>
              <a:rPr lang="zh-CN" altLang="en-US" dirty="0"/>
              <a:t>帧将控制器的“平移</a:t>
            </a:r>
            <a:r>
              <a:rPr lang="en-US" altLang="zh-CN" dirty="0"/>
              <a:t>Y”</a:t>
            </a:r>
            <a:r>
              <a:rPr lang="zh-CN" altLang="en-US" dirty="0"/>
              <a:t>设置为</a:t>
            </a:r>
            <a:r>
              <a:rPr lang="en-US" altLang="zh-CN" dirty="0"/>
              <a:t>2.5</a:t>
            </a:r>
            <a:r>
              <a:rPr lang="zh-CN" altLang="en-US" dirty="0"/>
              <a:t>，如下图所示。这时可以得到小球从第</a:t>
            </a:r>
            <a:r>
              <a:rPr lang="en-US" altLang="zh-CN" dirty="0"/>
              <a:t>10</a:t>
            </a:r>
            <a:r>
              <a:rPr lang="zh-CN" altLang="en-US" dirty="0"/>
              <a:t>帧开始跳起，在</a:t>
            </a:r>
            <a:r>
              <a:rPr lang="en-US" altLang="zh-CN" dirty="0"/>
              <a:t>25</a:t>
            </a:r>
            <a:r>
              <a:rPr lang="zh-CN" altLang="en-US" dirty="0"/>
              <a:t>帧的时候跳至最高处，在</a:t>
            </a:r>
            <a:r>
              <a:rPr lang="en-US" altLang="zh-CN" dirty="0"/>
              <a:t>35</a:t>
            </a:r>
            <a:r>
              <a:rPr lang="zh-CN" altLang="en-US" dirty="0"/>
              <a:t>帧的时候落下的一段动画。</a:t>
            </a:r>
          </a:p>
        </p:txBody>
      </p:sp>
      <p:pic>
        <p:nvPicPr>
          <p:cNvPr id="3" name="图片 2"/>
          <p:cNvPicPr/>
          <p:nvPr/>
        </p:nvPicPr>
        <p:blipFill rotWithShape="1">
          <a:blip r:embed="rId2"/>
          <a:srcRect t="8711"/>
          <a:stretch/>
        </p:blipFill>
        <p:spPr bwMode="auto">
          <a:xfrm>
            <a:off x="1277476" y="2068887"/>
            <a:ext cx="8830800" cy="44069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02668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04</a:t>
            </a:r>
            <a:r>
              <a:rPr lang="zh-CN" altLang="en-US" dirty="0"/>
              <a:t>：然后选择蓝色的控制器先在第</a:t>
            </a:r>
            <a:r>
              <a:rPr lang="en-US" altLang="zh-CN" dirty="0"/>
              <a:t>1</a:t>
            </a:r>
            <a:r>
              <a:rPr lang="zh-CN" altLang="en-US" dirty="0"/>
              <a:t>帧创建一个关键帧，然后在第</a:t>
            </a:r>
            <a:r>
              <a:rPr lang="en-US" altLang="zh-CN" dirty="0"/>
              <a:t>6</a:t>
            </a:r>
            <a:r>
              <a:rPr lang="zh-CN" altLang="en-US" dirty="0"/>
              <a:t>帧的添加一个关键帧，并将“平移</a:t>
            </a:r>
            <a:r>
              <a:rPr lang="en-US" altLang="zh-CN" dirty="0"/>
              <a:t>Y”</a:t>
            </a:r>
            <a:r>
              <a:rPr lang="zh-CN" altLang="en-US" dirty="0"/>
              <a:t>设置为</a:t>
            </a:r>
            <a:r>
              <a:rPr lang="en-US" altLang="zh-CN" dirty="0"/>
              <a:t>-0.5</a:t>
            </a:r>
            <a:r>
              <a:rPr lang="zh-CN" altLang="en-US" dirty="0"/>
              <a:t>，如下左图所示。</a:t>
            </a:r>
          </a:p>
          <a:p>
            <a:r>
              <a:rPr lang="zh-CN" altLang="en-US" dirty="0"/>
              <a:t>步骤</a:t>
            </a:r>
            <a:r>
              <a:rPr lang="en-US" altLang="zh-CN" dirty="0"/>
              <a:t>05</a:t>
            </a:r>
            <a:r>
              <a:rPr lang="zh-CN" altLang="en-US" dirty="0"/>
              <a:t>：在第</a:t>
            </a:r>
            <a:r>
              <a:rPr lang="en-US" altLang="zh-CN" dirty="0"/>
              <a:t>13</a:t>
            </a:r>
            <a:r>
              <a:rPr lang="zh-CN" altLang="en-US" dirty="0"/>
              <a:t>帧的时候设置“平移</a:t>
            </a:r>
            <a:r>
              <a:rPr lang="en-US" altLang="zh-CN" dirty="0"/>
              <a:t>Y”</a:t>
            </a:r>
            <a:r>
              <a:rPr lang="zh-CN" altLang="en-US" dirty="0"/>
              <a:t>为</a:t>
            </a:r>
            <a:r>
              <a:rPr lang="en-US" altLang="zh-CN" dirty="0"/>
              <a:t>0.6</a:t>
            </a:r>
            <a:r>
              <a:rPr lang="zh-CN" altLang="en-US" dirty="0"/>
              <a:t>，如下右图所示。</a:t>
            </a:r>
          </a:p>
          <a:p>
            <a:endParaRPr lang="zh-CN" altLang="en-US" dirty="0"/>
          </a:p>
        </p:txBody>
      </p:sp>
      <p:pic>
        <p:nvPicPr>
          <p:cNvPr id="3" name="图片 2"/>
          <p:cNvPicPr/>
          <p:nvPr/>
        </p:nvPicPr>
        <p:blipFill>
          <a:blip r:embed="rId2"/>
          <a:stretch>
            <a:fillRect/>
          </a:stretch>
        </p:blipFill>
        <p:spPr>
          <a:xfrm>
            <a:off x="628678" y="2225675"/>
            <a:ext cx="5363912" cy="3426980"/>
          </a:xfrm>
          <a:prstGeom prst="rect">
            <a:avLst/>
          </a:prstGeom>
          <a:noFill/>
          <a:ln>
            <a:noFill/>
          </a:ln>
        </p:spPr>
      </p:pic>
      <p:pic>
        <p:nvPicPr>
          <p:cNvPr id="4" name="图片 3"/>
          <p:cNvPicPr/>
          <p:nvPr/>
        </p:nvPicPr>
        <p:blipFill>
          <a:blip r:embed="rId3"/>
          <a:stretch>
            <a:fillRect/>
          </a:stretch>
        </p:blipFill>
        <p:spPr>
          <a:xfrm>
            <a:off x="6095999" y="2268480"/>
            <a:ext cx="4826083" cy="3384175"/>
          </a:xfrm>
          <a:prstGeom prst="rect">
            <a:avLst/>
          </a:prstGeom>
          <a:noFill/>
          <a:ln>
            <a:noFill/>
          </a:ln>
        </p:spPr>
      </p:pic>
    </p:spTree>
    <p:extLst>
      <p:ext uri="{BB962C8B-B14F-4D97-AF65-F5344CB8AC3E}">
        <p14:creationId xmlns:p14="http://schemas.microsoft.com/office/powerpoint/2010/main" val="15579745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06</a:t>
            </a:r>
            <a:r>
              <a:rPr lang="zh-CN" altLang="en-US" dirty="0"/>
              <a:t>：在第</a:t>
            </a:r>
            <a:r>
              <a:rPr lang="en-US" altLang="zh-CN" dirty="0"/>
              <a:t>20</a:t>
            </a:r>
            <a:r>
              <a:rPr lang="zh-CN" altLang="en-US" dirty="0"/>
              <a:t>帧时设置平移</a:t>
            </a:r>
            <a:r>
              <a:rPr lang="en-US" altLang="zh-CN" dirty="0"/>
              <a:t>Y</a:t>
            </a:r>
            <a:r>
              <a:rPr lang="zh-CN" altLang="en-US" dirty="0"/>
              <a:t>属性值为</a:t>
            </a:r>
            <a:r>
              <a:rPr lang="en-US" altLang="zh-CN" dirty="0"/>
              <a:t>-0.1</a:t>
            </a:r>
            <a:r>
              <a:rPr lang="zh-CN" altLang="en-US" dirty="0"/>
              <a:t>，如下左图所示。</a:t>
            </a:r>
          </a:p>
          <a:p>
            <a:r>
              <a:rPr lang="zh-CN" altLang="en-US" dirty="0"/>
              <a:t>步骤</a:t>
            </a:r>
            <a:r>
              <a:rPr lang="en-US" altLang="zh-CN" dirty="0"/>
              <a:t>07</a:t>
            </a:r>
            <a:r>
              <a:rPr lang="zh-CN" altLang="en-US" dirty="0"/>
              <a:t>：在第</a:t>
            </a:r>
            <a:r>
              <a:rPr lang="en-US" altLang="zh-CN" dirty="0"/>
              <a:t>25</a:t>
            </a:r>
            <a:r>
              <a:rPr lang="zh-CN" altLang="en-US" dirty="0"/>
              <a:t>帧时设置平移</a:t>
            </a:r>
            <a:r>
              <a:rPr lang="en-US" altLang="zh-CN" dirty="0"/>
              <a:t>Y</a:t>
            </a:r>
            <a:r>
              <a:rPr lang="zh-CN" altLang="en-US" dirty="0"/>
              <a:t>属性为</a:t>
            </a:r>
            <a:r>
              <a:rPr lang="en-US" altLang="zh-CN" dirty="0"/>
              <a:t>0</a:t>
            </a:r>
            <a:r>
              <a:rPr lang="zh-CN" altLang="en-US" dirty="0"/>
              <a:t>，如下右图所示。</a:t>
            </a:r>
          </a:p>
          <a:p>
            <a:endParaRPr lang="zh-CN" altLang="en-US" dirty="0"/>
          </a:p>
        </p:txBody>
      </p:sp>
      <p:pic>
        <p:nvPicPr>
          <p:cNvPr id="3" name="图片 2"/>
          <p:cNvPicPr/>
          <p:nvPr/>
        </p:nvPicPr>
        <p:blipFill>
          <a:blip r:embed="rId2"/>
          <a:stretch>
            <a:fillRect/>
          </a:stretch>
        </p:blipFill>
        <p:spPr>
          <a:xfrm>
            <a:off x="640021" y="1913254"/>
            <a:ext cx="5093887" cy="3357015"/>
          </a:xfrm>
          <a:prstGeom prst="rect">
            <a:avLst/>
          </a:prstGeom>
          <a:noFill/>
          <a:ln>
            <a:noFill/>
          </a:ln>
        </p:spPr>
      </p:pic>
      <p:pic>
        <p:nvPicPr>
          <p:cNvPr id="4" name="图片 3"/>
          <p:cNvPicPr/>
          <p:nvPr/>
        </p:nvPicPr>
        <p:blipFill>
          <a:blip r:embed="rId3"/>
          <a:stretch>
            <a:fillRect/>
          </a:stretch>
        </p:blipFill>
        <p:spPr>
          <a:xfrm>
            <a:off x="6096000" y="1913253"/>
            <a:ext cx="4582592" cy="3357015"/>
          </a:xfrm>
          <a:prstGeom prst="rect">
            <a:avLst/>
          </a:prstGeom>
          <a:noFill/>
          <a:ln>
            <a:noFill/>
          </a:ln>
        </p:spPr>
      </p:pic>
    </p:spTree>
    <p:extLst>
      <p:ext uri="{BB962C8B-B14F-4D97-AF65-F5344CB8AC3E}">
        <p14:creationId xmlns:p14="http://schemas.microsoft.com/office/powerpoint/2010/main" val="36513321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08</a:t>
            </a:r>
            <a:r>
              <a:rPr lang="zh-CN" altLang="en-US" dirty="0"/>
              <a:t>：在第</a:t>
            </a:r>
            <a:r>
              <a:rPr lang="en-US" altLang="zh-CN" dirty="0"/>
              <a:t>29</a:t>
            </a:r>
            <a:r>
              <a:rPr lang="zh-CN" altLang="en-US" dirty="0"/>
              <a:t>帧时设置平移</a:t>
            </a:r>
            <a:r>
              <a:rPr lang="en-US" altLang="zh-CN" dirty="0"/>
              <a:t>Y</a:t>
            </a:r>
            <a:r>
              <a:rPr lang="zh-CN" altLang="en-US" dirty="0"/>
              <a:t>属性值为</a:t>
            </a:r>
            <a:r>
              <a:rPr lang="en-US" altLang="zh-CN" dirty="0"/>
              <a:t>0.6</a:t>
            </a:r>
            <a:r>
              <a:rPr lang="zh-CN" altLang="en-US" dirty="0"/>
              <a:t>，如下左图所示。</a:t>
            </a:r>
          </a:p>
          <a:p>
            <a:r>
              <a:rPr lang="zh-CN" altLang="en-US" dirty="0"/>
              <a:t>步骤</a:t>
            </a:r>
            <a:r>
              <a:rPr lang="en-US" altLang="zh-CN" dirty="0"/>
              <a:t>09</a:t>
            </a:r>
            <a:r>
              <a:rPr lang="zh-CN" altLang="en-US" dirty="0"/>
              <a:t>：在第</a:t>
            </a:r>
            <a:r>
              <a:rPr lang="en-US" altLang="zh-CN" dirty="0"/>
              <a:t>36</a:t>
            </a:r>
            <a:r>
              <a:rPr lang="zh-CN" altLang="en-US" dirty="0"/>
              <a:t>帧时设置平移</a:t>
            </a:r>
            <a:r>
              <a:rPr lang="en-US" altLang="zh-CN" dirty="0"/>
              <a:t>Y</a:t>
            </a:r>
            <a:r>
              <a:rPr lang="zh-CN" altLang="en-US" dirty="0"/>
              <a:t>属性为</a:t>
            </a:r>
            <a:r>
              <a:rPr lang="en-US" altLang="zh-CN" dirty="0"/>
              <a:t>-0.45</a:t>
            </a:r>
            <a:r>
              <a:rPr lang="zh-CN" altLang="en-US" dirty="0"/>
              <a:t>，如下右图所示。</a:t>
            </a:r>
          </a:p>
          <a:p>
            <a:endParaRPr lang="zh-CN" altLang="en-US" dirty="0"/>
          </a:p>
        </p:txBody>
      </p:sp>
      <p:pic>
        <p:nvPicPr>
          <p:cNvPr id="3" name="图片 2"/>
          <p:cNvPicPr/>
          <p:nvPr/>
        </p:nvPicPr>
        <p:blipFill>
          <a:blip r:embed="rId2"/>
          <a:srcRect t="13304"/>
          <a:stretch>
            <a:fillRect/>
          </a:stretch>
        </p:blipFill>
        <p:spPr>
          <a:xfrm>
            <a:off x="705138" y="1757218"/>
            <a:ext cx="4705095" cy="2864658"/>
          </a:xfrm>
          <a:prstGeom prst="rect">
            <a:avLst/>
          </a:prstGeom>
          <a:noFill/>
          <a:ln>
            <a:noFill/>
          </a:ln>
        </p:spPr>
      </p:pic>
      <p:pic>
        <p:nvPicPr>
          <p:cNvPr id="4" name="图片 3"/>
          <p:cNvPicPr/>
          <p:nvPr/>
        </p:nvPicPr>
        <p:blipFill>
          <a:blip r:embed="rId3"/>
          <a:srcRect t="12432" r="13448"/>
          <a:stretch>
            <a:fillRect/>
          </a:stretch>
        </p:blipFill>
        <p:spPr>
          <a:xfrm>
            <a:off x="5624050" y="1757218"/>
            <a:ext cx="4684174" cy="2864658"/>
          </a:xfrm>
          <a:prstGeom prst="rect">
            <a:avLst/>
          </a:prstGeom>
          <a:noFill/>
          <a:ln>
            <a:noFill/>
          </a:ln>
        </p:spPr>
      </p:pic>
    </p:spTree>
    <p:extLst>
      <p:ext uri="{BB962C8B-B14F-4D97-AF65-F5344CB8AC3E}">
        <p14:creationId xmlns:p14="http://schemas.microsoft.com/office/powerpoint/2010/main" val="17379502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10</a:t>
            </a:r>
            <a:r>
              <a:rPr lang="zh-CN" altLang="en-US" dirty="0"/>
              <a:t>：在第</a:t>
            </a:r>
            <a:r>
              <a:rPr lang="en-US" altLang="zh-CN" dirty="0"/>
              <a:t>40</a:t>
            </a:r>
            <a:r>
              <a:rPr lang="zh-CN" altLang="en-US" dirty="0"/>
              <a:t>帧时设置平移</a:t>
            </a:r>
            <a:r>
              <a:rPr lang="en-US" altLang="zh-CN" dirty="0"/>
              <a:t>Y</a:t>
            </a:r>
            <a:r>
              <a:rPr lang="zh-CN" altLang="en-US" dirty="0"/>
              <a:t>属性值为</a:t>
            </a:r>
            <a:r>
              <a:rPr lang="en-US" altLang="zh-CN" dirty="0"/>
              <a:t>0.25</a:t>
            </a:r>
            <a:r>
              <a:rPr lang="zh-CN" altLang="en-US" dirty="0"/>
              <a:t>，如下左图所示。</a:t>
            </a:r>
          </a:p>
          <a:p>
            <a:r>
              <a:rPr lang="zh-CN" altLang="en-US" dirty="0"/>
              <a:t>步骤</a:t>
            </a:r>
            <a:r>
              <a:rPr lang="en-US" altLang="zh-CN" dirty="0"/>
              <a:t>11</a:t>
            </a:r>
            <a:r>
              <a:rPr lang="zh-CN" altLang="en-US" dirty="0"/>
              <a:t>：在第</a:t>
            </a:r>
            <a:r>
              <a:rPr lang="en-US" altLang="zh-CN" dirty="0"/>
              <a:t>44</a:t>
            </a:r>
            <a:r>
              <a:rPr lang="zh-CN" altLang="en-US" dirty="0"/>
              <a:t>帧时设置平移</a:t>
            </a:r>
            <a:r>
              <a:rPr lang="en-US" altLang="zh-CN" dirty="0"/>
              <a:t>Y</a:t>
            </a:r>
            <a:r>
              <a:rPr lang="zh-CN" altLang="en-US" dirty="0"/>
              <a:t>属性为</a:t>
            </a:r>
            <a:r>
              <a:rPr lang="en-US" altLang="zh-CN" dirty="0"/>
              <a:t>-0.2</a:t>
            </a:r>
            <a:r>
              <a:rPr lang="zh-CN" altLang="en-US" dirty="0"/>
              <a:t>，如下右图所示。</a:t>
            </a:r>
          </a:p>
          <a:p>
            <a:endParaRPr lang="zh-CN" altLang="en-US" dirty="0"/>
          </a:p>
        </p:txBody>
      </p:sp>
      <p:pic>
        <p:nvPicPr>
          <p:cNvPr id="3" name="图片 2"/>
          <p:cNvPicPr/>
          <p:nvPr/>
        </p:nvPicPr>
        <p:blipFill>
          <a:blip r:embed="rId2"/>
          <a:srcRect r="17051"/>
          <a:stretch>
            <a:fillRect/>
          </a:stretch>
        </p:blipFill>
        <p:spPr>
          <a:xfrm>
            <a:off x="627727" y="1770495"/>
            <a:ext cx="4675990" cy="3150639"/>
          </a:xfrm>
          <a:prstGeom prst="rect">
            <a:avLst/>
          </a:prstGeom>
          <a:noFill/>
          <a:ln>
            <a:noFill/>
          </a:ln>
        </p:spPr>
      </p:pic>
      <p:pic>
        <p:nvPicPr>
          <p:cNvPr id="4" name="图片 3"/>
          <p:cNvPicPr/>
          <p:nvPr/>
        </p:nvPicPr>
        <p:blipFill>
          <a:blip r:embed="rId3"/>
          <a:srcRect r="19511"/>
          <a:stretch>
            <a:fillRect/>
          </a:stretch>
        </p:blipFill>
        <p:spPr>
          <a:xfrm>
            <a:off x="5471505" y="1770495"/>
            <a:ext cx="5050463" cy="3150639"/>
          </a:xfrm>
          <a:prstGeom prst="rect">
            <a:avLst/>
          </a:prstGeom>
          <a:noFill/>
          <a:ln>
            <a:noFill/>
          </a:ln>
        </p:spPr>
      </p:pic>
    </p:spTree>
    <p:extLst>
      <p:ext uri="{BB962C8B-B14F-4D97-AF65-F5344CB8AC3E}">
        <p14:creationId xmlns:p14="http://schemas.microsoft.com/office/powerpoint/2010/main" val="166828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22AD1E77-9C9E-42A3-8F61-EB8D56B4205B}"/>
              </a:ext>
            </a:extLst>
          </p:cNvPr>
          <p:cNvSpPr>
            <a:spLocks noGrp="1"/>
          </p:cNvSpPr>
          <p:nvPr>
            <p:ph type="body" sz="quarter" idx="4294967295"/>
          </p:nvPr>
        </p:nvSpPr>
        <p:spPr>
          <a:xfrm>
            <a:off x="1254578" y="311314"/>
            <a:ext cx="8972550" cy="658652"/>
          </a:xfrm>
        </p:spPr>
        <p:txBody>
          <a:bodyPr/>
          <a:lstStyle/>
          <a:p>
            <a:r>
              <a:rPr lang="en-US" altLang="zh-CN"/>
              <a:t>1.1 Python</a:t>
            </a:r>
            <a:r>
              <a:rPr lang="zh-CN" altLang="en-US"/>
              <a:t>的心路历程</a:t>
            </a:r>
          </a:p>
        </p:txBody>
      </p:sp>
      <p:sp>
        <p:nvSpPr>
          <p:cNvPr id="3" name="文本占位符 2">
            <a:extLst>
              <a:ext uri="{FF2B5EF4-FFF2-40B4-BE49-F238E27FC236}">
                <a16:creationId xmlns:a16="http://schemas.microsoft.com/office/drawing/2014/main" xmlns="" id="{B8677EBF-EB27-470C-96DA-06E5BD5C3804}"/>
              </a:ext>
            </a:extLst>
          </p:cNvPr>
          <p:cNvSpPr>
            <a:spLocks noGrp="1"/>
          </p:cNvSpPr>
          <p:nvPr>
            <p:ph type="body" sz="quarter" idx="11"/>
          </p:nvPr>
        </p:nvSpPr>
        <p:spPr/>
        <p:txBody>
          <a:bodyPr/>
          <a:lstStyle/>
          <a:p>
            <a:r>
              <a:rPr lang="zh-CN" altLang="en-US" dirty="0"/>
              <a:t>在</a:t>
            </a:r>
            <a:r>
              <a:rPr lang="en-US" altLang="zh-CN" dirty="0"/>
              <a:t>Maya</a:t>
            </a:r>
            <a:r>
              <a:rPr lang="zh-CN" altLang="en-US" dirty="0"/>
              <a:t>中根据不同的情况会有不同添加关键帧的方式，按照制作方式的不同可以分为关键帧动画、路径动画、驱动关键帧动画、表达式动画和约束动画，先简单介绍下这些动画方式的区别。</a:t>
            </a:r>
          </a:p>
          <a:p>
            <a:r>
              <a:rPr lang="zh-CN" altLang="en-US" dirty="0"/>
              <a:t>关键帧动画：是最直观的创建动画的方式，在所需的时间点上直接通过添加关键帧来记录对象物体的属性状态，是最常用的一种方式。</a:t>
            </a:r>
            <a:endParaRPr lang="zh-CN" altLang="en-US" dirty="0"/>
          </a:p>
        </p:txBody>
      </p:sp>
      <p:sp>
        <p:nvSpPr>
          <p:cNvPr id="4" name="文本占位符 3">
            <a:extLst>
              <a:ext uri="{FF2B5EF4-FFF2-40B4-BE49-F238E27FC236}">
                <a16:creationId xmlns:a16="http://schemas.microsoft.com/office/drawing/2014/main" xmlns="" id="{9754D981-5128-4A86-AACB-69FF3A5BE0D9}"/>
              </a:ext>
            </a:extLst>
          </p:cNvPr>
          <p:cNvSpPr>
            <a:spLocks noGrp="1"/>
          </p:cNvSpPr>
          <p:nvPr>
            <p:ph type="body" sz="quarter" idx="12"/>
          </p:nvPr>
        </p:nvSpPr>
        <p:spPr>
          <a:xfrm>
            <a:off x="1218720" y="508014"/>
            <a:ext cx="8972550" cy="475941"/>
          </a:xfrm>
        </p:spPr>
        <p:txBody>
          <a:bodyPr/>
          <a:lstStyle/>
          <a:p>
            <a:r>
              <a:rPr lang="en-US" altLang="zh-CN" dirty="0"/>
              <a:t>7.1.2</a:t>
            </a:r>
            <a:r>
              <a:rPr lang="zh-CN" altLang="en-US" dirty="0"/>
              <a:t>动画基本分类</a:t>
            </a:r>
            <a:endParaRPr lang="zh-CN" altLang="en-US" dirty="0"/>
          </a:p>
        </p:txBody>
      </p:sp>
    </p:spTree>
    <p:extLst>
      <p:ext uri="{BB962C8B-B14F-4D97-AF65-F5344CB8AC3E}">
        <p14:creationId xmlns:p14="http://schemas.microsoft.com/office/powerpoint/2010/main" val="26826408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12</a:t>
            </a:r>
            <a:r>
              <a:rPr lang="zh-CN" altLang="en-US" dirty="0"/>
              <a:t>：最后在第</a:t>
            </a:r>
            <a:r>
              <a:rPr lang="en-US" altLang="zh-CN" dirty="0"/>
              <a:t>48</a:t>
            </a:r>
            <a:r>
              <a:rPr lang="zh-CN" altLang="en-US" dirty="0"/>
              <a:t>帧设置平移</a:t>
            </a:r>
            <a:r>
              <a:rPr lang="en-US" altLang="zh-CN" dirty="0"/>
              <a:t>Y</a:t>
            </a:r>
            <a:r>
              <a:rPr lang="zh-CN" altLang="en-US" dirty="0"/>
              <a:t>属性为</a:t>
            </a:r>
            <a:r>
              <a:rPr lang="en-US" altLang="zh-CN" dirty="0"/>
              <a:t>0</a:t>
            </a:r>
            <a:r>
              <a:rPr lang="zh-CN" altLang="en-US" dirty="0"/>
              <a:t>，回到原始的形状，如下左图所示。</a:t>
            </a:r>
          </a:p>
          <a:p>
            <a:r>
              <a:rPr lang="zh-CN" altLang="en-US" dirty="0"/>
              <a:t>步骤</a:t>
            </a:r>
            <a:r>
              <a:rPr lang="en-US" altLang="zh-CN" dirty="0"/>
              <a:t>13</a:t>
            </a:r>
            <a:r>
              <a:rPr lang="zh-CN" altLang="en-US" dirty="0"/>
              <a:t>：最后双击时间轴并单击鼠标右键，在弹出的菜单中选择“播放预览</a:t>
            </a:r>
            <a:r>
              <a:rPr lang="en-US" altLang="zh-CN" dirty="0"/>
              <a:t>...”</a:t>
            </a:r>
            <a:r>
              <a:rPr lang="zh-CN" altLang="en-US" dirty="0"/>
              <a:t>命令，如下右图所示。</a:t>
            </a:r>
          </a:p>
          <a:p>
            <a:endParaRPr lang="zh-CN" altLang="en-US" dirty="0"/>
          </a:p>
        </p:txBody>
      </p:sp>
      <p:pic>
        <p:nvPicPr>
          <p:cNvPr id="3" name="图片 2"/>
          <p:cNvPicPr/>
          <p:nvPr/>
        </p:nvPicPr>
        <p:blipFill>
          <a:blip r:embed="rId2"/>
          <a:srcRect r="27757"/>
          <a:stretch>
            <a:fillRect/>
          </a:stretch>
        </p:blipFill>
        <p:spPr>
          <a:xfrm>
            <a:off x="712932" y="2213869"/>
            <a:ext cx="4394308" cy="3106276"/>
          </a:xfrm>
          <a:prstGeom prst="rect">
            <a:avLst/>
          </a:prstGeom>
          <a:noFill/>
          <a:ln>
            <a:noFill/>
          </a:ln>
        </p:spPr>
      </p:pic>
      <p:pic>
        <p:nvPicPr>
          <p:cNvPr id="4" name="图片 3"/>
          <p:cNvPicPr/>
          <p:nvPr/>
        </p:nvPicPr>
        <p:blipFill>
          <a:blip r:embed="rId3"/>
          <a:srcRect l="9574" r="10967"/>
          <a:stretch>
            <a:fillRect/>
          </a:stretch>
        </p:blipFill>
        <p:spPr>
          <a:xfrm>
            <a:off x="5325253" y="2213869"/>
            <a:ext cx="4172435" cy="3106276"/>
          </a:xfrm>
          <a:prstGeom prst="rect">
            <a:avLst/>
          </a:prstGeom>
          <a:noFill/>
          <a:ln>
            <a:noFill/>
          </a:ln>
        </p:spPr>
      </p:pic>
    </p:spTree>
    <p:extLst>
      <p:ext uri="{BB962C8B-B14F-4D97-AF65-F5344CB8AC3E}">
        <p14:creationId xmlns:p14="http://schemas.microsoft.com/office/powerpoint/2010/main" val="39509277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1"/>
          </p:nvPr>
        </p:nvSpPr>
        <p:spPr/>
        <p:txBody>
          <a:bodyPr/>
          <a:lstStyle/>
          <a:p>
            <a:r>
              <a:rPr lang="zh-CN" altLang="en-US" dirty="0"/>
              <a:t>步骤</a:t>
            </a:r>
            <a:r>
              <a:rPr lang="en-US" altLang="zh-CN" dirty="0"/>
              <a:t>14</a:t>
            </a:r>
            <a:r>
              <a:rPr lang="zh-CN" altLang="en-US" dirty="0"/>
              <a:t>：在</a:t>
            </a:r>
            <a:r>
              <a:rPr lang="en-US" altLang="zh-CN" dirty="0"/>
              <a:t>Maya</a:t>
            </a:r>
            <a:r>
              <a:rPr lang="zh-CN" altLang="en-US" dirty="0"/>
              <a:t>中单击播放有可能因为计算机内存的问题导致播放的结果不正确，所以将动画通过播放预览的形式导出成视频进行观看才能得到最正确的动画效果，如下图所示。</a:t>
            </a:r>
          </a:p>
        </p:txBody>
      </p:sp>
      <p:pic>
        <p:nvPicPr>
          <p:cNvPr id="3" name="图片 2"/>
          <p:cNvPicPr/>
          <p:nvPr/>
        </p:nvPicPr>
        <p:blipFill>
          <a:blip r:embed="rId2"/>
          <a:srcRect t="11669"/>
          <a:stretch>
            <a:fillRect/>
          </a:stretch>
        </p:blipFill>
        <p:spPr>
          <a:xfrm>
            <a:off x="1660294" y="1743708"/>
            <a:ext cx="8055304" cy="4440959"/>
          </a:xfrm>
          <a:prstGeom prst="rect">
            <a:avLst/>
          </a:prstGeom>
          <a:noFill/>
          <a:ln>
            <a:noFill/>
          </a:ln>
        </p:spPr>
      </p:pic>
    </p:spTree>
    <p:extLst>
      <p:ext uri="{BB962C8B-B14F-4D97-AF65-F5344CB8AC3E}">
        <p14:creationId xmlns:p14="http://schemas.microsoft.com/office/powerpoint/2010/main" val="4186906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课后练习</a:t>
            </a:r>
          </a:p>
        </p:txBody>
      </p:sp>
      <p:sp>
        <p:nvSpPr>
          <p:cNvPr id="3" name="文本占位符 2"/>
          <p:cNvSpPr>
            <a:spLocks noGrp="1"/>
          </p:cNvSpPr>
          <p:nvPr>
            <p:ph type="body" sz="quarter" idx="11"/>
          </p:nvPr>
        </p:nvSpPr>
        <p:spPr/>
        <p:txBody>
          <a:bodyPr/>
          <a:lstStyle/>
          <a:p>
            <a:endParaRPr lang="zh-CN" altLang="en-US"/>
          </a:p>
        </p:txBody>
      </p:sp>
      <p:sp>
        <p:nvSpPr>
          <p:cNvPr id="4" name="文本占位符 3"/>
          <p:cNvSpPr>
            <a:spLocks noGrp="1"/>
          </p:cNvSpPr>
          <p:nvPr>
            <p:ph type="body" sz="quarter" idx="12"/>
          </p:nvPr>
        </p:nvSpPr>
        <p:spPr/>
        <p:txBody>
          <a:bodyPr/>
          <a:lstStyle/>
          <a:p>
            <a:endParaRPr lang="zh-CN" altLang="en-US"/>
          </a:p>
        </p:txBody>
      </p:sp>
      <p:sp>
        <p:nvSpPr>
          <p:cNvPr id="5" name="文本占位符 4"/>
          <p:cNvSpPr>
            <a:spLocks noGrp="1"/>
          </p:cNvSpPr>
          <p:nvPr>
            <p:ph type="body" sz="quarter" idx="13"/>
          </p:nvPr>
        </p:nvSpPr>
        <p:spPr/>
        <p:txBody>
          <a:bodyPr/>
          <a:lstStyle/>
          <a:p>
            <a:endParaRPr lang="zh-CN" altLang="en-US"/>
          </a:p>
        </p:txBody>
      </p:sp>
      <p:sp>
        <p:nvSpPr>
          <p:cNvPr id="6" name="文本占位符 5"/>
          <p:cNvSpPr>
            <a:spLocks noGrp="1"/>
          </p:cNvSpPr>
          <p:nvPr>
            <p:ph type="body" sz="quarter" idx="14"/>
          </p:nvPr>
        </p:nvSpPr>
        <p:spPr/>
        <p:txBody>
          <a:bodyPr/>
          <a:lstStyle/>
          <a:p>
            <a:r>
              <a:rPr lang="en-US" altLang="zh-CN" dirty="0" smtClean="0"/>
              <a:t>11</a:t>
            </a:r>
            <a:endParaRPr lang="zh-CN" altLang="en-US" dirty="0"/>
          </a:p>
        </p:txBody>
      </p:sp>
    </p:spTree>
    <p:extLst>
      <p:ext uri="{BB962C8B-B14F-4D97-AF65-F5344CB8AC3E}">
        <p14:creationId xmlns:p14="http://schemas.microsoft.com/office/powerpoint/2010/main" val="3748949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F30C28DF-D0AE-4DAD-A6A3-AFBCF8D7864D}"/>
              </a:ext>
            </a:extLst>
          </p:cNvPr>
          <p:cNvSpPr>
            <a:spLocks noGrp="1"/>
          </p:cNvSpPr>
          <p:nvPr>
            <p:ph type="body" sz="quarter" idx="11"/>
          </p:nvPr>
        </p:nvSpPr>
        <p:spPr/>
        <p:txBody>
          <a:bodyPr/>
          <a:lstStyle/>
          <a:p>
            <a:r>
              <a:rPr lang="en-US" altLang="zh-CN" b="1" dirty="0"/>
              <a:t>1.</a:t>
            </a:r>
            <a:r>
              <a:rPr lang="zh-CN" altLang="en-US" b="1" dirty="0"/>
              <a:t>选择题</a:t>
            </a:r>
          </a:p>
          <a:p>
            <a:r>
              <a:rPr lang="zh-CN" altLang="en-US" dirty="0"/>
              <a:t>（</a:t>
            </a:r>
            <a:r>
              <a:rPr lang="en-US" altLang="zh-CN" dirty="0"/>
              <a:t>1</a:t>
            </a:r>
            <a:r>
              <a:rPr lang="zh-CN" altLang="en-US" dirty="0"/>
              <a:t>）在</a:t>
            </a:r>
            <a:r>
              <a:rPr lang="en-US" altLang="zh-CN" dirty="0"/>
              <a:t>Maya 2022</a:t>
            </a:r>
            <a:r>
              <a:rPr lang="zh-CN" altLang="en-US" dirty="0"/>
              <a:t>中为物体添加关键帧动画的快捷键是</a:t>
            </a:r>
            <a:r>
              <a:rPr lang="zh-CN" altLang="en-US" u="sng" dirty="0"/>
              <a:t>        </a:t>
            </a:r>
            <a:r>
              <a:rPr lang="zh-CN" altLang="en-US" dirty="0"/>
              <a:t> 。</a:t>
            </a:r>
          </a:p>
          <a:p>
            <a:r>
              <a:rPr lang="en-US" altLang="zh-CN" dirty="0"/>
              <a:t>A.P</a:t>
            </a:r>
            <a:r>
              <a:rPr lang="zh-CN" altLang="en-US" dirty="0"/>
              <a:t>键                      </a:t>
            </a:r>
            <a:r>
              <a:rPr lang="en-US" altLang="zh-CN" dirty="0"/>
              <a:t>B.</a:t>
            </a:r>
            <a:r>
              <a:rPr lang="zh-CN" altLang="en-US" dirty="0"/>
              <a:t>空格键  </a:t>
            </a:r>
          </a:p>
          <a:p>
            <a:r>
              <a:rPr lang="en-US" altLang="zh-CN" dirty="0"/>
              <a:t>C.S</a:t>
            </a:r>
            <a:r>
              <a:rPr lang="zh-CN" altLang="en-US" dirty="0"/>
              <a:t>键                      </a:t>
            </a:r>
            <a:r>
              <a:rPr lang="en-US" altLang="zh-CN" dirty="0"/>
              <a:t>D.F</a:t>
            </a:r>
            <a:r>
              <a:rPr lang="zh-CN" altLang="en-US" dirty="0"/>
              <a:t>键</a:t>
            </a:r>
          </a:p>
          <a:p>
            <a:r>
              <a:rPr lang="zh-CN" altLang="en-US" dirty="0"/>
              <a:t>（</a:t>
            </a:r>
            <a:r>
              <a:rPr lang="en-US" altLang="zh-CN" dirty="0"/>
              <a:t>2</a:t>
            </a:r>
            <a:r>
              <a:rPr lang="zh-CN" altLang="en-US" dirty="0"/>
              <a:t>）在</a:t>
            </a:r>
            <a:r>
              <a:rPr lang="en-US" altLang="zh-CN" dirty="0"/>
              <a:t>Maya 2022</a:t>
            </a:r>
            <a:r>
              <a:rPr lang="zh-CN" altLang="en-US" dirty="0"/>
              <a:t>中用户可以通过代码对物体添加</a:t>
            </a:r>
            <a:r>
              <a:rPr lang="zh-CN" altLang="en-US" u="sng" dirty="0"/>
              <a:t>      </a:t>
            </a:r>
            <a:r>
              <a:rPr lang="zh-CN" altLang="en-US" dirty="0"/>
              <a:t> 。</a:t>
            </a:r>
          </a:p>
          <a:p>
            <a:r>
              <a:rPr lang="en-US" altLang="zh-CN" dirty="0"/>
              <a:t>A.</a:t>
            </a:r>
            <a:r>
              <a:rPr lang="zh-CN" altLang="en-US" dirty="0"/>
              <a:t>表达式动画                             </a:t>
            </a:r>
            <a:r>
              <a:rPr lang="en-US" altLang="zh-CN" dirty="0"/>
              <a:t>B.</a:t>
            </a:r>
            <a:r>
              <a:rPr lang="zh-CN" altLang="en-US" dirty="0"/>
              <a:t>路径动画</a:t>
            </a:r>
          </a:p>
          <a:p>
            <a:r>
              <a:rPr lang="en-US" altLang="zh-CN" dirty="0"/>
              <a:t>C.</a:t>
            </a:r>
            <a:r>
              <a:rPr lang="zh-CN" altLang="en-US" dirty="0"/>
              <a:t>关键帧动画                             </a:t>
            </a:r>
            <a:r>
              <a:rPr lang="en-US" altLang="zh-CN" dirty="0"/>
              <a:t>D.</a:t>
            </a:r>
            <a:r>
              <a:rPr lang="zh-CN" altLang="en-US" dirty="0"/>
              <a:t>约束动画</a:t>
            </a:r>
            <a:endParaRPr lang="zh-CN" altLang="en-US" dirty="0"/>
          </a:p>
        </p:txBody>
      </p:sp>
    </p:spTree>
    <p:extLst>
      <p:ext uri="{BB962C8B-B14F-4D97-AF65-F5344CB8AC3E}">
        <p14:creationId xmlns:p14="http://schemas.microsoft.com/office/powerpoint/2010/main" val="32214942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4C7D107D-C1BE-4612-932E-D4F4FC02375E}"/>
              </a:ext>
            </a:extLst>
          </p:cNvPr>
          <p:cNvSpPr>
            <a:spLocks noGrp="1"/>
          </p:cNvSpPr>
          <p:nvPr>
            <p:ph type="body" sz="quarter" idx="11"/>
          </p:nvPr>
        </p:nvSpPr>
        <p:spPr/>
        <p:txBody>
          <a:bodyPr/>
          <a:lstStyle/>
          <a:p>
            <a:r>
              <a:rPr lang="zh-CN" altLang="en-US" dirty="0"/>
              <a:t>（</a:t>
            </a:r>
            <a:r>
              <a:rPr lang="en-US" altLang="zh-CN" dirty="0"/>
              <a:t>3</a:t>
            </a:r>
            <a:r>
              <a:rPr lang="zh-CN" altLang="en-US" dirty="0"/>
              <a:t>）在约束动画中约束对象可以控制受约束对象的移动、旋转和缩放的是</a:t>
            </a:r>
            <a:r>
              <a:rPr lang="zh-CN" altLang="en-US" u="sng" dirty="0"/>
              <a:t>      </a:t>
            </a:r>
            <a:r>
              <a:rPr lang="zh-CN" altLang="en-US" dirty="0"/>
              <a:t> 。</a:t>
            </a:r>
          </a:p>
          <a:p>
            <a:r>
              <a:rPr lang="en-US" altLang="zh-CN" dirty="0"/>
              <a:t>A. </a:t>
            </a:r>
            <a:r>
              <a:rPr lang="zh-CN" altLang="en-US" dirty="0"/>
              <a:t>父子约束                          </a:t>
            </a:r>
            <a:r>
              <a:rPr lang="en-US" altLang="zh-CN" dirty="0"/>
              <a:t>B. </a:t>
            </a:r>
            <a:r>
              <a:rPr lang="zh-CN" altLang="en-US" dirty="0"/>
              <a:t>方向约束 </a:t>
            </a:r>
          </a:p>
          <a:p>
            <a:r>
              <a:rPr lang="en-US" altLang="zh-CN" dirty="0"/>
              <a:t>C. </a:t>
            </a:r>
            <a:r>
              <a:rPr lang="zh-CN" altLang="en-US" dirty="0"/>
              <a:t>目标约束                          </a:t>
            </a:r>
            <a:r>
              <a:rPr lang="en-US" altLang="zh-CN" dirty="0"/>
              <a:t>D. </a:t>
            </a:r>
            <a:r>
              <a:rPr lang="zh-CN" altLang="en-US" dirty="0"/>
              <a:t>极向量约束</a:t>
            </a:r>
          </a:p>
          <a:p>
            <a:r>
              <a:rPr lang="zh-CN" altLang="en-US" dirty="0"/>
              <a:t>（</a:t>
            </a:r>
            <a:r>
              <a:rPr lang="en-US" altLang="zh-CN" dirty="0"/>
              <a:t>4</a:t>
            </a:r>
            <a:r>
              <a:rPr lang="zh-CN" altLang="en-US" dirty="0"/>
              <a:t>）如果对象物体的被做了父子约束，则对象物体的属性呈</a:t>
            </a:r>
            <a:r>
              <a:rPr lang="zh-CN" altLang="en-US" u="sng" dirty="0"/>
              <a:t>      </a:t>
            </a:r>
            <a:r>
              <a:rPr lang="zh-CN" altLang="en-US" dirty="0"/>
              <a:t> 。</a:t>
            </a:r>
          </a:p>
          <a:p>
            <a:r>
              <a:rPr lang="en-US" altLang="zh-CN" dirty="0"/>
              <a:t>A. </a:t>
            </a:r>
            <a:r>
              <a:rPr lang="zh-CN" altLang="en-US" dirty="0"/>
              <a:t>红色                </a:t>
            </a:r>
            <a:r>
              <a:rPr lang="en-US" altLang="zh-CN" dirty="0"/>
              <a:t>B. </a:t>
            </a:r>
            <a:r>
              <a:rPr lang="zh-CN" altLang="en-US" dirty="0"/>
              <a:t>紫色</a:t>
            </a:r>
          </a:p>
          <a:p>
            <a:r>
              <a:rPr lang="en-US" altLang="zh-CN" dirty="0"/>
              <a:t>C. </a:t>
            </a:r>
            <a:r>
              <a:rPr lang="zh-CN" altLang="en-US" dirty="0"/>
              <a:t>黄色                </a:t>
            </a:r>
            <a:r>
              <a:rPr lang="en-US" altLang="zh-CN" dirty="0"/>
              <a:t>D. </a:t>
            </a:r>
            <a:r>
              <a:rPr lang="zh-CN" altLang="en-US" dirty="0"/>
              <a:t>蓝色</a:t>
            </a:r>
            <a:endParaRPr lang="zh-CN" altLang="en-US" dirty="0"/>
          </a:p>
        </p:txBody>
      </p:sp>
    </p:spTree>
    <p:extLst>
      <p:ext uri="{BB962C8B-B14F-4D97-AF65-F5344CB8AC3E}">
        <p14:creationId xmlns:p14="http://schemas.microsoft.com/office/powerpoint/2010/main" val="137545812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8EE237D7-BBC6-492C-BBF4-6055D5AEEC1C}"/>
              </a:ext>
            </a:extLst>
          </p:cNvPr>
          <p:cNvSpPr>
            <a:spLocks noGrp="1"/>
          </p:cNvSpPr>
          <p:nvPr>
            <p:ph type="body" sz="quarter" idx="11"/>
          </p:nvPr>
        </p:nvSpPr>
        <p:spPr/>
        <p:txBody>
          <a:bodyPr/>
          <a:lstStyle/>
          <a:p>
            <a:r>
              <a:rPr lang="en-US" altLang="zh-CN" dirty="0"/>
              <a:t>2.</a:t>
            </a:r>
            <a:r>
              <a:rPr lang="zh-CN" altLang="en-US" dirty="0"/>
              <a:t>填空题</a:t>
            </a:r>
          </a:p>
          <a:p>
            <a:r>
              <a:rPr lang="zh-CN" altLang="en-US" dirty="0"/>
              <a:t>（</a:t>
            </a:r>
            <a:r>
              <a:rPr lang="en-US" altLang="zh-CN" dirty="0"/>
              <a:t>1</a:t>
            </a:r>
            <a:r>
              <a:rPr lang="zh-CN" altLang="en-US" dirty="0"/>
              <a:t>）</a:t>
            </a:r>
            <a:r>
              <a:rPr lang="en-US" altLang="zh-CN" dirty="0"/>
              <a:t>Maya 2022</a:t>
            </a:r>
            <a:r>
              <a:rPr lang="zh-CN" altLang="en-US" dirty="0"/>
              <a:t>中让对象物体沿一条路径运动的动画叫做</a:t>
            </a:r>
            <a:r>
              <a:rPr lang="zh-CN" altLang="en-US" u="sng" dirty="0"/>
              <a:t>         </a:t>
            </a:r>
            <a:r>
              <a:rPr lang="zh-CN" altLang="en-US" dirty="0"/>
              <a:t> 。</a:t>
            </a:r>
          </a:p>
          <a:p>
            <a:r>
              <a:rPr lang="zh-CN" altLang="en-US" dirty="0"/>
              <a:t>（</a:t>
            </a:r>
            <a:r>
              <a:rPr lang="en-US" altLang="zh-CN" dirty="0"/>
              <a:t>2</a:t>
            </a:r>
            <a:r>
              <a:rPr lang="zh-CN" altLang="en-US" dirty="0"/>
              <a:t>）</a:t>
            </a:r>
            <a:r>
              <a:rPr lang="en-US" altLang="zh-CN" dirty="0"/>
              <a:t>Maya 2022</a:t>
            </a:r>
            <a:r>
              <a:rPr lang="zh-CN" altLang="en-US" dirty="0"/>
              <a:t>中可以通过键盘的</a:t>
            </a:r>
            <a:r>
              <a:rPr lang="zh-CN" altLang="en-US" u="sng" dirty="0"/>
              <a:t>       </a:t>
            </a:r>
            <a:r>
              <a:rPr lang="zh-CN" altLang="en-US" dirty="0"/>
              <a:t>给选中的对象物体创建关键帧动画。</a:t>
            </a:r>
          </a:p>
          <a:p>
            <a:r>
              <a:rPr lang="zh-CN" altLang="en-US" dirty="0"/>
              <a:t>（</a:t>
            </a:r>
            <a:r>
              <a:rPr lang="en-US" altLang="zh-CN" dirty="0"/>
              <a:t>3</a:t>
            </a:r>
            <a:r>
              <a:rPr lang="zh-CN" altLang="en-US" dirty="0"/>
              <a:t>）执行</a:t>
            </a:r>
            <a:r>
              <a:rPr lang="en-US" altLang="zh-CN" dirty="0"/>
              <a:t>UV</a:t>
            </a:r>
            <a:r>
              <a:rPr lang="zh-CN" altLang="en-US" dirty="0"/>
              <a:t>命令等操作前，需要先将</a:t>
            </a:r>
            <a:r>
              <a:rPr lang="en-US" altLang="zh-CN" dirty="0"/>
              <a:t>Maya</a:t>
            </a:r>
            <a:r>
              <a:rPr lang="zh-CN" altLang="en-US" dirty="0"/>
              <a:t>的模式切换至</a:t>
            </a:r>
            <a:r>
              <a:rPr lang="zh-CN" altLang="en-US" u="sng" dirty="0"/>
              <a:t>     </a:t>
            </a:r>
            <a:r>
              <a:rPr lang="zh-CN" altLang="en-US" dirty="0"/>
              <a:t> 模式后，才能在菜单栏中显示</a:t>
            </a:r>
            <a:r>
              <a:rPr lang="en-US" altLang="zh-CN" dirty="0"/>
              <a:t>UV</a:t>
            </a:r>
            <a:r>
              <a:rPr lang="zh-CN" altLang="en-US" dirty="0"/>
              <a:t>命令菜单。</a:t>
            </a:r>
          </a:p>
          <a:p>
            <a:r>
              <a:rPr lang="zh-CN" altLang="en-US" dirty="0"/>
              <a:t>（</a:t>
            </a:r>
            <a:r>
              <a:rPr lang="en-US" altLang="zh-CN" dirty="0"/>
              <a:t>4</a:t>
            </a:r>
            <a:r>
              <a:rPr lang="zh-CN" altLang="en-US" dirty="0"/>
              <a:t>）</a:t>
            </a:r>
            <a:r>
              <a:rPr lang="en-US" altLang="zh-CN" dirty="0"/>
              <a:t>Maya 2022</a:t>
            </a:r>
            <a:r>
              <a:rPr lang="zh-CN" altLang="en-US" dirty="0"/>
              <a:t>中，用户需要在</a:t>
            </a:r>
            <a:r>
              <a:rPr lang="zh-CN" altLang="en-US" u="sng" dirty="0"/>
              <a:t>      </a:t>
            </a:r>
            <a:r>
              <a:rPr lang="zh-CN" altLang="en-US" dirty="0"/>
              <a:t>中查看并编辑模型的</a:t>
            </a:r>
            <a:r>
              <a:rPr lang="en-US" altLang="zh-CN" dirty="0"/>
              <a:t>UV</a:t>
            </a:r>
            <a:r>
              <a:rPr lang="zh-CN" altLang="en-US" dirty="0"/>
              <a:t>。</a:t>
            </a:r>
            <a:endParaRPr lang="zh-CN" altLang="en-US" dirty="0"/>
          </a:p>
        </p:txBody>
      </p:sp>
    </p:spTree>
    <p:extLst>
      <p:ext uri="{BB962C8B-B14F-4D97-AF65-F5344CB8AC3E}">
        <p14:creationId xmlns:p14="http://schemas.microsoft.com/office/powerpoint/2010/main" val="154326223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xmlns="" id="{83BABAD9-8449-4751-B263-CCED54859A0B}"/>
              </a:ext>
            </a:extLst>
          </p:cNvPr>
          <p:cNvSpPr>
            <a:spLocks noGrp="1"/>
          </p:cNvSpPr>
          <p:nvPr>
            <p:ph type="body" sz="quarter" idx="11"/>
          </p:nvPr>
        </p:nvSpPr>
        <p:spPr/>
        <p:txBody>
          <a:bodyPr/>
          <a:lstStyle/>
          <a:p>
            <a:r>
              <a:rPr lang="en-US" altLang="zh-CN" b="1" dirty="0"/>
              <a:t>3.</a:t>
            </a:r>
            <a:r>
              <a:rPr lang="zh-CN" altLang="en-US" b="1" dirty="0"/>
              <a:t>上机题</a:t>
            </a:r>
          </a:p>
          <a:p>
            <a:r>
              <a:rPr lang="zh-CN" altLang="en-US" dirty="0"/>
              <a:t>本章介绍了动画的制作方式，打开附赠的“蛇</a:t>
            </a:r>
            <a:r>
              <a:rPr lang="en-US" altLang="zh-CN" dirty="0"/>
              <a:t>.ma”</a:t>
            </a:r>
            <a:r>
              <a:rPr lang="zh-CN" altLang="en-US" dirty="0"/>
              <a:t>文件，根据下左图制作一个小蛇爬行的动画。尝试在“流体路径对象选项”窗口中将“晶格围绕”改成曲线进行制作，如下右图所示。</a:t>
            </a:r>
            <a:endParaRPr lang="zh-CN" altLang="en-US" dirty="0"/>
          </a:p>
        </p:txBody>
      </p:sp>
      <p:pic>
        <p:nvPicPr>
          <p:cNvPr id="4" name="图片 3"/>
          <p:cNvPicPr/>
          <p:nvPr/>
        </p:nvPicPr>
        <p:blipFill>
          <a:blip r:embed="rId2"/>
          <a:srcRect l="11760" r="7338"/>
          <a:stretch>
            <a:fillRect/>
          </a:stretch>
        </p:blipFill>
        <p:spPr>
          <a:xfrm>
            <a:off x="1019722" y="2573480"/>
            <a:ext cx="5258167" cy="3062550"/>
          </a:xfrm>
          <a:prstGeom prst="rect">
            <a:avLst/>
          </a:prstGeom>
          <a:noFill/>
          <a:ln>
            <a:noFill/>
          </a:ln>
        </p:spPr>
      </p:pic>
      <p:pic>
        <p:nvPicPr>
          <p:cNvPr id="6" name="图片 5"/>
          <p:cNvPicPr/>
          <p:nvPr/>
        </p:nvPicPr>
        <p:blipFill>
          <a:blip r:embed="rId3"/>
          <a:srcRect l="1629" t="1470" r="1217" b="2109"/>
          <a:stretch>
            <a:fillRect/>
          </a:stretch>
        </p:blipFill>
        <p:spPr>
          <a:xfrm>
            <a:off x="6456217" y="2573480"/>
            <a:ext cx="4456167" cy="3062550"/>
          </a:xfrm>
          <a:prstGeom prst="rect">
            <a:avLst/>
          </a:prstGeom>
          <a:noFill/>
          <a:ln>
            <a:noFill/>
          </a:ln>
        </p:spPr>
      </p:pic>
    </p:spTree>
    <p:extLst>
      <p:ext uri="{BB962C8B-B14F-4D97-AF65-F5344CB8AC3E}">
        <p14:creationId xmlns:p14="http://schemas.microsoft.com/office/powerpoint/2010/main" val="386694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9753</Words>
  <Application>Microsoft Office PowerPoint</Application>
  <PresentationFormat>自定义</PresentationFormat>
  <Paragraphs>256</Paragraphs>
  <Slides>96</Slides>
  <Notes>0</Notes>
  <HiddenSlides>0</HiddenSlides>
  <MMClips>0</MMClips>
  <ScaleCrop>false</ScaleCrop>
  <HeadingPairs>
    <vt:vector size="4" baseType="variant">
      <vt:variant>
        <vt:lpstr>主题</vt:lpstr>
      </vt:variant>
      <vt:variant>
        <vt:i4>1</vt:i4>
      </vt:variant>
      <vt:variant>
        <vt:lpstr>幻灯片标题</vt:lpstr>
      </vt:variant>
      <vt:variant>
        <vt:i4>96</vt:i4>
      </vt:variant>
    </vt:vector>
  </HeadingPairs>
  <TitlesOfParts>
    <vt:vector size="9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张栋</dc:creator>
  <cp:lastModifiedBy>xb21cn</cp:lastModifiedBy>
  <cp:revision>60</cp:revision>
  <dcterms:created xsi:type="dcterms:W3CDTF">2021-09-06T01:26:36Z</dcterms:created>
  <dcterms:modified xsi:type="dcterms:W3CDTF">2022-01-06T07:33:28Z</dcterms:modified>
</cp:coreProperties>
</file>