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7" r:id="rId3"/>
    <p:sldId id="323" r:id="rId4"/>
    <p:sldId id="260" r:id="rId5"/>
    <p:sldId id="262" r:id="rId6"/>
    <p:sldId id="263" r:id="rId7"/>
    <p:sldId id="264" r:id="rId8"/>
    <p:sldId id="273" r:id="rId9"/>
    <p:sldId id="274" r:id="rId10"/>
    <p:sldId id="481" r:id="rId11"/>
    <p:sldId id="482" r:id="rId12"/>
    <p:sldId id="483" r:id="rId13"/>
    <p:sldId id="484" r:id="rId14"/>
    <p:sldId id="279" r:id="rId15"/>
    <p:sldId id="280" r:id="rId16"/>
    <p:sldId id="281" r:id="rId17"/>
    <p:sldId id="442" r:id="rId18"/>
    <p:sldId id="485" r:id="rId19"/>
    <p:sldId id="486" r:id="rId20"/>
    <p:sldId id="487" r:id="rId21"/>
    <p:sldId id="488" r:id="rId22"/>
    <p:sldId id="489" r:id="rId23"/>
    <p:sldId id="297" r:id="rId24"/>
    <p:sldId id="443" r:id="rId25"/>
    <p:sldId id="490" r:id="rId26"/>
    <p:sldId id="491" r:id="rId27"/>
    <p:sldId id="371" r:id="rId28"/>
    <p:sldId id="444" r:id="rId29"/>
    <p:sldId id="445" r:id="rId30"/>
    <p:sldId id="492" r:id="rId31"/>
    <p:sldId id="374" r:id="rId32"/>
    <p:sldId id="446" r:id="rId33"/>
    <p:sldId id="447" r:id="rId34"/>
    <p:sldId id="448" r:id="rId35"/>
    <p:sldId id="378" r:id="rId36"/>
    <p:sldId id="380" r:id="rId37"/>
    <p:sldId id="493" r:id="rId38"/>
    <p:sldId id="494" r:id="rId39"/>
    <p:sldId id="495" r:id="rId40"/>
    <p:sldId id="307" r:id="rId41"/>
    <p:sldId id="308" r:id="rId42"/>
    <p:sldId id="456" r:id="rId43"/>
    <p:sldId id="317" r:id="rId44"/>
    <p:sldId id="347" r:id="rId45"/>
    <p:sldId id="413" r:id="rId46"/>
    <p:sldId id="415" r:id="rId47"/>
    <p:sldId id="355" r:id="rId48"/>
    <p:sldId id="427" r:id="rId49"/>
    <p:sldId id="320" r:id="rId50"/>
    <p:sldId id="326" r:id="rId51"/>
    <p:sldId id="327" r:id="rId52"/>
    <p:sldId id="384" r:id="rId53"/>
    <p:sldId id="431" r:id="rId54"/>
    <p:sldId id="432" r:id="rId55"/>
    <p:sldId id="356" r:id="rId56"/>
    <p:sldId id="496" r:id="rId57"/>
    <p:sldId id="497" r:id="rId58"/>
    <p:sldId id="498" r:id="rId59"/>
    <p:sldId id="499" r:id="rId60"/>
    <p:sldId id="500" r:id="rId61"/>
    <p:sldId id="501" r:id="rId62"/>
    <p:sldId id="502" r:id="rId63"/>
    <p:sldId id="503" r:id="rId64"/>
    <p:sldId id="504" r:id="rId65"/>
    <p:sldId id="505" r:id="rId66"/>
    <p:sldId id="322" r:id="rId67"/>
    <p:sldId id="331" r:id="rId68"/>
    <p:sldId id="332" r:id="rId69"/>
    <p:sldId id="333" r:id="rId7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F7F4"/>
    <a:srgbClr val="0075AA"/>
    <a:srgbClr val="060000"/>
    <a:srgbClr val="EB0047"/>
    <a:srgbClr val="FDFBFF"/>
    <a:srgbClr val="80D6E6"/>
    <a:srgbClr val="42CBE9"/>
    <a:srgbClr val="147592"/>
    <a:srgbClr val="004868"/>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7" d="100"/>
          <a:sy n="57" d="100"/>
        </p:scale>
        <p:origin x="-96" y="-4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7DD833-15EB-4EAD-B619-E9A35E2A7ED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9B4B6DD-F660-45E8-A3D5-AE2C995B9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4748F05-9404-4016-83D3-43834084ED13}"/>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9E4BC2E2-FC11-42F7-9A19-7AEBD88D5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C3D7B28-30CE-4D16-A48E-D5B5D84D6FEC}"/>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140141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
    <p:spTree>
      <p:nvGrpSpPr>
        <p:cNvPr id="1" name=""/>
        <p:cNvGrpSpPr/>
        <p:nvPr/>
      </p:nvGrpSpPr>
      <p:grpSpPr>
        <a:xfrm>
          <a:off x="0" y="0"/>
          <a:ext cx="0" cy="0"/>
          <a:chOff x="0" y="0"/>
          <a:chExt cx="0" cy="0"/>
        </a:xfrm>
      </p:grpSpPr>
      <p:grpSp>
        <p:nvGrpSpPr>
          <p:cNvPr id="14" name="组合 13"/>
          <p:cNvGrpSpPr/>
          <p:nvPr userDrawn="1"/>
        </p:nvGrpSpPr>
        <p:grpSpPr>
          <a:xfrm>
            <a:off x="0" y="0"/>
            <a:ext cx="12192000" cy="6858000"/>
            <a:chOff x="0" y="0"/>
            <a:chExt cx="12192000" cy="6858000"/>
          </a:xfrm>
        </p:grpSpPr>
        <p:pic>
          <p:nvPicPr>
            <p:cNvPr id="19"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 xmlns:a16="http://schemas.microsoft.com/office/drawing/2014/main" id="{351EEBFC-E1FA-4D0B-AEDF-70BCF75F2570}"/>
              </a:ext>
            </a:extLst>
          </p:cNvPr>
          <p:cNvSpPr/>
          <p:nvPr userDrawn="1"/>
        </p:nvSpPr>
        <p:spPr>
          <a:xfrm>
            <a:off x="422787" y="509280"/>
            <a:ext cx="11346426" cy="5839440"/>
          </a:xfrm>
          <a:prstGeom prst="rect">
            <a:avLst/>
          </a:prstGeom>
          <a:noFill/>
          <a:ln w="101600">
            <a:gradFill flip="none" rotWithShape="1">
              <a:gsLst>
                <a:gs pos="82000">
                  <a:srgbClr val="08F7F4">
                    <a:alpha val="19000"/>
                  </a:srgbClr>
                </a:gs>
                <a:gs pos="26000">
                  <a:srgbClr val="08F7F4">
                    <a:alpha val="2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3">
            <a:extLst>
              <a:ext uri="{FF2B5EF4-FFF2-40B4-BE49-F238E27FC236}">
                <a16:creationId xmlns="" xmlns:a16="http://schemas.microsoft.com/office/drawing/2014/main" id="{CDDCD094-39A5-4200-9F91-3A610EF141DC}"/>
              </a:ext>
            </a:extLst>
          </p:cNvPr>
          <p:cNvSpPr>
            <a:spLocks noGrp="1"/>
          </p:cNvSpPr>
          <p:nvPr>
            <p:ph type="body" sz="quarter" idx="10"/>
          </p:nvPr>
        </p:nvSpPr>
        <p:spPr>
          <a:xfrm>
            <a:off x="1617388" y="1891126"/>
            <a:ext cx="8972550" cy="658652"/>
          </a:xfrm>
        </p:spPr>
        <p:txBody>
          <a:bodyPr>
            <a:noAutofit/>
          </a:bodyPr>
          <a:lstStyle>
            <a:lvl1pPr marL="0" indent="0">
              <a:buNone/>
              <a:defRPr sz="4800" b="1" spc="300">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15" name="文本框 14">
            <a:extLst>
              <a:ext uri="{FF2B5EF4-FFF2-40B4-BE49-F238E27FC236}">
                <a16:creationId xmlns="" xmlns:a16="http://schemas.microsoft.com/office/drawing/2014/main" id="{6144C0BE-2F1D-4E2C-8B9A-90FDFDB92053}"/>
              </a:ext>
            </a:extLst>
          </p:cNvPr>
          <p:cNvSpPr txBox="1"/>
          <p:nvPr userDrawn="1"/>
        </p:nvSpPr>
        <p:spPr>
          <a:xfrm>
            <a:off x="1691986" y="3065991"/>
            <a:ext cx="6096000" cy="400110"/>
          </a:xfrm>
          <a:prstGeom prst="rect">
            <a:avLst/>
          </a:prstGeom>
          <a:noFill/>
        </p:spPr>
        <p:txBody>
          <a:bodyPr wrap="square">
            <a:spAutoFit/>
          </a:bodyPr>
          <a:lstStyle/>
          <a:p>
            <a:pPr algn="just">
              <a:spcAft>
                <a:spcPts val="1800"/>
              </a:spcAft>
            </a:pPr>
            <a:r>
              <a:rPr lang="zh-CN" altLang="zh-CN" sz="2000" b="1" kern="100" spc="300">
                <a:solidFill>
                  <a:schemeClr val="bg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本章</a:t>
            </a:r>
            <a:r>
              <a:rPr lang="zh-CN" altLang="en-US" sz="2000" b="1" kern="100" spc="300">
                <a:solidFill>
                  <a:schemeClr val="bg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概述</a:t>
            </a:r>
            <a:endParaRPr lang="zh-CN" altLang="zh-CN" sz="1400" kern="100" spc="300">
              <a:solidFill>
                <a:schemeClr val="bg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占位符 13">
            <a:extLst>
              <a:ext uri="{FF2B5EF4-FFF2-40B4-BE49-F238E27FC236}">
                <a16:creationId xmlns="" xmlns:a16="http://schemas.microsoft.com/office/drawing/2014/main" id="{627AA06B-CC75-4E0F-9C93-EF93CA530F77}"/>
              </a:ext>
            </a:extLst>
          </p:cNvPr>
          <p:cNvSpPr>
            <a:spLocks noGrp="1"/>
          </p:cNvSpPr>
          <p:nvPr>
            <p:ph type="body" sz="quarter" idx="11"/>
          </p:nvPr>
        </p:nvSpPr>
        <p:spPr>
          <a:xfrm>
            <a:off x="1617388" y="3652988"/>
            <a:ext cx="8972550" cy="2227112"/>
          </a:xfrm>
        </p:spPr>
        <p:txBody>
          <a:bodyPr>
            <a:noAutofit/>
          </a:bodyPr>
          <a:lstStyle>
            <a:lvl1pPr marL="0" indent="0">
              <a:lnSpc>
                <a:spcPct val="130000"/>
              </a:lnSpc>
              <a:spcBef>
                <a:spcPts val="600"/>
              </a:spcBef>
              <a:spcAft>
                <a:spcPts val="600"/>
              </a:spcAft>
              <a:buNone/>
              <a:defRPr sz="1800" b="0" spc="120" baseline="0">
                <a:solidFill>
                  <a:schemeClr val="bg1">
                    <a:lumMod val="6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342184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思维导图">
    <p:spTree>
      <p:nvGrpSpPr>
        <p:cNvPr id="1" name=""/>
        <p:cNvGrpSpPr/>
        <p:nvPr/>
      </p:nvGrpSpPr>
      <p:grpSpPr>
        <a:xfrm>
          <a:off x="0" y="0"/>
          <a:ext cx="0" cy="0"/>
          <a:chOff x="0" y="0"/>
          <a:chExt cx="0" cy="0"/>
        </a:xfrm>
      </p:grpSpPr>
      <p:grpSp>
        <p:nvGrpSpPr>
          <p:cNvPr id="13" name="组合 12"/>
          <p:cNvGrpSpPr/>
          <p:nvPr userDrawn="1"/>
        </p:nvGrpSpPr>
        <p:grpSpPr>
          <a:xfrm>
            <a:off x="0" y="0"/>
            <a:ext cx="12192000" cy="6858000"/>
            <a:chOff x="0" y="0"/>
            <a:chExt cx="12192000" cy="6858000"/>
          </a:xfrm>
        </p:grpSpPr>
        <p:pic>
          <p:nvPicPr>
            <p:cNvPr id="16"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 xmlns:a16="http://schemas.microsoft.com/office/drawing/2014/main" id="{E6B204CF-D493-4A60-8C31-DC55F3CBFAE7}"/>
              </a:ext>
            </a:extLst>
          </p:cNvPr>
          <p:cNvPicPr>
            <a:picLocks noChangeAspect="1"/>
          </p:cNvPicPr>
          <p:nvPr userDrawn="1"/>
        </p:nvPicPr>
        <p:blipFill>
          <a:blip r:embed="rId3" cstate="print">
            <a:duotone>
              <a:prstClr val="black"/>
              <a:srgbClr val="0048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229">
            <a:off x="426322" y="194474"/>
            <a:ext cx="1018890" cy="917505"/>
          </a:xfrm>
          <a:prstGeom prst="rect">
            <a:avLst/>
          </a:prstGeom>
        </p:spPr>
      </p:pic>
      <p:cxnSp>
        <p:nvCxnSpPr>
          <p:cNvPr id="11" name="直接连接符 10">
            <a:extLst>
              <a:ext uri="{FF2B5EF4-FFF2-40B4-BE49-F238E27FC236}">
                <a16:creationId xmlns="" xmlns:a16="http://schemas.microsoft.com/office/drawing/2014/main" id="{CF230BF1-9A4E-4936-832B-6326CE51B996}"/>
              </a:ext>
            </a:extLst>
          </p:cNvPr>
          <p:cNvCxnSpPr/>
          <p:nvPr userDrawn="1"/>
        </p:nvCxnSpPr>
        <p:spPr>
          <a:xfrm>
            <a:off x="0" y="1124784"/>
            <a:ext cx="12192000" cy="0"/>
          </a:xfrm>
          <a:prstGeom prst="line">
            <a:avLst/>
          </a:prstGeom>
          <a:ln w="19050">
            <a:solidFill>
              <a:srgbClr val="08F7F4">
                <a:alpha val="33000"/>
              </a:srgbClr>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 xmlns:a16="http://schemas.microsoft.com/office/drawing/2014/main" id="{D83AD1D3-9E2C-41FB-9747-4ECBE4F659D7}"/>
              </a:ext>
            </a:extLst>
          </p:cNvPr>
          <p:cNvSpPr txBox="1"/>
          <p:nvPr userDrawn="1"/>
        </p:nvSpPr>
        <p:spPr>
          <a:xfrm>
            <a:off x="1398454" y="343474"/>
            <a:ext cx="2332690" cy="584775"/>
          </a:xfrm>
          <a:prstGeom prst="rect">
            <a:avLst/>
          </a:prstGeom>
          <a:noFill/>
        </p:spPr>
        <p:txBody>
          <a:bodyPr wrap="none" rtlCol="0">
            <a:spAutoFit/>
          </a:bodyPr>
          <a:lstStyle/>
          <a:p>
            <a:r>
              <a:rPr lang="zh-CN" altLang="en-US" sz="3200" b="1" spc="150" baseline="0">
                <a:solidFill>
                  <a:schemeClr val="bg1"/>
                </a:solidFill>
                <a:latin typeface="微软雅黑" panose="020B0503020204020204" pitchFamily="34" charset="-122"/>
                <a:ea typeface="微软雅黑" panose="020B0503020204020204" pitchFamily="34" charset="-122"/>
              </a:rPr>
              <a:t>核心知识点</a:t>
            </a:r>
          </a:p>
        </p:txBody>
      </p:sp>
      <p:sp>
        <p:nvSpPr>
          <p:cNvPr id="14" name="文本占位符 13">
            <a:extLst>
              <a:ext uri="{FF2B5EF4-FFF2-40B4-BE49-F238E27FC236}">
                <a16:creationId xmlns="" xmlns:a16="http://schemas.microsoft.com/office/drawing/2014/main" id="{7D0B683A-8C05-4B80-B5A2-947676B74336}"/>
              </a:ext>
            </a:extLst>
          </p:cNvPr>
          <p:cNvSpPr>
            <a:spLocks noGrp="1"/>
          </p:cNvSpPr>
          <p:nvPr>
            <p:ph type="body" sz="quarter" idx="11"/>
          </p:nvPr>
        </p:nvSpPr>
        <p:spPr>
          <a:xfrm>
            <a:off x="1398454" y="1454719"/>
            <a:ext cx="8393246" cy="4025327"/>
          </a:xfrm>
        </p:spPr>
        <p:txBody>
          <a:bodyPr>
            <a:noAutofit/>
          </a:bodyPr>
          <a:lstStyle>
            <a:lvl1pPr marL="0" indent="0">
              <a:lnSpc>
                <a:spcPct val="130000"/>
              </a:lnSpc>
              <a:spcBef>
                <a:spcPts val="600"/>
              </a:spcBef>
              <a:spcAft>
                <a:spcPts val="600"/>
              </a:spcAft>
              <a:buNone/>
              <a:defRPr sz="1800" b="0" spc="120" baseline="0">
                <a:solidFill>
                  <a:schemeClr val="bg1">
                    <a:lumMod val="6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805470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pSp>
        <p:nvGrpSpPr>
          <p:cNvPr id="56" name="组合 55"/>
          <p:cNvGrpSpPr/>
          <p:nvPr userDrawn="1"/>
        </p:nvGrpSpPr>
        <p:grpSpPr>
          <a:xfrm>
            <a:off x="0" y="0"/>
            <a:ext cx="12192000" cy="6858000"/>
            <a:chOff x="0" y="0"/>
            <a:chExt cx="12192000" cy="6858000"/>
          </a:xfrm>
        </p:grpSpPr>
        <p:pic>
          <p:nvPicPr>
            <p:cNvPr id="57"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 name="矩形 57">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 xmlns:a16="http://schemas.microsoft.com/office/drawing/2014/main" id="{5423CB39-18C1-449A-AD71-E7E6E5F2DEDB}"/>
              </a:ext>
            </a:extLst>
          </p:cNvPr>
          <p:cNvGrpSpPr/>
          <p:nvPr userDrawn="1"/>
        </p:nvGrpSpPr>
        <p:grpSpPr>
          <a:xfrm>
            <a:off x="1104900" y="857250"/>
            <a:ext cx="9982200" cy="5143500"/>
            <a:chOff x="1104900" y="857250"/>
            <a:chExt cx="9982200" cy="5143500"/>
          </a:xfrm>
        </p:grpSpPr>
        <p:sp>
          <p:nvSpPr>
            <p:cNvPr id="9" name="矩形 8">
              <a:extLst>
                <a:ext uri="{FF2B5EF4-FFF2-40B4-BE49-F238E27FC236}">
                  <a16:creationId xmlns="" xmlns:a16="http://schemas.microsoft.com/office/drawing/2014/main" id="{4392CC7E-4830-4D66-B4E7-A01CECCD6BA1}"/>
                </a:ext>
              </a:extLst>
            </p:cNvPr>
            <p:cNvSpPr/>
            <p:nvPr userDrawn="1"/>
          </p:nvSpPr>
          <p:spPr>
            <a:xfrm>
              <a:off x="1104900" y="857250"/>
              <a:ext cx="99822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0B547D73-E640-4962-8A90-6058C3228D4A}"/>
                </a:ext>
              </a:extLst>
            </p:cNvPr>
            <p:cNvSpPr/>
            <p:nvPr userDrawn="1"/>
          </p:nvSpPr>
          <p:spPr>
            <a:xfrm>
              <a:off x="1218000" y="857250"/>
              <a:ext cx="9756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5BF7E7B1-1281-42A7-9175-9AE181A84C85}"/>
                </a:ext>
              </a:extLst>
            </p:cNvPr>
            <p:cNvSpPr/>
            <p:nvPr userDrawn="1"/>
          </p:nvSpPr>
          <p:spPr>
            <a:xfrm>
              <a:off x="1326000" y="857250"/>
              <a:ext cx="954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7EEB809C-21CF-4B93-A7CD-ADDF613ACE06}"/>
                </a:ext>
              </a:extLst>
            </p:cNvPr>
            <p:cNvSpPr/>
            <p:nvPr userDrawn="1"/>
          </p:nvSpPr>
          <p:spPr>
            <a:xfrm>
              <a:off x="1416000" y="857250"/>
              <a:ext cx="936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46A3F01B-6E8C-4EF2-9089-DA63DBF6276D}"/>
                </a:ext>
              </a:extLst>
            </p:cNvPr>
            <p:cNvSpPr/>
            <p:nvPr userDrawn="1"/>
          </p:nvSpPr>
          <p:spPr>
            <a:xfrm>
              <a:off x="6096000" y="857250"/>
              <a:ext cx="0" cy="5143500"/>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 xmlns:a16="http://schemas.microsoft.com/office/drawing/2014/main" id="{04A5F7C2-AC50-4D60-9DC7-F06796A5256C}"/>
              </a:ext>
            </a:extLst>
          </p:cNvPr>
          <p:cNvSpPr txBox="1"/>
          <p:nvPr userDrawn="1"/>
        </p:nvSpPr>
        <p:spPr>
          <a:xfrm>
            <a:off x="2586449" y="2533650"/>
            <a:ext cx="2339102" cy="646331"/>
          </a:xfrm>
          <a:prstGeom prst="rect">
            <a:avLst/>
          </a:prstGeom>
          <a:noFill/>
        </p:spPr>
        <p:txBody>
          <a:bodyPr wrap="none" rtlCol="0">
            <a:spAutoFit/>
          </a:bodyPr>
          <a:lstStyle/>
          <a:p>
            <a:r>
              <a:rPr lang="zh-CN" altLang="en-US" sz="3600" b="1" spc="600">
                <a:solidFill>
                  <a:srgbClr val="0075AA"/>
                </a:solidFill>
                <a:latin typeface="微软雅黑" panose="020B0503020204020204" pitchFamily="34" charset="-122"/>
                <a:ea typeface="微软雅黑" panose="020B0503020204020204" pitchFamily="34" charset="-122"/>
              </a:rPr>
              <a:t>本章目录</a:t>
            </a:r>
          </a:p>
        </p:txBody>
      </p:sp>
      <p:sp>
        <p:nvSpPr>
          <p:cNvPr id="16" name="文本框 15">
            <a:extLst>
              <a:ext uri="{FF2B5EF4-FFF2-40B4-BE49-F238E27FC236}">
                <a16:creationId xmlns="" xmlns:a16="http://schemas.microsoft.com/office/drawing/2014/main" id="{CD95941B-18FF-47B6-9153-26F555877C0B}"/>
              </a:ext>
            </a:extLst>
          </p:cNvPr>
          <p:cNvSpPr txBox="1"/>
          <p:nvPr userDrawn="1"/>
        </p:nvSpPr>
        <p:spPr>
          <a:xfrm>
            <a:off x="2586449" y="3090446"/>
            <a:ext cx="2339102" cy="369332"/>
          </a:xfrm>
          <a:prstGeom prst="rect">
            <a:avLst/>
          </a:prstGeom>
          <a:noFill/>
        </p:spPr>
        <p:txBody>
          <a:bodyPr wrap="square" rtlCol="0">
            <a:spAutoFit/>
          </a:bodyPr>
          <a:lstStyle/>
          <a:p>
            <a:pPr algn="dist"/>
            <a:r>
              <a:rPr lang="en-US" altLang="zh-CN" sz="1800" b="1" spc="600">
                <a:solidFill>
                  <a:srgbClr val="147592"/>
                </a:solidFill>
                <a:latin typeface="微软雅黑" panose="020B0503020204020204" pitchFamily="34" charset="-122"/>
                <a:ea typeface="微软雅黑" panose="020B0503020204020204" pitchFamily="34" charset="-122"/>
              </a:rPr>
              <a:t>CONTENTS</a:t>
            </a:r>
            <a:endParaRPr lang="zh-CN" altLang="en-US" sz="1800" b="1" spc="600">
              <a:solidFill>
                <a:srgbClr val="147592"/>
              </a:solidFill>
              <a:latin typeface="微软雅黑" panose="020B0503020204020204" pitchFamily="34" charset="-122"/>
              <a:ea typeface="微软雅黑" panose="020B0503020204020204" pitchFamily="34" charset="-122"/>
            </a:endParaRPr>
          </a:p>
        </p:txBody>
      </p:sp>
      <p:sp>
        <p:nvSpPr>
          <p:cNvPr id="31" name="文本占位符 30">
            <a:extLst>
              <a:ext uri="{FF2B5EF4-FFF2-40B4-BE49-F238E27FC236}">
                <a16:creationId xmlns="" xmlns:a16="http://schemas.microsoft.com/office/drawing/2014/main" id="{74D817D6-02E2-4B5A-8129-1F0CABFD4B06}"/>
              </a:ext>
            </a:extLst>
          </p:cNvPr>
          <p:cNvSpPr>
            <a:spLocks noGrp="1"/>
          </p:cNvSpPr>
          <p:nvPr>
            <p:ph type="body" sz="quarter" idx="10"/>
          </p:nvPr>
        </p:nvSpPr>
        <p:spPr>
          <a:xfrm>
            <a:off x="7321944" y="1376643"/>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a:p>
            <a:pPr lvl="1"/>
            <a:endParaRPr lang="zh-CN" altLang="en-US"/>
          </a:p>
        </p:txBody>
      </p:sp>
      <p:sp>
        <p:nvSpPr>
          <p:cNvPr id="55" name="文本占位符 30">
            <a:extLst>
              <a:ext uri="{FF2B5EF4-FFF2-40B4-BE49-F238E27FC236}">
                <a16:creationId xmlns="" xmlns:a16="http://schemas.microsoft.com/office/drawing/2014/main" id="{FDAB73AB-973F-42F1-9D75-0F6BF7A0E604}"/>
              </a:ext>
            </a:extLst>
          </p:cNvPr>
          <p:cNvSpPr>
            <a:spLocks noGrp="1"/>
          </p:cNvSpPr>
          <p:nvPr>
            <p:ph type="body" sz="quarter" idx="11"/>
          </p:nvPr>
        </p:nvSpPr>
        <p:spPr>
          <a:xfrm>
            <a:off x="7321944" y="2024686"/>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a:p>
            <a:pPr lvl="1"/>
            <a:endParaRPr lang="zh-CN" altLang="en-US"/>
          </a:p>
        </p:txBody>
      </p:sp>
      <p:grpSp>
        <p:nvGrpSpPr>
          <p:cNvPr id="29" name="组合 28">
            <a:extLst>
              <a:ext uri="{FF2B5EF4-FFF2-40B4-BE49-F238E27FC236}">
                <a16:creationId xmlns="" xmlns:a16="http://schemas.microsoft.com/office/drawing/2014/main" id="{9614A408-4C93-490F-9CD1-45A02AD6BE9E}"/>
              </a:ext>
            </a:extLst>
          </p:cNvPr>
          <p:cNvGrpSpPr/>
          <p:nvPr userDrawn="1"/>
        </p:nvGrpSpPr>
        <p:grpSpPr>
          <a:xfrm>
            <a:off x="6765231" y="1238531"/>
            <a:ext cx="3302694" cy="571500"/>
            <a:chOff x="6765231" y="1371600"/>
            <a:chExt cx="3302694" cy="571500"/>
          </a:xfrm>
        </p:grpSpPr>
        <p:grpSp>
          <p:nvGrpSpPr>
            <p:cNvPr id="25" name="组合 24">
              <a:extLst>
                <a:ext uri="{FF2B5EF4-FFF2-40B4-BE49-F238E27FC236}">
                  <a16:creationId xmlns="" xmlns:a16="http://schemas.microsoft.com/office/drawing/2014/main" id="{A59F35C6-0BFB-4D72-9515-CB744A8B9EEB}"/>
                </a:ext>
              </a:extLst>
            </p:cNvPr>
            <p:cNvGrpSpPr/>
            <p:nvPr userDrawn="1"/>
          </p:nvGrpSpPr>
          <p:grpSpPr>
            <a:xfrm>
              <a:off x="6765231" y="1371600"/>
              <a:ext cx="571500" cy="571500"/>
              <a:chOff x="6908106" y="1371600"/>
              <a:chExt cx="571500" cy="571500"/>
            </a:xfrm>
          </p:grpSpPr>
          <p:sp>
            <p:nvSpPr>
              <p:cNvPr id="19" name="椭圆 18">
                <a:extLst>
                  <a:ext uri="{FF2B5EF4-FFF2-40B4-BE49-F238E27FC236}">
                    <a16:creationId xmlns="" xmlns:a16="http://schemas.microsoft.com/office/drawing/2014/main" id="{EEB66EA5-88C0-4900-BE4D-3D7F8A08B213}"/>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 xmlns:a16="http://schemas.microsoft.com/office/drawing/2014/main" id="{F22C193E-139F-4EBA-9F10-A77E5796D408}"/>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a:solidFill>
                      <a:schemeClr val="bg1"/>
                    </a:solidFill>
                    <a:latin typeface="微软雅黑" panose="020B0503020204020204" pitchFamily="34" charset="-122"/>
                    <a:ea typeface="微软雅黑" panose="020B0503020204020204" pitchFamily="34" charset="-122"/>
                  </a:rPr>
                  <a:t>01</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cxnSp>
          <p:nvCxnSpPr>
            <p:cNvPr id="27" name="直接连接符 26">
              <a:extLst>
                <a:ext uri="{FF2B5EF4-FFF2-40B4-BE49-F238E27FC236}">
                  <a16:creationId xmlns="" xmlns:a16="http://schemas.microsoft.com/office/drawing/2014/main" id="{FBD82667-89BC-464B-AE25-BA225B835162}"/>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 xmlns:a16="http://schemas.microsoft.com/office/drawing/2014/main" id="{C646C315-4E07-4AB1-9048-7676BB22D9F3}"/>
              </a:ext>
            </a:extLst>
          </p:cNvPr>
          <p:cNvGrpSpPr/>
          <p:nvPr userDrawn="1"/>
        </p:nvGrpSpPr>
        <p:grpSpPr>
          <a:xfrm>
            <a:off x="6765231" y="1886574"/>
            <a:ext cx="3302694" cy="571500"/>
            <a:chOff x="6765231" y="1371600"/>
            <a:chExt cx="3302694" cy="571500"/>
          </a:xfrm>
        </p:grpSpPr>
        <p:grpSp>
          <p:nvGrpSpPr>
            <p:cNvPr id="51" name="组合 50">
              <a:extLst>
                <a:ext uri="{FF2B5EF4-FFF2-40B4-BE49-F238E27FC236}">
                  <a16:creationId xmlns="" xmlns:a16="http://schemas.microsoft.com/office/drawing/2014/main" id="{E59F6D50-B40C-42B4-A44C-DB7035A65B13}"/>
                </a:ext>
              </a:extLst>
            </p:cNvPr>
            <p:cNvGrpSpPr/>
            <p:nvPr userDrawn="1"/>
          </p:nvGrpSpPr>
          <p:grpSpPr>
            <a:xfrm>
              <a:off x="6765231" y="1371600"/>
              <a:ext cx="571500" cy="571500"/>
              <a:chOff x="6908106" y="1371600"/>
              <a:chExt cx="571500" cy="571500"/>
            </a:xfrm>
          </p:grpSpPr>
          <p:sp>
            <p:nvSpPr>
              <p:cNvPr id="53" name="椭圆 52">
                <a:extLst>
                  <a:ext uri="{FF2B5EF4-FFF2-40B4-BE49-F238E27FC236}">
                    <a16:creationId xmlns="" xmlns:a16="http://schemas.microsoft.com/office/drawing/2014/main" id="{9FEC6097-AE9C-4CDC-B755-F738D132CE7A}"/>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 xmlns:a16="http://schemas.microsoft.com/office/drawing/2014/main" id="{3B491342-1F39-419A-B3F6-EF4E5D5BD751}"/>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a:solidFill>
                      <a:schemeClr val="bg1"/>
                    </a:solidFill>
                    <a:latin typeface="微软雅黑" panose="020B0503020204020204" pitchFamily="34" charset="-122"/>
                    <a:ea typeface="微软雅黑" panose="020B0503020204020204" pitchFamily="34" charset="-122"/>
                  </a:rPr>
                  <a:t>02</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cxnSp>
          <p:nvCxnSpPr>
            <p:cNvPr id="52" name="直接连接符 51">
              <a:extLst>
                <a:ext uri="{FF2B5EF4-FFF2-40B4-BE49-F238E27FC236}">
                  <a16:creationId xmlns="" xmlns:a16="http://schemas.microsoft.com/office/drawing/2014/main" id="{888B8FD4-83CE-4F6D-82E7-29017B3C4C19}"/>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sp>
        <p:nvSpPr>
          <p:cNvPr id="45" name="文本占位符 30">
            <a:extLst>
              <a:ext uri="{FF2B5EF4-FFF2-40B4-BE49-F238E27FC236}">
                <a16:creationId xmlns="" xmlns:a16="http://schemas.microsoft.com/office/drawing/2014/main" id="{3FE8387A-429B-440F-810C-2119E0570784}"/>
              </a:ext>
            </a:extLst>
          </p:cNvPr>
          <p:cNvSpPr>
            <a:spLocks noGrp="1"/>
          </p:cNvSpPr>
          <p:nvPr>
            <p:ph type="body" sz="quarter" idx="12"/>
          </p:nvPr>
        </p:nvSpPr>
        <p:spPr>
          <a:xfrm>
            <a:off x="7321944" y="2658116"/>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a:p>
            <a:pPr lvl="1"/>
            <a:endParaRPr lang="zh-CN" altLang="en-US"/>
          </a:p>
        </p:txBody>
      </p:sp>
      <p:sp>
        <p:nvSpPr>
          <p:cNvPr id="46" name="文本占位符 30">
            <a:extLst>
              <a:ext uri="{FF2B5EF4-FFF2-40B4-BE49-F238E27FC236}">
                <a16:creationId xmlns="" xmlns:a16="http://schemas.microsoft.com/office/drawing/2014/main" id="{AAC6721F-7B3E-491C-8033-950CBAE3BB20}"/>
              </a:ext>
            </a:extLst>
          </p:cNvPr>
          <p:cNvSpPr>
            <a:spLocks noGrp="1"/>
          </p:cNvSpPr>
          <p:nvPr>
            <p:ph type="body" sz="quarter" idx="13"/>
          </p:nvPr>
        </p:nvSpPr>
        <p:spPr>
          <a:xfrm>
            <a:off x="7321944" y="3290393"/>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a:p>
            <a:pPr lvl="1"/>
            <a:endParaRPr lang="zh-CN" altLang="en-US"/>
          </a:p>
        </p:txBody>
      </p:sp>
      <p:grpSp>
        <p:nvGrpSpPr>
          <p:cNvPr id="47" name="组合 46">
            <a:extLst>
              <a:ext uri="{FF2B5EF4-FFF2-40B4-BE49-F238E27FC236}">
                <a16:creationId xmlns="" xmlns:a16="http://schemas.microsoft.com/office/drawing/2014/main" id="{12C8231F-6163-49A8-AA52-05BFED120A18}"/>
              </a:ext>
            </a:extLst>
          </p:cNvPr>
          <p:cNvGrpSpPr/>
          <p:nvPr userDrawn="1"/>
        </p:nvGrpSpPr>
        <p:grpSpPr>
          <a:xfrm>
            <a:off x="6765231" y="2520004"/>
            <a:ext cx="3302694" cy="571500"/>
            <a:chOff x="6765231" y="1371600"/>
            <a:chExt cx="3302694" cy="571500"/>
          </a:xfrm>
        </p:grpSpPr>
        <p:grpSp>
          <p:nvGrpSpPr>
            <p:cNvPr id="48" name="组合 47">
              <a:extLst>
                <a:ext uri="{FF2B5EF4-FFF2-40B4-BE49-F238E27FC236}">
                  <a16:creationId xmlns="" xmlns:a16="http://schemas.microsoft.com/office/drawing/2014/main" id="{E08FC323-9E2A-4ECC-B56D-23062F837F9D}"/>
                </a:ext>
              </a:extLst>
            </p:cNvPr>
            <p:cNvGrpSpPr/>
            <p:nvPr userDrawn="1"/>
          </p:nvGrpSpPr>
          <p:grpSpPr>
            <a:xfrm>
              <a:off x="6765231" y="1371600"/>
              <a:ext cx="571500" cy="571500"/>
              <a:chOff x="6908106" y="1371600"/>
              <a:chExt cx="571500" cy="571500"/>
            </a:xfrm>
          </p:grpSpPr>
          <p:sp>
            <p:nvSpPr>
              <p:cNvPr id="75" name="椭圆 74">
                <a:extLst>
                  <a:ext uri="{FF2B5EF4-FFF2-40B4-BE49-F238E27FC236}">
                    <a16:creationId xmlns="" xmlns:a16="http://schemas.microsoft.com/office/drawing/2014/main" id="{768237DB-A00A-4C5B-A18D-EFF2109C2F9C}"/>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a:extLst>
                  <a:ext uri="{FF2B5EF4-FFF2-40B4-BE49-F238E27FC236}">
                    <a16:creationId xmlns="" xmlns:a16="http://schemas.microsoft.com/office/drawing/2014/main" id="{4BDCFA8D-F880-4D91-8DD6-C372F52CFA09}"/>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a:solidFill>
                      <a:schemeClr val="bg1"/>
                    </a:solidFill>
                    <a:latin typeface="微软雅黑" panose="020B0503020204020204" pitchFamily="34" charset="-122"/>
                    <a:ea typeface="微软雅黑" panose="020B0503020204020204" pitchFamily="34" charset="-122"/>
                  </a:rPr>
                  <a:t>03</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cxnSp>
          <p:nvCxnSpPr>
            <p:cNvPr id="49" name="直接连接符 48">
              <a:extLst>
                <a:ext uri="{FF2B5EF4-FFF2-40B4-BE49-F238E27FC236}">
                  <a16:creationId xmlns="" xmlns:a16="http://schemas.microsoft.com/office/drawing/2014/main" id="{7D26D5A8-D39D-484C-B78A-10C13187DF80}"/>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77" name="组合 76">
            <a:extLst>
              <a:ext uri="{FF2B5EF4-FFF2-40B4-BE49-F238E27FC236}">
                <a16:creationId xmlns="" xmlns:a16="http://schemas.microsoft.com/office/drawing/2014/main" id="{E5BC0FC1-8B68-43CA-8A15-CC05A65DF450}"/>
              </a:ext>
            </a:extLst>
          </p:cNvPr>
          <p:cNvGrpSpPr/>
          <p:nvPr userDrawn="1"/>
        </p:nvGrpSpPr>
        <p:grpSpPr>
          <a:xfrm>
            <a:off x="6765231" y="3152281"/>
            <a:ext cx="3302694" cy="571500"/>
            <a:chOff x="6765231" y="1371600"/>
            <a:chExt cx="3302694" cy="571500"/>
          </a:xfrm>
        </p:grpSpPr>
        <p:grpSp>
          <p:nvGrpSpPr>
            <p:cNvPr id="78" name="组合 77">
              <a:extLst>
                <a:ext uri="{FF2B5EF4-FFF2-40B4-BE49-F238E27FC236}">
                  <a16:creationId xmlns="" xmlns:a16="http://schemas.microsoft.com/office/drawing/2014/main" id="{5A5FBA80-7020-4EC8-91FB-F59D88B090C8}"/>
                </a:ext>
              </a:extLst>
            </p:cNvPr>
            <p:cNvGrpSpPr/>
            <p:nvPr userDrawn="1"/>
          </p:nvGrpSpPr>
          <p:grpSpPr>
            <a:xfrm>
              <a:off x="6765231" y="1371600"/>
              <a:ext cx="571500" cy="571500"/>
              <a:chOff x="6908106" y="1371600"/>
              <a:chExt cx="571500" cy="571500"/>
            </a:xfrm>
          </p:grpSpPr>
          <p:sp>
            <p:nvSpPr>
              <p:cNvPr id="80" name="椭圆 79">
                <a:extLst>
                  <a:ext uri="{FF2B5EF4-FFF2-40B4-BE49-F238E27FC236}">
                    <a16:creationId xmlns="" xmlns:a16="http://schemas.microsoft.com/office/drawing/2014/main" id="{33EBB7D1-C5BB-4800-9D90-A7737796AAEC}"/>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 xmlns:a16="http://schemas.microsoft.com/office/drawing/2014/main" id="{4CB1515D-540C-41C4-8981-5DE14D2B9CCA}"/>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a:solidFill>
                      <a:schemeClr val="bg1"/>
                    </a:solidFill>
                    <a:latin typeface="微软雅黑" panose="020B0503020204020204" pitchFamily="34" charset="-122"/>
                    <a:ea typeface="微软雅黑" panose="020B0503020204020204" pitchFamily="34" charset="-122"/>
                  </a:rPr>
                  <a:t>04</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cxnSp>
          <p:nvCxnSpPr>
            <p:cNvPr id="79" name="直接连接符 78">
              <a:extLst>
                <a:ext uri="{FF2B5EF4-FFF2-40B4-BE49-F238E27FC236}">
                  <a16:creationId xmlns="" xmlns:a16="http://schemas.microsoft.com/office/drawing/2014/main" id="{1EB89BE8-A4BE-4EBC-9562-42D162AFEA94}"/>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sp>
        <p:nvSpPr>
          <p:cNvPr id="43" name="文本占位符 30">
            <a:extLst>
              <a:ext uri="{FF2B5EF4-FFF2-40B4-BE49-F238E27FC236}">
                <a16:creationId xmlns="" xmlns:a16="http://schemas.microsoft.com/office/drawing/2014/main" id="{AAC6721F-7B3E-491C-8033-950CBAE3BB20}"/>
              </a:ext>
            </a:extLst>
          </p:cNvPr>
          <p:cNvSpPr>
            <a:spLocks noGrp="1"/>
          </p:cNvSpPr>
          <p:nvPr>
            <p:ph type="body" sz="quarter" idx="14"/>
          </p:nvPr>
        </p:nvSpPr>
        <p:spPr>
          <a:xfrm>
            <a:off x="7321944" y="3927772"/>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a:p>
            <a:pPr lvl="1"/>
            <a:endParaRPr lang="zh-CN" altLang="en-US"/>
          </a:p>
        </p:txBody>
      </p:sp>
      <p:grpSp>
        <p:nvGrpSpPr>
          <p:cNvPr id="44" name="组合 43">
            <a:extLst>
              <a:ext uri="{FF2B5EF4-FFF2-40B4-BE49-F238E27FC236}">
                <a16:creationId xmlns="" xmlns:a16="http://schemas.microsoft.com/office/drawing/2014/main" id="{E5BC0FC1-8B68-43CA-8A15-CC05A65DF450}"/>
              </a:ext>
            </a:extLst>
          </p:cNvPr>
          <p:cNvGrpSpPr/>
          <p:nvPr userDrawn="1"/>
        </p:nvGrpSpPr>
        <p:grpSpPr>
          <a:xfrm>
            <a:off x="6765231" y="3789660"/>
            <a:ext cx="3302694" cy="571500"/>
            <a:chOff x="6765231" y="1371600"/>
            <a:chExt cx="3302694" cy="571500"/>
          </a:xfrm>
        </p:grpSpPr>
        <p:grpSp>
          <p:nvGrpSpPr>
            <p:cNvPr id="59" name="组合 58">
              <a:extLst>
                <a:ext uri="{FF2B5EF4-FFF2-40B4-BE49-F238E27FC236}">
                  <a16:creationId xmlns="" xmlns:a16="http://schemas.microsoft.com/office/drawing/2014/main" id="{5A5FBA80-7020-4EC8-91FB-F59D88B090C8}"/>
                </a:ext>
              </a:extLst>
            </p:cNvPr>
            <p:cNvGrpSpPr/>
            <p:nvPr userDrawn="1"/>
          </p:nvGrpSpPr>
          <p:grpSpPr>
            <a:xfrm>
              <a:off x="6765231" y="1371600"/>
              <a:ext cx="571500" cy="571500"/>
              <a:chOff x="6908106" y="1371600"/>
              <a:chExt cx="571500" cy="571500"/>
            </a:xfrm>
          </p:grpSpPr>
          <p:sp>
            <p:nvSpPr>
              <p:cNvPr id="61" name="椭圆 60">
                <a:extLst>
                  <a:ext uri="{FF2B5EF4-FFF2-40B4-BE49-F238E27FC236}">
                    <a16:creationId xmlns="" xmlns:a16="http://schemas.microsoft.com/office/drawing/2014/main" id="{33EBB7D1-C5BB-4800-9D90-A7737796AAEC}"/>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80">
                <a:extLst>
                  <a:ext uri="{FF2B5EF4-FFF2-40B4-BE49-F238E27FC236}">
                    <a16:creationId xmlns="" xmlns:a16="http://schemas.microsoft.com/office/drawing/2014/main" id="{4CB1515D-540C-41C4-8981-5DE14D2B9CCA}"/>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05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cxnSp>
          <p:nvCxnSpPr>
            <p:cNvPr id="60" name="直接连接符 59">
              <a:extLst>
                <a:ext uri="{FF2B5EF4-FFF2-40B4-BE49-F238E27FC236}">
                  <a16:creationId xmlns="" xmlns:a16="http://schemas.microsoft.com/office/drawing/2014/main" id="{1EB89BE8-A4BE-4EBC-9562-42D162AFEA94}"/>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sp>
        <p:nvSpPr>
          <p:cNvPr id="63" name="文本占位符 30">
            <a:extLst>
              <a:ext uri="{FF2B5EF4-FFF2-40B4-BE49-F238E27FC236}">
                <a16:creationId xmlns="" xmlns:a16="http://schemas.microsoft.com/office/drawing/2014/main" id="{AAC6721F-7B3E-491C-8033-950CBAE3BB20}"/>
              </a:ext>
            </a:extLst>
          </p:cNvPr>
          <p:cNvSpPr>
            <a:spLocks noGrp="1"/>
          </p:cNvSpPr>
          <p:nvPr>
            <p:ph type="body" sz="quarter" idx="15"/>
          </p:nvPr>
        </p:nvSpPr>
        <p:spPr>
          <a:xfrm>
            <a:off x="7321944" y="4563900"/>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a:p>
            <a:pPr lvl="1"/>
            <a:endParaRPr lang="zh-CN" altLang="en-US"/>
          </a:p>
        </p:txBody>
      </p:sp>
      <p:grpSp>
        <p:nvGrpSpPr>
          <p:cNvPr id="64" name="组合 63">
            <a:extLst>
              <a:ext uri="{FF2B5EF4-FFF2-40B4-BE49-F238E27FC236}">
                <a16:creationId xmlns="" xmlns:a16="http://schemas.microsoft.com/office/drawing/2014/main" id="{E5BC0FC1-8B68-43CA-8A15-CC05A65DF450}"/>
              </a:ext>
            </a:extLst>
          </p:cNvPr>
          <p:cNvGrpSpPr/>
          <p:nvPr userDrawn="1"/>
        </p:nvGrpSpPr>
        <p:grpSpPr>
          <a:xfrm>
            <a:off x="6765231" y="4425788"/>
            <a:ext cx="3302694" cy="571500"/>
            <a:chOff x="6765231" y="1371600"/>
            <a:chExt cx="3302694" cy="571500"/>
          </a:xfrm>
        </p:grpSpPr>
        <p:grpSp>
          <p:nvGrpSpPr>
            <p:cNvPr id="65" name="组合 64">
              <a:extLst>
                <a:ext uri="{FF2B5EF4-FFF2-40B4-BE49-F238E27FC236}">
                  <a16:creationId xmlns="" xmlns:a16="http://schemas.microsoft.com/office/drawing/2014/main" id="{5A5FBA80-7020-4EC8-91FB-F59D88B090C8}"/>
                </a:ext>
              </a:extLst>
            </p:cNvPr>
            <p:cNvGrpSpPr/>
            <p:nvPr userDrawn="1"/>
          </p:nvGrpSpPr>
          <p:grpSpPr>
            <a:xfrm>
              <a:off x="6765231" y="1371600"/>
              <a:ext cx="571500" cy="571500"/>
              <a:chOff x="6908106" y="1371600"/>
              <a:chExt cx="571500" cy="571500"/>
            </a:xfrm>
          </p:grpSpPr>
          <p:sp>
            <p:nvSpPr>
              <p:cNvPr id="67" name="椭圆 66">
                <a:extLst>
                  <a:ext uri="{FF2B5EF4-FFF2-40B4-BE49-F238E27FC236}">
                    <a16:creationId xmlns="" xmlns:a16="http://schemas.microsoft.com/office/drawing/2014/main" id="{33EBB7D1-C5BB-4800-9D90-A7737796AAEC}"/>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0">
                <a:extLst>
                  <a:ext uri="{FF2B5EF4-FFF2-40B4-BE49-F238E27FC236}">
                    <a16:creationId xmlns="" xmlns:a16="http://schemas.microsoft.com/office/drawing/2014/main" id="{4CB1515D-540C-41C4-8981-5DE14D2B9CCA}"/>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06</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cxnSp>
          <p:nvCxnSpPr>
            <p:cNvPr id="66" name="直接连接符 65">
              <a:extLst>
                <a:ext uri="{FF2B5EF4-FFF2-40B4-BE49-F238E27FC236}">
                  <a16:creationId xmlns="" xmlns:a16="http://schemas.microsoft.com/office/drawing/2014/main" id="{1EB89BE8-A4BE-4EBC-9562-42D162AFEA94}"/>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sp>
        <p:nvSpPr>
          <p:cNvPr id="69" name="文本占位符 30">
            <a:extLst>
              <a:ext uri="{FF2B5EF4-FFF2-40B4-BE49-F238E27FC236}">
                <a16:creationId xmlns="" xmlns:a16="http://schemas.microsoft.com/office/drawing/2014/main" id="{AAC6721F-7B3E-491C-8033-950CBAE3BB20}"/>
              </a:ext>
            </a:extLst>
          </p:cNvPr>
          <p:cNvSpPr>
            <a:spLocks noGrp="1"/>
          </p:cNvSpPr>
          <p:nvPr>
            <p:ph type="body" sz="quarter" idx="16"/>
          </p:nvPr>
        </p:nvSpPr>
        <p:spPr>
          <a:xfrm>
            <a:off x="7321944" y="5213483"/>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a:p>
            <a:pPr lvl="1"/>
            <a:endParaRPr lang="zh-CN" altLang="en-US"/>
          </a:p>
        </p:txBody>
      </p:sp>
      <p:grpSp>
        <p:nvGrpSpPr>
          <p:cNvPr id="70" name="组合 69">
            <a:extLst>
              <a:ext uri="{FF2B5EF4-FFF2-40B4-BE49-F238E27FC236}">
                <a16:creationId xmlns="" xmlns:a16="http://schemas.microsoft.com/office/drawing/2014/main" id="{E5BC0FC1-8B68-43CA-8A15-CC05A65DF450}"/>
              </a:ext>
            </a:extLst>
          </p:cNvPr>
          <p:cNvGrpSpPr/>
          <p:nvPr userDrawn="1"/>
        </p:nvGrpSpPr>
        <p:grpSpPr>
          <a:xfrm>
            <a:off x="6765231" y="5075371"/>
            <a:ext cx="3302694" cy="571500"/>
            <a:chOff x="6765231" y="1371600"/>
            <a:chExt cx="3302694" cy="571500"/>
          </a:xfrm>
        </p:grpSpPr>
        <p:grpSp>
          <p:nvGrpSpPr>
            <p:cNvPr id="71" name="组合 70">
              <a:extLst>
                <a:ext uri="{FF2B5EF4-FFF2-40B4-BE49-F238E27FC236}">
                  <a16:creationId xmlns="" xmlns:a16="http://schemas.microsoft.com/office/drawing/2014/main" id="{5A5FBA80-7020-4EC8-91FB-F59D88B090C8}"/>
                </a:ext>
              </a:extLst>
            </p:cNvPr>
            <p:cNvGrpSpPr/>
            <p:nvPr userDrawn="1"/>
          </p:nvGrpSpPr>
          <p:grpSpPr>
            <a:xfrm>
              <a:off x="6765231" y="1371600"/>
              <a:ext cx="571500" cy="571500"/>
              <a:chOff x="6908106" y="1371600"/>
              <a:chExt cx="571500" cy="571500"/>
            </a:xfrm>
          </p:grpSpPr>
          <p:sp>
            <p:nvSpPr>
              <p:cNvPr id="73" name="椭圆 72">
                <a:extLst>
                  <a:ext uri="{FF2B5EF4-FFF2-40B4-BE49-F238E27FC236}">
                    <a16:creationId xmlns="" xmlns:a16="http://schemas.microsoft.com/office/drawing/2014/main" id="{33EBB7D1-C5BB-4800-9D90-A7737796AAEC}"/>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80">
                <a:extLst>
                  <a:ext uri="{FF2B5EF4-FFF2-40B4-BE49-F238E27FC236}">
                    <a16:creationId xmlns="" xmlns:a16="http://schemas.microsoft.com/office/drawing/2014/main" id="{4CB1515D-540C-41C4-8981-5DE14D2B9CCA}"/>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07</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cxnSp>
          <p:nvCxnSpPr>
            <p:cNvPr id="72" name="直接连接符 71">
              <a:extLst>
                <a:ext uri="{FF2B5EF4-FFF2-40B4-BE49-F238E27FC236}">
                  <a16:creationId xmlns="" xmlns:a16="http://schemas.microsoft.com/office/drawing/2014/main" id="{1EB89BE8-A4BE-4EBC-9562-42D162AFEA94}"/>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029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转场页">
    <p:spTree>
      <p:nvGrpSpPr>
        <p:cNvPr id="1" name=""/>
        <p:cNvGrpSpPr/>
        <p:nvPr/>
      </p:nvGrpSpPr>
      <p:grpSpPr>
        <a:xfrm>
          <a:off x="0" y="0"/>
          <a:ext cx="0" cy="0"/>
          <a:chOff x="0" y="0"/>
          <a:chExt cx="0" cy="0"/>
        </a:xfrm>
      </p:grpSpPr>
      <p:grpSp>
        <p:nvGrpSpPr>
          <p:cNvPr id="21" name="组合 20"/>
          <p:cNvGrpSpPr/>
          <p:nvPr userDrawn="1"/>
        </p:nvGrpSpPr>
        <p:grpSpPr>
          <a:xfrm>
            <a:off x="0" y="0"/>
            <a:ext cx="12192000" cy="6858000"/>
            <a:chOff x="0" y="0"/>
            <a:chExt cx="12192000" cy="6858000"/>
          </a:xfrm>
        </p:grpSpPr>
        <p:pic>
          <p:nvPicPr>
            <p:cNvPr id="23"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 xmlns:a16="http://schemas.microsoft.com/office/drawing/2014/main" id="{934C253E-7406-403F-96A4-DC2CD1360215}"/>
              </a:ext>
            </a:extLst>
          </p:cNvPr>
          <p:cNvGrpSpPr/>
          <p:nvPr userDrawn="1"/>
        </p:nvGrpSpPr>
        <p:grpSpPr>
          <a:xfrm>
            <a:off x="0" y="1257300"/>
            <a:ext cx="12192000" cy="4343400"/>
            <a:chOff x="1104900" y="857250"/>
            <a:chExt cx="9982200" cy="5143500"/>
          </a:xfrm>
        </p:grpSpPr>
        <p:sp>
          <p:nvSpPr>
            <p:cNvPr id="8" name="矩形 7">
              <a:extLst>
                <a:ext uri="{FF2B5EF4-FFF2-40B4-BE49-F238E27FC236}">
                  <a16:creationId xmlns="" xmlns:a16="http://schemas.microsoft.com/office/drawing/2014/main" id="{267ACB3B-E5E8-4B82-84F5-5185DB7595F2}"/>
                </a:ext>
              </a:extLst>
            </p:cNvPr>
            <p:cNvSpPr/>
            <p:nvPr userDrawn="1"/>
          </p:nvSpPr>
          <p:spPr>
            <a:xfrm>
              <a:off x="1104900" y="857250"/>
              <a:ext cx="99822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86543A4-D82B-4F18-8A06-59F5BAE315E5}"/>
                </a:ext>
              </a:extLst>
            </p:cNvPr>
            <p:cNvSpPr/>
            <p:nvPr userDrawn="1"/>
          </p:nvSpPr>
          <p:spPr>
            <a:xfrm>
              <a:off x="1218000" y="857250"/>
              <a:ext cx="9756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447E5E7E-B954-4895-A95F-02A8C2AB68BD}"/>
                </a:ext>
              </a:extLst>
            </p:cNvPr>
            <p:cNvSpPr/>
            <p:nvPr userDrawn="1"/>
          </p:nvSpPr>
          <p:spPr>
            <a:xfrm>
              <a:off x="1326000" y="857250"/>
              <a:ext cx="954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DED6404A-5542-4DDF-A6B0-454F6F9F1B38}"/>
                </a:ext>
              </a:extLst>
            </p:cNvPr>
            <p:cNvSpPr/>
            <p:nvPr userDrawn="1"/>
          </p:nvSpPr>
          <p:spPr>
            <a:xfrm>
              <a:off x="1416000" y="857250"/>
              <a:ext cx="936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4C27C8A2-A349-402D-AF9A-F489E1EE614D}"/>
                </a:ext>
              </a:extLst>
            </p:cNvPr>
            <p:cNvSpPr/>
            <p:nvPr userDrawn="1"/>
          </p:nvSpPr>
          <p:spPr>
            <a:xfrm>
              <a:off x="4785836" y="857250"/>
              <a:ext cx="0" cy="5143500"/>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a:extLst>
              <a:ext uri="{FF2B5EF4-FFF2-40B4-BE49-F238E27FC236}">
                <a16:creationId xmlns="" xmlns:a16="http://schemas.microsoft.com/office/drawing/2014/main" id="{07B23270-09B9-4C0C-A671-F532F5592083}"/>
              </a:ext>
            </a:extLst>
          </p:cNvPr>
          <p:cNvSpPr/>
          <p:nvPr userDrawn="1"/>
        </p:nvSpPr>
        <p:spPr>
          <a:xfrm>
            <a:off x="1127696" y="2026593"/>
            <a:ext cx="2804815" cy="2804815"/>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占位符 30">
            <a:extLst>
              <a:ext uri="{FF2B5EF4-FFF2-40B4-BE49-F238E27FC236}">
                <a16:creationId xmlns="" xmlns:a16="http://schemas.microsoft.com/office/drawing/2014/main" id="{B55E40E7-ECF8-4CE2-971D-CA447402E5CD}"/>
              </a:ext>
            </a:extLst>
          </p:cNvPr>
          <p:cNvSpPr>
            <a:spLocks noGrp="1"/>
          </p:cNvSpPr>
          <p:nvPr>
            <p:ph type="body" sz="quarter" idx="10"/>
          </p:nvPr>
        </p:nvSpPr>
        <p:spPr>
          <a:xfrm>
            <a:off x="5245843" y="2207568"/>
            <a:ext cx="6046265" cy="637192"/>
          </a:xfrm>
        </p:spPr>
        <p:txBody>
          <a:bodyPr>
            <a:noAutofit/>
          </a:bodyPr>
          <a:lstStyle>
            <a:lvl1pPr marL="0" indent="0">
              <a:buNone/>
              <a:defRPr sz="3200" b="1" spc="60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cxnSp>
        <p:nvCxnSpPr>
          <p:cNvPr id="16" name="直接连接符 15">
            <a:extLst>
              <a:ext uri="{FF2B5EF4-FFF2-40B4-BE49-F238E27FC236}">
                <a16:creationId xmlns="" xmlns:a16="http://schemas.microsoft.com/office/drawing/2014/main" id="{D00C90C9-D13E-4C91-9B28-8ACB290C36E2}"/>
              </a:ext>
            </a:extLst>
          </p:cNvPr>
          <p:cNvCxnSpPr>
            <a:cxnSpLocks/>
          </p:cNvCxnSpPr>
          <p:nvPr userDrawn="1"/>
        </p:nvCxnSpPr>
        <p:spPr>
          <a:xfrm>
            <a:off x="5334169" y="2969459"/>
            <a:ext cx="4981406" cy="0"/>
          </a:xfrm>
          <a:prstGeom prst="line">
            <a:avLst/>
          </a:prstGeom>
          <a:ln w="12700">
            <a:solidFill>
              <a:srgbClr val="EB0047">
                <a:alpha val="33000"/>
              </a:srgbClr>
            </a:solidFill>
          </a:ln>
        </p:spPr>
        <p:style>
          <a:lnRef idx="1">
            <a:schemeClr val="accent1"/>
          </a:lnRef>
          <a:fillRef idx="0">
            <a:schemeClr val="accent1"/>
          </a:fillRef>
          <a:effectRef idx="0">
            <a:schemeClr val="accent1"/>
          </a:effectRef>
          <a:fontRef idx="minor">
            <a:schemeClr val="tx1"/>
          </a:fontRef>
        </p:style>
      </p:cxnSp>
      <p:sp>
        <p:nvSpPr>
          <p:cNvPr id="18" name="文本占位符 30">
            <a:extLst>
              <a:ext uri="{FF2B5EF4-FFF2-40B4-BE49-F238E27FC236}">
                <a16:creationId xmlns="" xmlns:a16="http://schemas.microsoft.com/office/drawing/2014/main" id="{B09CC797-3532-45C2-9058-94DB76273E03}"/>
              </a:ext>
            </a:extLst>
          </p:cNvPr>
          <p:cNvSpPr>
            <a:spLocks noGrp="1"/>
          </p:cNvSpPr>
          <p:nvPr>
            <p:ph type="body" sz="quarter" idx="11"/>
          </p:nvPr>
        </p:nvSpPr>
        <p:spPr>
          <a:xfrm>
            <a:off x="5245844" y="3186564"/>
            <a:ext cx="5441204" cy="398009"/>
          </a:xfrm>
        </p:spPr>
        <p:txBody>
          <a:bodyPr>
            <a:noAutofit/>
          </a:bodyPr>
          <a:lstStyle>
            <a:lvl1pPr marL="0" indent="0">
              <a:buNone/>
              <a:defRPr sz="1600" b="0" spc="13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sp>
        <p:nvSpPr>
          <p:cNvPr id="19" name="文本占位符 30">
            <a:extLst>
              <a:ext uri="{FF2B5EF4-FFF2-40B4-BE49-F238E27FC236}">
                <a16:creationId xmlns="" xmlns:a16="http://schemas.microsoft.com/office/drawing/2014/main" id="{A6BE9942-7C0A-4A1B-9019-D549B5136E69}"/>
              </a:ext>
            </a:extLst>
          </p:cNvPr>
          <p:cNvSpPr>
            <a:spLocks noGrp="1"/>
          </p:cNvSpPr>
          <p:nvPr>
            <p:ph type="body" sz="quarter" idx="12"/>
          </p:nvPr>
        </p:nvSpPr>
        <p:spPr>
          <a:xfrm>
            <a:off x="5245844" y="3710398"/>
            <a:ext cx="5441204" cy="398009"/>
          </a:xfrm>
        </p:spPr>
        <p:txBody>
          <a:bodyPr>
            <a:noAutofit/>
          </a:bodyPr>
          <a:lstStyle>
            <a:lvl1pPr marL="0" indent="0">
              <a:buNone/>
              <a:defRPr sz="1600" b="0" spc="13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sp>
        <p:nvSpPr>
          <p:cNvPr id="20" name="文本占位符 30">
            <a:extLst>
              <a:ext uri="{FF2B5EF4-FFF2-40B4-BE49-F238E27FC236}">
                <a16:creationId xmlns="" xmlns:a16="http://schemas.microsoft.com/office/drawing/2014/main" id="{9D49A6CF-4E42-4192-BBDC-7FE8BAE803D3}"/>
              </a:ext>
            </a:extLst>
          </p:cNvPr>
          <p:cNvSpPr>
            <a:spLocks noGrp="1"/>
          </p:cNvSpPr>
          <p:nvPr>
            <p:ph type="body" sz="quarter" idx="13"/>
          </p:nvPr>
        </p:nvSpPr>
        <p:spPr>
          <a:xfrm>
            <a:off x="5245844" y="4234232"/>
            <a:ext cx="5441204" cy="398009"/>
          </a:xfrm>
        </p:spPr>
        <p:txBody>
          <a:bodyPr>
            <a:noAutofit/>
          </a:bodyPr>
          <a:lstStyle>
            <a:lvl1pPr marL="0" indent="0">
              <a:buNone/>
              <a:defRPr sz="1600" b="0" spc="13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sp>
        <p:nvSpPr>
          <p:cNvPr id="22" name="文本占位符 30">
            <a:extLst>
              <a:ext uri="{FF2B5EF4-FFF2-40B4-BE49-F238E27FC236}">
                <a16:creationId xmlns="" xmlns:a16="http://schemas.microsoft.com/office/drawing/2014/main" id="{C411CDAA-1D3D-436A-9173-8972A1859442}"/>
              </a:ext>
            </a:extLst>
          </p:cNvPr>
          <p:cNvSpPr>
            <a:spLocks noGrp="1"/>
          </p:cNvSpPr>
          <p:nvPr>
            <p:ph type="body" sz="quarter" idx="14" hasCustomPrompt="1"/>
          </p:nvPr>
        </p:nvSpPr>
        <p:spPr>
          <a:xfrm>
            <a:off x="1679002" y="2886229"/>
            <a:ext cx="2001158" cy="1406553"/>
          </a:xfrm>
        </p:spPr>
        <p:txBody>
          <a:bodyPr>
            <a:noAutofit/>
          </a:bodyPr>
          <a:lstStyle>
            <a:lvl1pPr marL="0" indent="0">
              <a:buNone/>
              <a:defRPr sz="9600" b="1" spc="600" baseline="0">
                <a:solidFill>
                  <a:schemeClr val="bg1"/>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en-US" altLang="zh-CN"/>
              <a:t>01</a:t>
            </a:r>
            <a:endParaRPr lang="zh-CN" altLang="en-US"/>
          </a:p>
        </p:txBody>
      </p:sp>
    </p:spTree>
    <p:extLst>
      <p:ext uri="{BB962C8B-B14F-4D97-AF65-F5344CB8AC3E}">
        <p14:creationId xmlns:p14="http://schemas.microsoft.com/office/powerpoint/2010/main" val="16170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部分">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9"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 xmlns:a16="http://schemas.microsoft.com/office/drawing/2014/main" id="{15215470-A605-4DB3-A672-C843BFF067D6}"/>
              </a:ext>
            </a:extLst>
          </p:cNvPr>
          <p:cNvPicPr>
            <a:picLocks noChangeAspect="1"/>
          </p:cNvPicPr>
          <p:nvPr userDrawn="1"/>
        </p:nvPicPr>
        <p:blipFill>
          <a:blip r:embed="rId3" cstate="print">
            <a:duotone>
              <a:prstClr val="black"/>
              <a:srgbClr val="0048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229">
            <a:off x="426322" y="169074"/>
            <a:ext cx="1018890" cy="917505"/>
          </a:xfrm>
          <a:prstGeom prst="rect">
            <a:avLst/>
          </a:prstGeom>
        </p:spPr>
      </p:pic>
      <p:cxnSp>
        <p:nvCxnSpPr>
          <p:cNvPr id="11" name="直接连接符 10">
            <a:extLst>
              <a:ext uri="{FF2B5EF4-FFF2-40B4-BE49-F238E27FC236}">
                <a16:creationId xmlns="" xmlns:a16="http://schemas.microsoft.com/office/drawing/2014/main" id="{C0D3FC9C-B155-40F7-AFF4-CAFC78475681}"/>
              </a:ext>
            </a:extLst>
          </p:cNvPr>
          <p:cNvCxnSpPr/>
          <p:nvPr userDrawn="1"/>
        </p:nvCxnSpPr>
        <p:spPr>
          <a:xfrm>
            <a:off x="0" y="1099384"/>
            <a:ext cx="12192000" cy="0"/>
          </a:xfrm>
          <a:prstGeom prst="line">
            <a:avLst/>
          </a:prstGeom>
          <a:ln w="19050">
            <a:solidFill>
              <a:srgbClr val="08F7F4">
                <a:alpha val="33000"/>
              </a:srgbClr>
            </a:solidFill>
          </a:ln>
        </p:spPr>
        <p:style>
          <a:lnRef idx="1">
            <a:schemeClr val="accent1"/>
          </a:lnRef>
          <a:fillRef idx="0">
            <a:schemeClr val="accent1"/>
          </a:fillRef>
          <a:effectRef idx="0">
            <a:schemeClr val="accent1"/>
          </a:effectRef>
          <a:fontRef idx="minor">
            <a:schemeClr val="tx1"/>
          </a:fontRef>
        </p:style>
      </p:cxnSp>
      <p:sp>
        <p:nvSpPr>
          <p:cNvPr id="14" name="文本占位符 13">
            <a:extLst>
              <a:ext uri="{FF2B5EF4-FFF2-40B4-BE49-F238E27FC236}">
                <a16:creationId xmlns="" xmlns:a16="http://schemas.microsoft.com/office/drawing/2014/main" id="{0AA84952-B941-4068-8F4C-DF0D0A0A4C62}"/>
              </a:ext>
            </a:extLst>
          </p:cNvPr>
          <p:cNvSpPr>
            <a:spLocks noGrp="1"/>
          </p:cNvSpPr>
          <p:nvPr>
            <p:ph type="body" sz="quarter" idx="10"/>
          </p:nvPr>
        </p:nvSpPr>
        <p:spPr>
          <a:xfrm>
            <a:off x="1399722" y="452002"/>
            <a:ext cx="8972550" cy="658652"/>
          </a:xfrm>
        </p:spPr>
        <p:txBody>
          <a:bodyPr>
            <a:normAutofit/>
          </a:bodyPr>
          <a:lstStyle>
            <a:lvl1pPr marL="0" indent="0">
              <a:buNone/>
              <a:defRPr sz="3200" b="1" spc="600">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15" name="文本占位符 13">
            <a:extLst>
              <a:ext uri="{FF2B5EF4-FFF2-40B4-BE49-F238E27FC236}">
                <a16:creationId xmlns="" xmlns:a16="http://schemas.microsoft.com/office/drawing/2014/main" id="{F6F02B43-7DA5-4FFF-B33C-7EFEC60EF288}"/>
              </a:ext>
            </a:extLst>
          </p:cNvPr>
          <p:cNvSpPr>
            <a:spLocks noGrp="1"/>
          </p:cNvSpPr>
          <p:nvPr>
            <p:ph type="body" sz="quarter" idx="11"/>
          </p:nvPr>
        </p:nvSpPr>
        <p:spPr>
          <a:xfrm>
            <a:off x="412750" y="1317059"/>
            <a:ext cx="11322050" cy="5032927"/>
          </a:xfrm>
        </p:spPr>
        <p:txBody>
          <a:bodyPr>
            <a:normAutofit/>
          </a:bodyPr>
          <a:lstStyle>
            <a:lvl1pPr marL="0" indent="0">
              <a:lnSpc>
                <a:spcPct val="130000"/>
              </a:lnSpc>
              <a:spcBef>
                <a:spcPts val="600"/>
              </a:spcBef>
              <a:spcAft>
                <a:spcPts val="600"/>
              </a:spcAft>
              <a:buNone/>
              <a:defRPr sz="20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77083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小节部分">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9"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 xmlns:a16="http://schemas.microsoft.com/office/drawing/2014/main" id="{15215470-A605-4DB3-A672-C843BFF067D6}"/>
              </a:ext>
            </a:extLst>
          </p:cNvPr>
          <p:cNvPicPr>
            <a:picLocks noChangeAspect="1"/>
          </p:cNvPicPr>
          <p:nvPr userDrawn="1"/>
        </p:nvPicPr>
        <p:blipFill>
          <a:blip r:embed="rId3" cstate="print">
            <a:duotone>
              <a:prstClr val="black"/>
              <a:srgbClr val="0048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229">
            <a:off x="486455" y="307923"/>
            <a:ext cx="708497" cy="637998"/>
          </a:xfrm>
          <a:prstGeom prst="rect">
            <a:avLst/>
          </a:prstGeom>
        </p:spPr>
      </p:pic>
      <p:cxnSp>
        <p:nvCxnSpPr>
          <p:cNvPr id="11" name="直接连接符 10">
            <a:extLst>
              <a:ext uri="{FF2B5EF4-FFF2-40B4-BE49-F238E27FC236}">
                <a16:creationId xmlns="" xmlns:a16="http://schemas.microsoft.com/office/drawing/2014/main" id="{C0D3FC9C-B155-40F7-AFF4-CAFC78475681}"/>
              </a:ext>
            </a:extLst>
          </p:cNvPr>
          <p:cNvCxnSpPr/>
          <p:nvPr userDrawn="1"/>
        </p:nvCxnSpPr>
        <p:spPr>
          <a:xfrm>
            <a:off x="0" y="1023184"/>
            <a:ext cx="12192000" cy="0"/>
          </a:xfrm>
          <a:prstGeom prst="line">
            <a:avLst/>
          </a:prstGeom>
          <a:ln w="19050">
            <a:solidFill>
              <a:srgbClr val="08F7F4">
                <a:alpha val="33000"/>
              </a:srgbClr>
            </a:solidFill>
          </a:ln>
        </p:spPr>
        <p:style>
          <a:lnRef idx="1">
            <a:schemeClr val="accent1"/>
          </a:lnRef>
          <a:fillRef idx="0">
            <a:schemeClr val="accent1"/>
          </a:fillRef>
          <a:effectRef idx="0">
            <a:schemeClr val="accent1"/>
          </a:effectRef>
          <a:fontRef idx="minor">
            <a:schemeClr val="tx1"/>
          </a:fontRef>
        </p:style>
      </p:cxnSp>
      <p:sp>
        <p:nvSpPr>
          <p:cNvPr id="15" name="文本占位符 13">
            <a:extLst>
              <a:ext uri="{FF2B5EF4-FFF2-40B4-BE49-F238E27FC236}">
                <a16:creationId xmlns="" xmlns:a16="http://schemas.microsoft.com/office/drawing/2014/main" id="{F6F02B43-7DA5-4FFF-B33C-7EFEC60EF288}"/>
              </a:ext>
            </a:extLst>
          </p:cNvPr>
          <p:cNvSpPr>
            <a:spLocks noGrp="1"/>
          </p:cNvSpPr>
          <p:nvPr>
            <p:ph type="body" sz="quarter" idx="11"/>
          </p:nvPr>
        </p:nvSpPr>
        <p:spPr>
          <a:xfrm>
            <a:off x="943428" y="1385136"/>
            <a:ext cx="10791371" cy="4964850"/>
          </a:xfrm>
          <a:prstGeom prst="roundRect">
            <a:avLst>
              <a:gd name="adj" fmla="val 7158"/>
            </a:avLst>
          </a:prstGeom>
          <a:ln>
            <a:noFill/>
          </a:ln>
        </p:spPr>
        <p:txBody>
          <a:bodyPr>
            <a:normAutofit/>
          </a:bodyPr>
          <a:lstStyle>
            <a:lvl1pPr marL="0" indent="0">
              <a:lnSpc>
                <a:spcPct val="130000"/>
              </a:lnSpc>
              <a:spcBef>
                <a:spcPts val="600"/>
              </a:spcBef>
              <a:spcAft>
                <a:spcPts val="600"/>
              </a:spcAft>
              <a:buNone/>
              <a:defRPr sz="20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10" name="文本占位符 13">
            <a:extLst>
              <a:ext uri="{FF2B5EF4-FFF2-40B4-BE49-F238E27FC236}">
                <a16:creationId xmlns="" xmlns:a16="http://schemas.microsoft.com/office/drawing/2014/main" id="{0170147B-9E6A-41CC-8857-FF978BB71AEB}"/>
              </a:ext>
            </a:extLst>
          </p:cNvPr>
          <p:cNvSpPr>
            <a:spLocks noGrp="1"/>
          </p:cNvSpPr>
          <p:nvPr>
            <p:ph type="body" sz="quarter" idx="12"/>
          </p:nvPr>
        </p:nvSpPr>
        <p:spPr>
          <a:xfrm>
            <a:off x="1150645" y="464472"/>
            <a:ext cx="8972550" cy="658652"/>
          </a:xfrm>
        </p:spPr>
        <p:txBody>
          <a:bodyPr>
            <a:normAutofit/>
          </a:bodyPr>
          <a:lstStyle>
            <a:lvl1pPr marL="0" indent="0">
              <a:buNone/>
              <a:defRPr sz="2400" b="0" spc="300">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2594864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grpSp>
        <p:nvGrpSpPr>
          <p:cNvPr id="4" name="组合 3"/>
          <p:cNvGrpSpPr/>
          <p:nvPr userDrawn="1"/>
        </p:nvGrpSpPr>
        <p:grpSpPr>
          <a:xfrm>
            <a:off x="0" y="0"/>
            <a:ext cx="12192000" cy="6858000"/>
            <a:chOff x="0" y="0"/>
            <a:chExt cx="12192000" cy="6858000"/>
          </a:xfrm>
        </p:grpSpPr>
        <p:pic>
          <p:nvPicPr>
            <p:cNvPr id="5"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13">
            <a:extLst>
              <a:ext uri="{FF2B5EF4-FFF2-40B4-BE49-F238E27FC236}">
                <a16:creationId xmlns="" xmlns:a16="http://schemas.microsoft.com/office/drawing/2014/main" id="{F6F02B43-7DA5-4FFF-B33C-7EFEC60EF288}"/>
              </a:ext>
            </a:extLst>
          </p:cNvPr>
          <p:cNvSpPr>
            <a:spLocks noGrp="1"/>
          </p:cNvSpPr>
          <p:nvPr>
            <p:ph type="body" sz="quarter" idx="11"/>
          </p:nvPr>
        </p:nvSpPr>
        <p:spPr>
          <a:xfrm>
            <a:off x="412750" y="552457"/>
            <a:ext cx="11410950" cy="5753086"/>
          </a:xfrm>
          <a:prstGeom prst="roundRect">
            <a:avLst>
              <a:gd name="adj" fmla="val 7158"/>
            </a:avLst>
          </a:prstGeom>
          <a:ln>
            <a:noFill/>
          </a:ln>
        </p:spPr>
        <p:txBody>
          <a:bodyPr>
            <a:normAutofit/>
          </a:bodyPr>
          <a:lstStyle>
            <a:lvl1pPr marL="0" indent="0">
              <a:lnSpc>
                <a:spcPct val="130000"/>
              </a:lnSpc>
              <a:spcBef>
                <a:spcPts val="600"/>
              </a:spcBef>
              <a:spcAft>
                <a:spcPts val="600"/>
              </a:spcAft>
              <a:buNone/>
              <a:defRPr sz="20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1819643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D607C1-9D83-4868-A3F6-7C15DBE504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CC0946C-2407-46CE-8FAB-B58EAF20D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C6CB38E-AABA-4B95-A291-EEFA3C26E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00A65F2-8758-489E-82A1-54BAA4A12319}"/>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6" name="页脚占位符 5">
            <a:extLst>
              <a:ext uri="{FF2B5EF4-FFF2-40B4-BE49-F238E27FC236}">
                <a16:creationId xmlns="" xmlns:a16="http://schemas.microsoft.com/office/drawing/2014/main" id="{68C372CC-ACCC-4362-9B8B-C5E6AD4CBA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648393F-467A-4DEA-B742-DF3DA70A8F3D}"/>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1353332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B638F4-3FF7-442A-958E-8B4D557060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FFEC141-4200-4F7C-864C-5AE36D5A3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F6A229C1-7236-4509-B375-95893EB03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CADC9BE-9B1F-4659-9362-341FFFE391B0}"/>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6" name="页脚占位符 5">
            <a:extLst>
              <a:ext uri="{FF2B5EF4-FFF2-40B4-BE49-F238E27FC236}">
                <a16:creationId xmlns="" xmlns:a16="http://schemas.microsoft.com/office/drawing/2014/main" id="{E89D19B2-EB5D-4DA7-B8DF-13786D98B0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3D02E81-B3B7-4646-9F9B-62700F28F007}"/>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336246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A3CA9C-F17D-46E1-89EA-7D111B016CE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2FAAF1B-E633-46C3-B538-9CE759EC3DC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4492AB4-1806-49C2-BA2D-38F7F713EDC0}"/>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82840862-3763-41C2-A4AE-5FF3C4F71A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1635AFF-55B0-4ADC-9773-345D4C31D15D}"/>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199559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CCEA93-E473-48CE-8998-DD44F1DEB6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2DF993E-C3BA-4D75-8275-85B7F8232F7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7247859-3F37-4571-9B74-BBDB17550769}"/>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04E22ADB-7938-42EF-9FA0-5EE87BF5DA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1BFD82B-FEE9-40C5-BD0D-A31EB6B2F86A}"/>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3289655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AC137D6-F423-4AAE-BE2B-540D67C5030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8FFE5F3-C7B5-4689-BB97-DFCBA73445A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10A7AB2-C94D-47B7-8BD1-EFF415082CB2}"/>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8E5B49C4-64E3-48D2-8639-FE8FE6ACF2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091AC1E-C72D-4060-AB82-8592D9E2D2FD}"/>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52232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4619472-728B-4C7C-BC08-08D86FE101E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D336854-922C-49C4-A583-864A03821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2D893A1-4A6C-4120-A026-F1D9A9367628}"/>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42318871-AEC0-4E84-B267-8EB77FD38E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4334D7B-3A5E-48D9-98C3-2D244A1E0874}"/>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80545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03A41E8-7080-4859-8FCD-BB935C9359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B5B0930-1BEF-4742-B046-045B26CFF85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3AD4BDD-C2B2-4717-883D-2E257FE6859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64E41D2-A3AE-4C6E-8E99-C77D474065D1}"/>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6" name="页脚占位符 5">
            <a:extLst>
              <a:ext uri="{FF2B5EF4-FFF2-40B4-BE49-F238E27FC236}">
                <a16:creationId xmlns="" xmlns:a16="http://schemas.microsoft.com/office/drawing/2014/main" id="{8D45F150-F5FF-4F35-9E17-CA4C85F326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3FB782-5F1B-46D3-9964-1EF0CCAEEA91}"/>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307091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96E0A8-3E88-478F-992B-B161D58C94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B91EDEE-E7C8-40D5-ACB3-422BD7AEA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FD8D7D9-852E-48A9-B239-6B5AF6A1B43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C4583AD-0033-475D-B838-C29D2C8B0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027EBA8-BFE4-45FF-A0AF-EA8C3EE1FA8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6EB94DB3-E97D-43A9-B895-0967E4D6E05B}"/>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8" name="页脚占位符 7">
            <a:extLst>
              <a:ext uri="{FF2B5EF4-FFF2-40B4-BE49-F238E27FC236}">
                <a16:creationId xmlns="" xmlns:a16="http://schemas.microsoft.com/office/drawing/2014/main" id="{91B3E9C9-476C-4313-93E5-C56F0936E07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86A8DE56-ACA7-4EFA-A1F6-467D0FB87D9A}"/>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55684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4FBC74-D251-407D-B1D5-E4C9965BE77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A0689FA-0456-4309-A6A7-5263C8108793}"/>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4" name="页脚占位符 3">
            <a:extLst>
              <a:ext uri="{FF2B5EF4-FFF2-40B4-BE49-F238E27FC236}">
                <a16:creationId xmlns="" xmlns:a16="http://schemas.microsoft.com/office/drawing/2014/main" id="{4F439076-B1A5-403A-819A-51FD0580926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180CC9F6-798A-4852-A719-479D93184EB3}"/>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287754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84F1243-3580-4758-9AD8-0EA4AD7ED61A}"/>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3" name="页脚占位符 2">
            <a:extLst>
              <a:ext uri="{FF2B5EF4-FFF2-40B4-BE49-F238E27FC236}">
                <a16:creationId xmlns="" xmlns:a16="http://schemas.microsoft.com/office/drawing/2014/main" id="{F6CF7C31-2CD2-42F7-99D0-AD80F3984BC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D8FCD08-8369-4136-9318-C8005D9C2885}"/>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2754144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书名">
    <p:spTree>
      <p:nvGrpSpPr>
        <p:cNvPr id="1" name=""/>
        <p:cNvGrpSpPr/>
        <p:nvPr/>
      </p:nvGrpSpPr>
      <p:grpSpPr>
        <a:xfrm>
          <a:off x="0" y="0"/>
          <a:ext cx="0" cy="0"/>
          <a:chOff x="0" y="0"/>
          <a:chExt cx="0" cy="0"/>
        </a:xfrm>
      </p:grpSpPr>
      <p:grpSp>
        <p:nvGrpSpPr>
          <p:cNvPr id="3" name="组合 2"/>
          <p:cNvGrpSpPr/>
          <p:nvPr userDrawn="1"/>
        </p:nvGrpSpPr>
        <p:grpSpPr>
          <a:xfrm>
            <a:off x="0" y="0"/>
            <a:ext cx="12192000" cy="6858000"/>
            <a:chOff x="0" y="0"/>
            <a:chExt cx="12192000" cy="6858000"/>
          </a:xfrm>
        </p:grpSpPr>
        <p:pic>
          <p:nvPicPr>
            <p:cNvPr id="1027"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userDrawn="1"/>
        </p:nvGrpSpPr>
        <p:grpSpPr>
          <a:xfrm>
            <a:off x="2688657" y="1746460"/>
            <a:ext cx="6814686" cy="3050368"/>
            <a:chOff x="2688657" y="1746460"/>
            <a:chExt cx="6814686" cy="3050368"/>
          </a:xfrm>
        </p:grpSpPr>
        <p:sp>
          <p:nvSpPr>
            <p:cNvPr id="9" name="文本框 8">
              <a:extLst>
                <a:ext uri="{FF2B5EF4-FFF2-40B4-BE49-F238E27FC236}">
                  <a16:creationId xmlns="" xmlns:a16="http://schemas.microsoft.com/office/drawing/2014/main" id="{ABABAAFA-8342-4687-9045-AD36CB469FE1}"/>
                </a:ext>
              </a:extLst>
            </p:cNvPr>
            <p:cNvSpPr txBox="1"/>
            <p:nvPr/>
          </p:nvSpPr>
          <p:spPr>
            <a:xfrm>
              <a:off x="2688657" y="2854456"/>
              <a:ext cx="6814686" cy="769441"/>
            </a:xfrm>
            <a:prstGeom prst="rect">
              <a:avLst/>
            </a:prstGeom>
            <a:noFill/>
          </p:spPr>
          <p:txBody>
            <a:bodyPr wrap="none" rtlCol="0">
              <a:spAutoFit/>
            </a:bodyPr>
            <a:lstStyle/>
            <a:p>
              <a:pPr algn="ctr"/>
              <a:r>
                <a:rPr lang="zh-CN" altLang="en-US" sz="4400" b="0" spc="300" dirty="0">
                  <a:ln>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5400000" scaled="1"/>
                    </a:gradFill>
                  </a:ln>
                  <a:solidFill>
                    <a:schemeClr val="bg1"/>
                  </a:solidFill>
                  <a:latin typeface="微软雅黑" panose="020B0503020204020204" pitchFamily="34" charset="-122"/>
                  <a:ea typeface="微软雅黑" panose="020B0503020204020204" pitchFamily="34" charset="-122"/>
                </a:rPr>
                <a:t>中文全彩铂金版案例教程</a:t>
              </a:r>
            </a:p>
          </p:txBody>
        </p:sp>
        <p:grpSp>
          <p:nvGrpSpPr>
            <p:cNvPr id="34" name="组合 33">
              <a:extLst>
                <a:ext uri="{FF2B5EF4-FFF2-40B4-BE49-F238E27FC236}">
                  <a16:creationId xmlns="" xmlns:a16="http://schemas.microsoft.com/office/drawing/2014/main" id="{41867894-E598-48B8-AFE0-3DA3AE58C53A}"/>
                </a:ext>
              </a:extLst>
            </p:cNvPr>
            <p:cNvGrpSpPr/>
            <p:nvPr userDrawn="1"/>
          </p:nvGrpSpPr>
          <p:grpSpPr>
            <a:xfrm>
              <a:off x="2833002" y="4056972"/>
              <a:ext cx="6525996" cy="739856"/>
              <a:chOff x="2833002" y="4056972"/>
              <a:chExt cx="6525996" cy="739856"/>
            </a:xfrm>
          </p:grpSpPr>
          <p:grpSp>
            <p:nvGrpSpPr>
              <p:cNvPr id="32" name="组合 31">
                <a:extLst>
                  <a:ext uri="{FF2B5EF4-FFF2-40B4-BE49-F238E27FC236}">
                    <a16:creationId xmlns="" xmlns:a16="http://schemas.microsoft.com/office/drawing/2014/main" id="{B74B3372-1417-422A-B1B6-11EC059ABECC}"/>
                  </a:ext>
                </a:extLst>
              </p:cNvPr>
              <p:cNvGrpSpPr/>
              <p:nvPr userDrawn="1"/>
            </p:nvGrpSpPr>
            <p:grpSpPr>
              <a:xfrm>
                <a:off x="2833002" y="4056972"/>
                <a:ext cx="2914650" cy="739856"/>
                <a:chOff x="2571750" y="4056972"/>
                <a:chExt cx="2914650" cy="739856"/>
              </a:xfrm>
            </p:grpSpPr>
            <p:sp>
              <p:nvSpPr>
                <p:cNvPr id="10" name="矩形: 圆角 9">
                  <a:extLst>
                    <a:ext uri="{FF2B5EF4-FFF2-40B4-BE49-F238E27FC236}">
                      <a16:creationId xmlns="" xmlns:a16="http://schemas.microsoft.com/office/drawing/2014/main" id="{71513C48-FFD6-42DD-82B6-46E9E7183C26}"/>
                    </a:ext>
                  </a:extLst>
                </p:cNvPr>
                <p:cNvSpPr/>
                <p:nvPr/>
              </p:nvSpPr>
              <p:spPr>
                <a:xfrm>
                  <a:off x="2571750" y="4056973"/>
                  <a:ext cx="2914650" cy="739855"/>
                </a:xfrm>
                <a:prstGeom prst="roundRect">
                  <a:avLst/>
                </a:prstGeom>
                <a:noFill/>
                <a:ln w="28575">
                  <a:solidFill>
                    <a:srgbClr val="08F7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10">
                  <a:extLst>
                    <a:ext uri="{FF2B5EF4-FFF2-40B4-BE49-F238E27FC236}">
                      <a16:creationId xmlns="" xmlns:a16="http://schemas.microsoft.com/office/drawing/2014/main" id="{01607B05-248E-4645-BFAE-79772CD401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705100" y="4056972"/>
                  <a:ext cx="739856" cy="739856"/>
                </a:xfrm>
                <a:prstGeom prst="rect">
                  <a:avLst/>
                </a:prstGeom>
              </p:spPr>
            </p:pic>
            <p:sp>
              <p:nvSpPr>
                <p:cNvPr id="13" name="文本框 12">
                  <a:extLst>
                    <a:ext uri="{FF2B5EF4-FFF2-40B4-BE49-F238E27FC236}">
                      <a16:creationId xmlns="" xmlns:a16="http://schemas.microsoft.com/office/drawing/2014/main" id="{4EA35C6A-AEF6-406B-BE0C-B20A18116448}"/>
                    </a:ext>
                  </a:extLst>
                </p:cNvPr>
                <p:cNvSpPr txBox="1"/>
                <p:nvPr/>
              </p:nvSpPr>
              <p:spPr>
                <a:xfrm>
                  <a:off x="3625921" y="4165290"/>
                  <a:ext cx="1620957" cy="523220"/>
                </a:xfrm>
                <a:prstGeom prst="rect">
                  <a:avLst/>
                </a:prstGeom>
                <a:noFill/>
              </p:spPr>
              <p:txBody>
                <a:bodyPr wrap="non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教学课件</a:t>
                  </a:r>
                </a:p>
              </p:txBody>
            </p:sp>
          </p:grpSp>
          <p:grpSp>
            <p:nvGrpSpPr>
              <p:cNvPr id="33" name="组合 32">
                <a:extLst>
                  <a:ext uri="{FF2B5EF4-FFF2-40B4-BE49-F238E27FC236}">
                    <a16:creationId xmlns="" xmlns:a16="http://schemas.microsoft.com/office/drawing/2014/main" id="{5720AF2A-7AD8-48C4-9628-B0571E2F2D6B}"/>
                  </a:ext>
                </a:extLst>
              </p:cNvPr>
              <p:cNvGrpSpPr/>
              <p:nvPr userDrawn="1"/>
            </p:nvGrpSpPr>
            <p:grpSpPr>
              <a:xfrm>
                <a:off x="6444348" y="4056973"/>
                <a:ext cx="2914650" cy="739855"/>
                <a:chOff x="6705600" y="4056973"/>
                <a:chExt cx="2914650" cy="739855"/>
              </a:xfrm>
            </p:grpSpPr>
            <p:pic>
              <p:nvPicPr>
                <p:cNvPr id="12" name="图形 11">
                  <a:extLst>
                    <a:ext uri="{FF2B5EF4-FFF2-40B4-BE49-F238E27FC236}">
                      <a16:creationId xmlns="" xmlns:a16="http://schemas.microsoft.com/office/drawing/2014/main" id="{6042E546-44E2-4229-BB23-585352D15B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923846" y="4128698"/>
                  <a:ext cx="596403" cy="596403"/>
                </a:xfrm>
                <a:prstGeom prst="rect">
                  <a:avLst/>
                </a:prstGeom>
              </p:spPr>
            </p:pic>
            <p:sp>
              <p:nvSpPr>
                <p:cNvPr id="14" name="矩形: 圆角 13">
                  <a:extLst>
                    <a:ext uri="{FF2B5EF4-FFF2-40B4-BE49-F238E27FC236}">
                      <a16:creationId xmlns="" xmlns:a16="http://schemas.microsoft.com/office/drawing/2014/main" id="{5FA18C46-33B8-4218-8A66-9FDAD53A9D02}"/>
                    </a:ext>
                  </a:extLst>
                </p:cNvPr>
                <p:cNvSpPr/>
                <p:nvPr/>
              </p:nvSpPr>
              <p:spPr>
                <a:xfrm>
                  <a:off x="6705600" y="4056973"/>
                  <a:ext cx="2914650" cy="739855"/>
                </a:xfrm>
                <a:prstGeom prst="roundRect">
                  <a:avLst/>
                </a:prstGeom>
                <a:noFill/>
                <a:ln w="28575">
                  <a:solidFill>
                    <a:srgbClr val="08F7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 xmlns:a16="http://schemas.microsoft.com/office/drawing/2014/main" id="{6108F477-E339-41F7-9B44-838D530977AF}"/>
                    </a:ext>
                  </a:extLst>
                </p:cNvPr>
                <p:cNvSpPr txBox="1"/>
                <p:nvPr/>
              </p:nvSpPr>
              <p:spPr>
                <a:xfrm>
                  <a:off x="7759771" y="4165290"/>
                  <a:ext cx="1620957" cy="523220"/>
                </a:xfrm>
                <a:prstGeom prst="rect">
                  <a:avLst/>
                </a:prstGeom>
                <a:noFill/>
              </p:spPr>
              <p:txBody>
                <a:bodyPr wrap="non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中青雄狮</a:t>
                  </a:r>
                </a:p>
              </p:txBody>
            </p:sp>
          </p:grpSp>
        </p:grpSp>
        <p:sp>
          <p:nvSpPr>
            <p:cNvPr id="20" name="文本框 19">
              <a:extLst>
                <a:ext uri="{FF2B5EF4-FFF2-40B4-BE49-F238E27FC236}">
                  <a16:creationId xmlns="" xmlns:a16="http://schemas.microsoft.com/office/drawing/2014/main" id="{E5FAF79D-2A3C-4A2F-AB57-2383F9376855}"/>
                </a:ext>
              </a:extLst>
            </p:cNvPr>
            <p:cNvSpPr txBox="1"/>
            <p:nvPr userDrawn="1"/>
          </p:nvSpPr>
          <p:spPr>
            <a:xfrm>
              <a:off x="2821044" y="1746460"/>
              <a:ext cx="6525995" cy="1107996"/>
            </a:xfrm>
            <a:prstGeom prst="rect">
              <a:avLst/>
            </a:prstGeom>
            <a:noFill/>
          </p:spPr>
          <p:txBody>
            <a:bodyPr wrap="square">
              <a:spAutoFit/>
            </a:bodyPr>
            <a:lstStyle/>
            <a:p>
              <a:pPr algn="ctr"/>
              <a:r>
                <a:rPr lang="en-US" altLang="zh-CN" sz="6600" b="1" spc="300" dirty="0" smtClean="0">
                  <a:ln>
                    <a:noFill/>
                  </a:ln>
                  <a:solidFill>
                    <a:schemeClr val="bg1"/>
                  </a:solidFill>
                  <a:effectLst>
                    <a:outerShdw blurRad="38100" dist="38100" dir="2700000" algn="tl">
                      <a:srgbClr val="08F7F4">
                        <a:alpha val="43000"/>
                      </a:srgbClr>
                    </a:outerShdw>
                  </a:effectLst>
                  <a:latin typeface="微软雅黑" panose="020B0503020204020204" pitchFamily="34" charset="-122"/>
                  <a:ea typeface="微软雅黑" panose="020B0503020204020204" pitchFamily="34" charset="-122"/>
                </a:rPr>
                <a:t>Maya 2022</a:t>
              </a:r>
              <a:endParaRPr lang="en-US" altLang="zh-CN" sz="6600" b="1" spc="300" dirty="0">
                <a:ln>
                  <a:noFill/>
                </a:ln>
                <a:solidFill>
                  <a:schemeClr val="bg1"/>
                </a:solidFill>
                <a:effectLst>
                  <a:outerShdw blurRad="38100" dist="38100" dir="2700000" algn="tl">
                    <a:srgbClr val="08F7F4">
                      <a:alpha val="43000"/>
                    </a:srgbClr>
                  </a:outerShdw>
                </a:effectLst>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43955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篇">
    <p:spTree>
      <p:nvGrpSpPr>
        <p:cNvPr id="1" name=""/>
        <p:cNvGrpSpPr/>
        <p:nvPr/>
      </p:nvGrpSpPr>
      <p:grpSpPr>
        <a:xfrm>
          <a:off x="0" y="0"/>
          <a:ext cx="0" cy="0"/>
          <a:chOff x="0" y="0"/>
          <a:chExt cx="0" cy="0"/>
        </a:xfrm>
      </p:grpSpPr>
      <p:pic>
        <p:nvPicPr>
          <p:cNvPr id="10"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 xmlns:a16="http://schemas.microsoft.com/office/drawing/2014/main" id="{351EEBFC-E1FA-4D0B-AEDF-70BCF75F2570}"/>
              </a:ext>
            </a:extLst>
          </p:cNvPr>
          <p:cNvSpPr/>
          <p:nvPr userDrawn="1"/>
        </p:nvSpPr>
        <p:spPr>
          <a:xfrm>
            <a:off x="422787" y="509280"/>
            <a:ext cx="11346426" cy="5839440"/>
          </a:xfrm>
          <a:prstGeom prst="rect">
            <a:avLst/>
          </a:prstGeom>
          <a:noFill/>
          <a:ln w="101600">
            <a:gradFill flip="none" rotWithShape="1">
              <a:gsLst>
                <a:gs pos="82000">
                  <a:srgbClr val="08F7F4">
                    <a:alpha val="19000"/>
                  </a:srgbClr>
                </a:gs>
                <a:gs pos="26000">
                  <a:srgbClr val="08F7F4">
                    <a:alpha val="2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占位符 13">
            <a:extLst>
              <a:ext uri="{FF2B5EF4-FFF2-40B4-BE49-F238E27FC236}">
                <a16:creationId xmlns="" xmlns:a16="http://schemas.microsoft.com/office/drawing/2014/main" id="{8B1FCE2A-E70A-4BDA-BEF0-30FFCCF992B0}"/>
              </a:ext>
            </a:extLst>
          </p:cNvPr>
          <p:cNvSpPr>
            <a:spLocks noGrp="1"/>
          </p:cNvSpPr>
          <p:nvPr>
            <p:ph type="body" sz="quarter" idx="10"/>
          </p:nvPr>
        </p:nvSpPr>
        <p:spPr>
          <a:xfrm>
            <a:off x="1099651" y="1489280"/>
            <a:ext cx="8972550" cy="658652"/>
          </a:xfrm>
        </p:spPr>
        <p:txBody>
          <a:bodyPr>
            <a:noAutofit/>
          </a:bodyPr>
          <a:lstStyle>
            <a:lvl1pPr marL="0" indent="0">
              <a:buNone/>
              <a:defRPr sz="4800" b="1" spc="600">
                <a:solidFill>
                  <a:srgbClr val="FDFBFF"/>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24" name="文本占位符 13">
            <a:extLst>
              <a:ext uri="{FF2B5EF4-FFF2-40B4-BE49-F238E27FC236}">
                <a16:creationId xmlns="" xmlns:a16="http://schemas.microsoft.com/office/drawing/2014/main" id="{D577A641-5059-40C6-BCA1-CEE62774392D}"/>
              </a:ext>
            </a:extLst>
          </p:cNvPr>
          <p:cNvSpPr>
            <a:spLocks noGrp="1"/>
          </p:cNvSpPr>
          <p:nvPr>
            <p:ph type="body" sz="quarter" idx="11"/>
          </p:nvPr>
        </p:nvSpPr>
        <p:spPr>
          <a:xfrm>
            <a:off x="1099651" y="2486026"/>
            <a:ext cx="6302635" cy="3076574"/>
          </a:xfrm>
        </p:spPr>
        <p:txBody>
          <a:bodyPr>
            <a:noAutofit/>
          </a:bodyPr>
          <a:lstStyle>
            <a:lvl1pPr marL="0" indent="0">
              <a:lnSpc>
                <a:spcPct val="130000"/>
              </a:lnSpc>
              <a:spcBef>
                <a:spcPts val="600"/>
              </a:spcBef>
              <a:buNone/>
              <a:defRPr sz="16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9" name="文本框 19">
            <a:extLst>
              <a:ext uri="{FF2B5EF4-FFF2-40B4-BE49-F238E27FC236}">
                <a16:creationId xmlns="" xmlns:a16="http://schemas.microsoft.com/office/drawing/2014/main" id="{E5FAF79D-2A3C-4A2F-AB57-2383F9376855}"/>
              </a:ext>
            </a:extLst>
          </p:cNvPr>
          <p:cNvSpPr txBox="1"/>
          <p:nvPr userDrawn="1"/>
        </p:nvSpPr>
        <p:spPr>
          <a:xfrm>
            <a:off x="8071480" y="3979297"/>
            <a:ext cx="3571172" cy="2123658"/>
          </a:xfrm>
          <a:prstGeom prst="rect">
            <a:avLst/>
          </a:prstGeom>
          <a:noFill/>
        </p:spPr>
        <p:txBody>
          <a:bodyPr wrap="square">
            <a:spAutoFit/>
          </a:bodyPr>
          <a:lstStyle/>
          <a:p>
            <a:pPr algn="ctr"/>
            <a:r>
              <a:rPr lang="en-US" altLang="zh-CN" sz="6600" b="1" spc="30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rPr>
              <a:t>Maya 2022</a:t>
            </a:r>
            <a:endParaRPr lang="en-US" altLang="zh-CN" sz="6600" b="1" spc="30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017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3A655A7-6128-4CFB-A59A-7CF4D8EC88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CD61214-9790-46F1-A127-B5964442CE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69945B6-8368-4A0B-8CFD-1C271C2A7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38478469-9E88-4F8B-813B-27089F1CD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1F50BA4C-2882-4EDE-A194-AEF6B1599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2107285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6" r:id="rId9"/>
    <p:sldLayoutId id="2147483667" r:id="rId10"/>
    <p:sldLayoutId id="2147483668" r:id="rId11"/>
    <p:sldLayoutId id="2147483661" r:id="rId12"/>
    <p:sldLayoutId id="2147483662" r:id="rId13"/>
    <p:sldLayoutId id="2147483660" r:id="rId14"/>
    <p:sldLayoutId id="2147483663" r:id="rId15"/>
    <p:sldLayoutId id="2147483664"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716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normAutofit/>
          </a:bodyPr>
          <a:lstStyle/>
          <a:p>
            <a:r>
              <a:rPr lang="en-US" altLang="zh-CN" dirty="0"/>
              <a:t>1</a:t>
            </a:r>
            <a:r>
              <a:rPr lang="en-US" altLang="zh-CN" dirty="0" smtClean="0"/>
              <a:t>.</a:t>
            </a:r>
            <a:r>
              <a:rPr lang="zh-CN" altLang="en-US" dirty="0" smtClean="0"/>
              <a:t>菜</a:t>
            </a:r>
            <a:r>
              <a:rPr lang="zh-CN" altLang="en-US" dirty="0"/>
              <a:t>单栏</a:t>
            </a:r>
          </a:p>
          <a:p>
            <a:r>
              <a:rPr lang="zh-CN" altLang="en-US" dirty="0"/>
              <a:t>菜单栏由“文件”“视图”“渲染”“</a:t>
            </a:r>
            <a:r>
              <a:rPr lang="en-US" altLang="zh-CN" dirty="0"/>
              <a:t>IPR”“</a:t>
            </a:r>
            <a:r>
              <a:rPr lang="zh-CN" altLang="en-US" dirty="0"/>
              <a:t>选项”“显示”“渲染目标”和“帮助”等多个菜单组成。</a:t>
            </a:r>
          </a:p>
          <a:p>
            <a:pPr marL="342900" indent="-342900">
              <a:buFont typeface="Arial" panose="020B0604020202020204" pitchFamily="34" charset="0"/>
              <a:buChar char="•"/>
            </a:pPr>
            <a:r>
              <a:rPr lang="zh-CN" altLang="en-US" dirty="0" smtClean="0"/>
              <a:t>文</a:t>
            </a:r>
            <a:r>
              <a:rPr lang="zh-CN" altLang="en-US" dirty="0"/>
              <a:t>件：对渲染好的图片进行保存或者打开等操作。</a:t>
            </a:r>
          </a:p>
          <a:p>
            <a:pPr marL="342900" indent="-342900">
              <a:buFont typeface="Arial" panose="020B0604020202020204" pitchFamily="34" charset="0"/>
              <a:buChar char="•"/>
            </a:pPr>
            <a:r>
              <a:rPr lang="zh-CN" altLang="en-US" dirty="0" smtClean="0"/>
              <a:t>视</a:t>
            </a:r>
            <a:r>
              <a:rPr lang="zh-CN" altLang="en-US" dirty="0"/>
              <a:t>图：控制渲染显示区的图片显示大小进行操作。</a:t>
            </a:r>
          </a:p>
          <a:p>
            <a:pPr marL="342900" indent="-342900">
              <a:buFont typeface="Arial" panose="020B0604020202020204" pitchFamily="34" charset="0"/>
              <a:buChar char="•"/>
            </a:pPr>
            <a:r>
              <a:rPr lang="zh-CN" altLang="en-US" dirty="0" smtClean="0"/>
              <a:t>渲</a:t>
            </a:r>
            <a:r>
              <a:rPr lang="zh-CN" altLang="en-US" dirty="0"/>
              <a:t>染：对渲染的区域和选择所需要的渲染的摄像机等操作。</a:t>
            </a:r>
          </a:p>
          <a:p>
            <a:pPr marL="342900" indent="-342900">
              <a:buFont typeface="Arial" panose="020B0604020202020204" pitchFamily="34" charset="0"/>
              <a:buChar char="•"/>
            </a:pPr>
            <a:r>
              <a:rPr lang="en-US" altLang="zh-CN" dirty="0" smtClean="0"/>
              <a:t>IPR</a:t>
            </a:r>
            <a:r>
              <a:rPr lang="en-US" altLang="zh-CN" dirty="0"/>
              <a:t>:</a:t>
            </a:r>
            <a:r>
              <a:rPr lang="zh-CN" altLang="en-US" dirty="0"/>
              <a:t>可视化交互，可以快速高效的预览和调整灯光、材质、纹理等。不支持硬件渲染模式。</a:t>
            </a:r>
          </a:p>
          <a:p>
            <a:pPr marL="342900" indent="-342900">
              <a:buFont typeface="Arial" panose="020B0604020202020204" pitchFamily="34" charset="0"/>
              <a:buChar char="•"/>
            </a:pPr>
            <a:r>
              <a:rPr lang="zh-CN" altLang="en-US" dirty="0" smtClean="0"/>
              <a:t>选</a:t>
            </a:r>
            <a:r>
              <a:rPr lang="zh-CN" altLang="en-US" dirty="0"/>
              <a:t>项：对渲染设置等一系列进行操作，可设置测试分辨率的比例等。</a:t>
            </a:r>
          </a:p>
          <a:p>
            <a:pPr marL="342900" indent="-342900">
              <a:buFont typeface="Arial" panose="020B0604020202020204" pitchFamily="34" charset="0"/>
              <a:buChar char="•"/>
            </a:pPr>
            <a:r>
              <a:rPr lang="zh-CN" altLang="en-US" dirty="0" smtClean="0"/>
              <a:t>显</a:t>
            </a:r>
            <a:r>
              <a:rPr lang="zh-CN" altLang="en-US" dirty="0"/>
              <a:t>示：主要控制显示图片的</a:t>
            </a:r>
            <a:r>
              <a:rPr lang="en-US" altLang="zh-CN" dirty="0"/>
              <a:t>RGB</a:t>
            </a:r>
            <a:r>
              <a:rPr lang="zh-CN" altLang="en-US" dirty="0"/>
              <a:t>通道、亮度等。</a:t>
            </a:r>
          </a:p>
          <a:p>
            <a:pPr marL="342900" indent="-342900">
              <a:buFont typeface="Arial" panose="020B0604020202020204" pitchFamily="34" charset="0"/>
              <a:buChar char="•"/>
            </a:pPr>
            <a:r>
              <a:rPr lang="zh-CN" altLang="en-US" dirty="0" smtClean="0"/>
              <a:t>渲</a:t>
            </a:r>
            <a:r>
              <a:rPr lang="zh-CN" altLang="en-US" dirty="0"/>
              <a:t>染目标：选定后，渲染场景的当前帧。</a:t>
            </a:r>
          </a:p>
          <a:p>
            <a:endParaRPr lang="zh-CN" altLang="en-US" dirty="0"/>
          </a:p>
        </p:txBody>
      </p:sp>
    </p:spTree>
    <p:extLst>
      <p:ext uri="{BB962C8B-B14F-4D97-AF65-F5344CB8AC3E}">
        <p14:creationId xmlns:p14="http://schemas.microsoft.com/office/powerpoint/2010/main" val="421763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normAutofit fontScale="92500"/>
          </a:bodyPr>
          <a:lstStyle/>
          <a:p>
            <a:r>
              <a:rPr lang="en-US" altLang="zh-CN" dirty="0"/>
              <a:t>2</a:t>
            </a:r>
            <a:r>
              <a:rPr lang="en-US" altLang="zh-CN" dirty="0" smtClean="0"/>
              <a:t>.</a:t>
            </a:r>
            <a:r>
              <a:rPr lang="zh-CN" altLang="en-US" dirty="0" smtClean="0"/>
              <a:t>工</a:t>
            </a:r>
            <a:r>
              <a:rPr lang="zh-CN" altLang="en-US" dirty="0"/>
              <a:t>具栏</a:t>
            </a:r>
          </a:p>
          <a:p>
            <a:r>
              <a:rPr lang="zh-CN" altLang="en-US" dirty="0"/>
              <a:t>工具栏从左至右分别为“渲染当前帧”“渲染区域”“快照”“渲染序列”“</a:t>
            </a:r>
            <a:r>
              <a:rPr lang="en-US" altLang="zh-CN" dirty="0"/>
              <a:t>IPR</a:t>
            </a:r>
            <a:r>
              <a:rPr lang="zh-CN" altLang="en-US" dirty="0"/>
              <a:t>渲染当前帧”“刷新</a:t>
            </a:r>
            <a:r>
              <a:rPr lang="en-US" altLang="zh-CN" dirty="0"/>
              <a:t>IPR</a:t>
            </a:r>
            <a:r>
              <a:rPr lang="zh-CN" altLang="en-US" dirty="0"/>
              <a:t>图像”“显示渲染设置”“显示</a:t>
            </a:r>
            <a:r>
              <a:rPr lang="en-US" altLang="zh-CN" dirty="0"/>
              <a:t>RGB</a:t>
            </a:r>
            <a:r>
              <a:rPr lang="zh-CN" altLang="en-US" dirty="0"/>
              <a:t>通过”“显示</a:t>
            </a:r>
            <a:r>
              <a:rPr lang="en-US" altLang="zh-CN" dirty="0"/>
              <a:t>Alpha</a:t>
            </a:r>
            <a:r>
              <a:rPr lang="zh-CN" altLang="en-US" dirty="0"/>
              <a:t>通道”“显示实际大小”“保持图像”“移除图像”“选择渲染器”“设置曝光值”“设置</a:t>
            </a:r>
            <a:r>
              <a:rPr lang="en-US" altLang="zh-CN" dirty="0"/>
              <a:t>Gamma</a:t>
            </a:r>
            <a:r>
              <a:rPr lang="zh-CN" altLang="en-US" dirty="0"/>
              <a:t>值”“视图变换”和“暂停</a:t>
            </a:r>
            <a:r>
              <a:rPr lang="en-US" altLang="zh-CN" dirty="0"/>
              <a:t>IPR</a:t>
            </a:r>
            <a:r>
              <a:rPr lang="zh-CN" altLang="en-US" dirty="0"/>
              <a:t>调整”。</a:t>
            </a:r>
          </a:p>
          <a:p>
            <a:pPr marL="342900" indent="-342900">
              <a:buFont typeface="Arial" panose="020B0604020202020204" pitchFamily="34" charset="0"/>
              <a:buChar char="•"/>
            </a:pPr>
            <a:r>
              <a:rPr lang="zh-CN" altLang="en-US" dirty="0" smtClean="0"/>
              <a:t>渲</a:t>
            </a:r>
            <a:r>
              <a:rPr lang="zh-CN" altLang="en-US" dirty="0"/>
              <a:t>染当前帧：在当前帧进行渲染，可按住右键不放选择所需要渲染的摄像机。</a:t>
            </a:r>
          </a:p>
          <a:p>
            <a:pPr marL="342900" indent="-342900">
              <a:buFont typeface="Arial" panose="020B0604020202020204" pitchFamily="34" charset="0"/>
              <a:buChar char="•"/>
            </a:pPr>
            <a:r>
              <a:rPr lang="zh-CN" altLang="en-US" dirty="0" smtClean="0"/>
              <a:t>渲</a:t>
            </a:r>
            <a:r>
              <a:rPr lang="zh-CN" altLang="en-US" dirty="0"/>
              <a:t>染区域：在渲染显示区中用鼠标框选部分区域可进行局部渲染，比整体渲染要更节省时间。</a:t>
            </a:r>
          </a:p>
          <a:p>
            <a:pPr marL="342900" indent="-342900">
              <a:buFont typeface="Arial" panose="020B0604020202020204" pitchFamily="34" charset="0"/>
              <a:buChar char="•"/>
            </a:pPr>
            <a:r>
              <a:rPr lang="zh-CN" altLang="en-US" dirty="0" smtClean="0"/>
              <a:t>快</a:t>
            </a:r>
            <a:r>
              <a:rPr lang="zh-CN" altLang="en-US" dirty="0"/>
              <a:t>照：将模型以简易线的模式显示。</a:t>
            </a:r>
          </a:p>
          <a:p>
            <a:pPr marL="342900" indent="-342900">
              <a:buFont typeface="Arial" panose="020B0604020202020204" pitchFamily="34" charset="0"/>
              <a:buChar char="•"/>
            </a:pPr>
            <a:r>
              <a:rPr lang="zh-CN" altLang="en-US" dirty="0" smtClean="0"/>
              <a:t>渲</a:t>
            </a:r>
            <a:r>
              <a:rPr lang="zh-CN" altLang="en-US" dirty="0"/>
              <a:t>染序列：如果场景中有动画可以以序列的形式进行渲染。</a:t>
            </a:r>
          </a:p>
          <a:p>
            <a:pPr marL="342900" indent="-342900">
              <a:buFont typeface="Arial" panose="020B0604020202020204" pitchFamily="34" charset="0"/>
              <a:buChar char="•"/>
            </a:pPr>
            <a:r>
              <a:rPr lang="en-US" altLang="zh-CN" dirty="0" smtClean="0"/>
              <a:t>IPR</a:t>
            </a:r>
            <a:r>
              <a:rPr lang="zh-CN" altLang="en-US" dirty="0"/>
              <a:t>渲染当前帧</a:t>
            </a:r>
            <a:r>
              <a:rPr lang="en-US" altLang="zh-CN" dirty="0"/>
              <a:t>:</a:t>
            </a:r>
            <a:r>
              <a:rPr lang="zh-CN" altLang="en-US" dirty="0"/>
              <a:t>以</a:t>
            </a:r>
            <a:r>
              <a:rPr lang="en-US" altLang="zh-CN" dirty="0"/>
              <a:t>IPR</a:t>
            </a:r>
            <a:r>
              <a:rPr lang="zh-CN" altLang="en-US" dirty="0"/>
              <a:t>渲染模式渲染当前帧。</a:t>
            </a:r>
          </a:p>
          <a:p>
            <a:pPr marL="342900" indent="-342900">
              <a:buFont typeface="Arial" panose="020B0604020202020204" pitchFamily="34" charset="0"/>
              <a:buChar char="•"/>
            </a:pPr>
            <a:r>
              <a:rPr lang="zh-CN" altLang="en-US" dirty="0" smtClean="0"/>
              <a:t>刷</a:t>
            </a:r>
            <a:r>
              <a:rPr lang="zh-CN" altLang="en-US" dirty="0"/>
              <a:t>新</a:t>
            </a:r>
            <a:r>
              <a:rPr lang="en-US" altLang="zh-CN" dirty="0"/>
              <a:t>IPR</a:t>
            </a:r>
            <a:r>
              <a:rPr lang="zh-CN" altLang="en-US" dirty="0"/>
              <a:t>图像：基于所做的修改更新图像。</a:t>
            </a:r>
          </a:p>
          <a:p>
            <a:endParaRPr lang="zh-CN" altLang="en-US" dirty="0"/>
          </a:p>
        </p:txBody>
      </p:sp>
    </p:spTree>
    <p:extLst>
      <p:ext uri="{BB962C8B-B14F-4D97-AF65-F5344CB8AC3E}">
        <p14:creationId xmlns:p14="http://schemas.microsoft.com/office/powerpoint/2010/main" val="1493753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normAutofit fontScale="92500" lnSpcReduction="10000"/>
          </a:bodyPr>
          <a:lstStyle/>
          <a:p>
            <a:pPr marL="342900" indent="-342900">
              <a:buFont typeface="Arial" panose="020B0604020202020204" pitchFamily="34" charset="0"/>
              <a:buChar char="•"/>
            </a:pPr>
            <a:r>
              <a:rPr lang="zh-CN" altLang="en-US" dirty="0" smtClean="0"/>
              <a:t>显</a:t>
            </a:r>
            <a:r>
              <a:rPr lang="zh-CN" altLang="en-US" dirty="0"/>
              <a:t>示渲染设置：打开渲染设置窗口</a:t>
            </a:r>
          </a:p>
          <a:p>
            <a:pPr marL="342900" indent="-342900">
              <a:buFont typeface="Arial" panose="020B0604020202020204" pitchFamily="34" charset="0"/>
              <a:buChar char="•"/>
            </a:pPr>
            <a:r>
              <a:rPr lang="zh-CN" altLang="en-US" dirty="0" smtClean="0"/>
              <a:t>显</a:t>
            </a:r>
            <a:r>
              <a:rPr lang="zh-CN" altLang="en-US" dirty="0"/>
              <a:t>示</a:t>
            </a:r>
            <a:r>
              <a:rPr lang="en-US" altLang="zh-CN" dirty="0"/>
              <a:t>RGB</a:t>
            </a:r>
            <a:r>
              <a:rPr lang="zh-CN" altLang="en-US" dirty="0"/>
              <a:t>通过：通过鼠标右键可分别以</a:t>
            </a:r>
            <a:r>
              <a:rPr lang="en-US" altLang="zh-CN" dirty="0"/>
              <a:t>R</a:t>
            </a:r>
            <a:r>
              <a:rPr lang="zh-CN" altLang="en-US" dirty="0"/>
              <a:t>、</a:t>
            </a:r>
            <a:r>
              <a:rPr lang="en-US" altLang="zh-CN" dirty="0"/>
              <a:t>G</a:t>
            </a:r>
            <a:r>
              <a:rPr lang="zh-CN" altLang="en-US" dirty="0"/>
              <a:t>、</a:t>
            </a:r>
            <a:r>
              <a:rPr lang="en-US" altLang="zh-CN" dirty="0"/>
              <a:t>B</a:t>
            </a:r>
            <a:r>
              <a:rPr lang="zh-CN" altLang="en-US" dirty="0"/>
              <a:t>通道模式显示图像。</a:t>
            </a:r>
          </a:p>
          <a:p>
            <a:pPr marL="342900" indent="-342900">
              <a:buFont typeface="Arial" panose="020B0604020202020204" pitchFamily="34" charset="0"/>
              <a:buChar char="•"/>
            </a:pPr>
            <a:r>
              <a:rPr lang="zh-CN" altLang="en-US" dirty="0" smtClean="0"/>
              <a:t>显</a:t>
            </a:r>
            <a:r>
              <a:rPr lang="zh-CN" altLang="en-US" dirty="0"/>
              <a:t>示</a:t>
            </a:r>
            <a:r>
              <a:rPr lang="en-US" altLang="zh-CN" dirty="0"/>
              <a:t>Alpha</a:t>
            </a:r>
            <a:r>
              <a:rPr lang="zh-CN" altLang="en-US" dirty="0"/>
              <a:t>通道：点击可查看图像的</a:t>
            </a:r>
            <a:r>
              <a:rPr lang="en-US" altLang="zh-CN" dirty="0"/>
              <a:t>Alpha</a:t>
            </a:r>
            <a:r>
              <a:rPr lang="zh-CN" altLang="en-US" dirty="0"/>
              <a:t>透明信息。</a:t>
            </a:r>
          </a:p>
          <a:p>
            <a:pPr marL="342900" indent="-342900">
              <a:buFont typeface="Arial" panose="020B0604020202020204" pitchFamily="34" charset="0"/>
              <a:buChar char="•"/>
            </a:pPr>
            <a:r>
              <a:rPr lang="zh-CN" altLang="en-US" dirty="0" smtClean="0"/>
              <a:t>显</a:t>
            </a:r>
            <a:r>
              <a:rPr lang="zh-CN" altLang="en-US" dirty="0"/>
              <a:t>示实际大小：以图像的实际大小来显示，也可通过鼠标滚轴来缩放图像大小。</a:t>
            </a:r>
          </a:p>
          <a:p>
            <a:pPr marL="342900" indent="-342900">
              <a:buFont typeface="Arial" panose="020B0604020202020204" pitchFamily="34" charset="0"/>
              <a:buChar char="•"/>
            </a:pPr>
            <a:r>
              <a:rPr lang="zh-CN" altLang="en-US" dirty="0" smtClean="0"/>
              <a:t>保</a:t>
            </a:r>
            <a:r>
              <a:rPr lang="zh-CN" altLang="en-US" dirty="0"/>
              <a:t>持图像：把图片保存在缓存中，可通过下放滚动条查看更改后的图像与之前图像的区别。</a:t>
            </a:r>
          </a:p>
          <a:p>
            <a:pPr marL="342900" indent="-342900">
              <a:buFont typeface="Arial" panose="020B0604020202020204" pitchFamily="34" charset="0"/>
              <a:buChar char="•"/>
            </a:pPr>
            <a:r>
              <a:rPr lang="zh-CN" altLang="en-US" dirty="0" smtClean="0"/>
              <a:t>移</a:t>
            </a:r>
            <a:r>
              <a:rPr lang="zh-CN" altLang="en-US" dirty="0"/>
              <a:t>除图像：清除保存的图像。</a:t>
            </a:r>
          </a:p>
          <a:p>
            <a:pPr marL="342900" indent="-342900">
              <a:buFont typeface="Arial" panose="020B0604020202020204" pitchFamily="34" charset="0"/>
              <a:buChar char="•"/>
            </a:pPr>
            <a:r>
              <a:rPr lang="zh-CN" altLang="en-US" dirty="0" smtClean="0"/>
              <a:t>选</a:t>
            </a:r>
            <a:r>
              <a:rPr lang="zh-CN" altLang="en-US" dirty="0"/>
              <a:t>择渲染器：可选择不同的渲染器进行渲染。</a:t>
            </a:r>
          </a:p>
          <a:p>
            <a:pPr marL="342900" indent="-342900">
              <a:buFont typeface="Arial" panose="020B0604020202020204" pitchFamily="34" charset="0"/>
              <a:buChar char="•"/>
            </a:pPr>
            <a:r>
              <a:rPr lang="zh-CN" altLang="en-US" dirty="0" smtClean="0"/>
              <a:t>设</a:t>
            </a:r>
            <a:r>
              <a:rPr lang="zh-CN" altLang="en-US" dirty="0"/>
              <a:t>置曝光值：预览不同曝光值下的图像效果。</a:t>
            </a:r>
          </a:p>
          <a:p>
            <a:pPr marL="342900" indent="-342900">
              <a:buFont typeface="Arial" panose="020B0604020202020204" pitchFamily="34" charset="0"/>
              <a:buChar char="•"/>
            </a:pPr>
            <a:r>
              <a:rPr lang="zh-CN" altLang="en-US" dirty="0" smtClean="0"/>
              <a:t>设</a:t>
            </a:r>
            <a:r>
              <a:rPr lang="zh-CN" altLang="en-US" dirty="0"/>
              <a:t>置</a:t>
            </a:r>
            <a:r>
              <a:rPr lang="en-US" altLang="zh-CN" dirty="0"/>
              <a:t>Gamma</a:t>
            </a:r>
            <a:r>
              <a:rPr lang="zh-CN" altLang="en-US" dirty="0"/>
              <a:t>值：预览不同</a:t>
            </a:r>
            <a:r>
              <a:rPr lang="en-US" altLang="zh-CN" dirty="0"/>
              <a:t>Gamma</a:t>
            </a:r>
            <a:r>
              <a:rPr lang="zh-CN" altLang="en-US" dirty="0"/>
              <a:t>值下的图像效果。</a:t>
            </a:r>
          </a:p>
          <a:p>
            <a:pPr marL="342900" indent="-342900">
              <a:buFont typeface="Arial" panose="020B0604020202020204" pitchFamily="34" charset="0"/>
              <a:buChar char="•"/>
            </a:pPr>
            <a:r>
              <a:rPr lang="zh-CN" altLang="en-US" dirty="0" smtClean="0"/>
              <a:t>视</a:t>
            </a:r>
            <a:r>
              <a:rPr lang="zh-CN" altLang="en-US" dirty="0"/>
              <a:t>图变换：查看不同预设下的图像效果。</a:t>
            </a:r>
          </a:p>
          <a:p>
            <a:pPr marL="342900" indent="-342900">
              <a:buFont typeface="Arial" panose="020B0604020202020204" pitchFamily="34" charset="0"/>
              <a:buChar char="•"/>
            </a:pPr>
            <a:r>
              <a:rPr lang="zh-CN" altLang="en-US" dirty="0" smtClean="0"/>
              <a:t>暂</a:t>
            </a:r>
            <a:r>
              <a:rPr lang="zh-CN" altLang="en-US" dirty="0"/>
              <a:t>停</a:t>
            </a:r>
            <a:r>
              <a:rPr lang="en-US" altLang="zh-CN" dirty="0"/>
              <a:t>IPR</a:t>
            </a:r>
            <a:r>
              <a:rPr lang="zh-CN" altLang="en-US" dirty="0"/>
              <a:t>调整：暂停</a:t>
            </a:r>
            <a:r>
              <a:rPr lang="en-US" altLang="zh-CN" dirty="0"/>
              <a:t>IPR</a:t>
            </a:r>
            <a:r>
              <a:rPr lang="zh-CN" altLang="en-US" dirty="0"/>
              <a:t>模式渲染</a:t>
            </a:r>
            <a:r>
              <a:rPr lang="zh-CN" altLang="en-US" dirty="0" smtClean="0"/>
              <a:t>。</a:t>
            </a:r>
            <a:endParaRPr lang="zh-CN" altLang="en-US" dirty="0"/>
          </a:p>
        </p:txBody>
      </p:sp>
    </p:spTree>
    <p:extLst>
      <p:ext uri="{BB962C8B-B14F-4D97-AF65-F5344CB8AC3E}">
        <p14:creationId xmlns:p14="http://schemas.microsoft.com/office/powerpoint/2010/main" val="415675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3</a:t>
            </a:r>
            <a:r>
              <a:rPr lang="en-US" altLang="zh-CN" dirty="0" smtClean="0"/>
              <a:t>. </a:t>
            </a:r>
            <a:r>
              <a:rPr lang="zh-CN" altLang="en-US" dirty="0" smtClean="0"/>
              <a:t>渲</a:t>
            </a:r>
            <a:r>
              <a:rPr lang="zh-CN" altLang="en-US" dirty="0"/>
              <a:t>染显示区</a:t>
            </a:r>
          </a:p>
          <a:p>
            <a:r>
              <a:rPr lang="zh-CN" altLang="en-US" dirty="0"/>
              <a:t>渲染显示区用于显示渲染的图像内容。</a:t>
            </a:r>
          </a:p>
          <a:p>
            <a:r>
              <a:rPr lang="en-US" altLang="zh-CN" dirty="0"/>
              <a:t>4</a:t>
            </a:r>
            <a:r>
              <a:rPr lang="en-US" altLang="zh-CN" dirty="0" smtClean="0"/>
              <a:t>. </a:t>
            </a:r>
            <a:r>
              <a:rPr lang="zh-CN" altLang="en-US" dirty="0" smtClean="0"/>
              <a:t>渲</a:t>
            </a:r>
            <a:r>
              <a:rPr lang="zh-CN" altLang="en-US" dirty="0"/>
              <a:t>染信息显示</a:t>
            </a:r>
          </a:p>
          <a:p>
            <a:r>
              <a:rPr lang="zh-CN" altLang="en-US" dirty="0"/>
              <a:t>渲染信息显示图像的尺寸、帧、渲染模式、渲染时间和所渲染的摄像机等内容，如下图所示。</a:t>
            </a:r>
          </a:p>
          <a:p>
            <a:endParaRPr lang="zh-CN" altLang="en-US" dirty="0"/>
          </a:p>
        </p:txBody>
      </p:sp>
      <p:pic>
        <p:nvPicPr>
          <p:cNvPr id="3" name="图片 2"/>
          <p:cNvPicPr/>
          <p:nvPr/>
        </p:nvPicPr>
        <p:blipFill>
          <a:blip r:embed="rId2"/>
          <a:srcRect t="39062"/>
          <a:stretch>
            <a:fillRect/>
          </a:stretch>
        </p:blipFill>
        <p:spPr>
          <a:xfrm>
            <a:off x="2646852" y="2998355"/>
            <a:ext cx="6145705" cy="825500"/>
          </a:xfrm>
          <a:prstGeom prst="rect">
            <a:avLst/>
          </a:prstGeom>
          <a:noFill/>
          <a:ln>
            <a:noFill/>
          </a:ln>
        </p:spPr>
      </p:pic>
    </p:spTree>
    <p:extLst>
      <p:ext uri="{BB962C8B-B14F-4D97-AF65-F5344CB8AC3E}">
        <p14:creationId xmlns:p14="http://schemas.microsoft.com/office/powerpoint/2010/main" val="3204265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0D24605A-A68F-4335-BC0A-A5BD80040165}"/>
              </a:ext>
            </a:extLst>
          </p:cNvPr>
          <p:cNvSpPr>
            <a:spLocks noGrp="1"/>
          </p:cNvSpPr>
          <p:nvPr>
            <p:ph type="body" sz="quarter" idx="10"/>
          </p:nvPr>
        </p:nvSpPr>
        <p:spPr>
          <a:xfrm>
            <a:off x="5245844" y="2124274"/>
            <a:ext cx="6105328" cy="857636"/>
          </a:xfrm>
        </p:spPr>
        <p:txBody>
          <a:bodyPr/>
          <a:lstStyle/>
          <a:p>
            <a:pPr>
              <a:lnSpc>
                <a:spcPct val="130000"/>
              </a:lnSpc>
            </a:pPr>
            <a:r>
              <a:rPr lang="zh-CN" altLang="en-US" dirty="0"/>
              <a:t>渲染器类型</a:t>
            </a:r>
            <a:endParaRPr lang="zh-CN" altLang="en-US" dirty="0"/>
          </a:p>
        </p:txBody>
      </p:sp>
      <p:sp>
        <p:nvSpPr>
          <p:cNvPr id="3" name="文本占位符 2">
            <a:extLst>
              <a:ext uri="{FF2B5EF4-FFF2-40B4-BE49-F238E27FC236}">
                <a16:creationId xmlns="" xmlns:a16="http://schemas.microsoft.com/office/drawing/2014/main" id="{10FA5A8E-750A-4EA0-89FA-DD37C79972BD}"/>
              </a:ext>
            </a:extLst>
          </p:cNvPr>
          <p:cNvSpPr>
            <a:spLocks noGrp="1"/>
          </p:cNvSpPr>
          <p:nvPr>
            <p:ph type="body" sz="quarter" idx="11"/>
          </p:nvPr>
        </p:nvSpPr>
        <p:spPr>
          <a:xfrm>
            <a:off x="5245844" y="3076202"/>
            <a:ext cx="5441204" cy="398009"/>
          </a:xfrm>
        </p:spPr>
        <p:txBody>
          <a:bodyPr/>
          <a:lstStyle/>
          <a:p>
            <a:r>
              <a:rPr lang="en-US" altLang="zh-CN" dirty="0"/>
              <a:t>6.2.1 </a:t>
            </a:r>
            <a:r>
              <a:rPr lang="zh-CN" altLang="en-US" dirty="0"/>
              <a:t>软件渲染</a:t>
            </a:r>
            <a:endParaRPr lang="zh-CN" altLang="en-US" dirty="0"/>
          </a:p>
        </p:txBody>
      </p:sp>
      <p:sp>
        <p:nvSpPr>
          <p:cNvPr id="4" name="文本占位符 3">
            <a:extLst>
              <a:ext uri="{FF2B5EF4-FFF2-40B4-BE49-F238E27FC236}">
                <a16:creationId xmlns="" xmlns:a16="http://schemas.microsoft.com/office/drawing/2014/main" id="{BA9BC839-9CD4-417F-B2BD-129F14A8D4D4}"/>
              </a:ext>
            </a:extLst>
          </p:cNvPr>
          <p:cNvSpPr>
            <a:spLocks noGrp="1"/>
          </p:cNvSpPr>
          <p:nvPr>
            <p:ph type="body" sz="quarter" idx="12"/>
          </p:nvPr>
        </p:nvSpPr>
        <p:spPr>
          <a:xfrm>
            <a:off x="5245844" y="3442376"/>
            <a:ext cx="5441204" cy="398009"/>
          </a:xfrm>
        </p:spPr>
        <p:txBody>
          <a:bodyPr/>
          <a:lstStyle/>
          <a:p>
            <a:r>
              <a:rPr lang="en-US" altLang="zh-CN" dirty="0"/>
              <a:t>6.2.2 </a:t>
            </a:r>
            <a:r>
              <a:rPr lang="zh-CN" altLang="en-US" dirty="0"/>
              <a:t>硬件渲染</a:t>
            </a:r>
            <a:endParaRPr lang="zh-CN" altLang="en-US" dirty="0"/>
          </a:p>
        </p:txBody>
      </p:sp>
      <p:sp>
        <p:nvSpPr>
          <p:cNvPr id="6" name="文本占位符 5">
            <a:extLst>
              <a:ext uri="{FF2B5EF4-FFF2-40B4-BE49-F238E27FC236}">
                <a16:creationId xmlns="" xmlns:a16="http://schemas.microsoft.com/office/drawing/2014/main" id="{AADAF7DD-D5F9-4D8F-8C79-0EE691118B89}"/>
              </a:ext>
            </a:extLst>
          </p:cNvPr>
          <p:cNvSpPr>
            <a:spLocks noGrp="1"/>
          </p:cNvSpPr>
          <p:nvPr>
            <p:ph type="body" sz="quarter" idx="14"/>
          </p:nvPr>
        </p:nvSpPr>
        <p:spPr/>
        <p:txBody>
          <a:bodyPr/>
          <a:lstStyle/>
          <a:p>
            <a:r>
              <a:rPr lang="en-US" altLang="zh-CN"/>
              <a:t>02</a:t>
            </a:r>
            <a:endParaRPr lang="zh-CN" altLang="en-US"/>
          </a:p>
        </p:txBody>
      </p:sp>
      <p:sp>
        <p:nvSpPr>
          <p:cNvPr id="7" name="文本占位符 2">
            <a:extLst>
              <a:ext uri="{FF2B5EF4-FFF2-40B4-BE49-F238E27FC236}">
                <a16:creationId xmlns="" xmlns:a16="http://schemas.microsoft.com/office/drawing/2014/main" id="{10FA5A8E-750A-4EA0-89FA-DD37C79972BD}"/>
              </a:ext>
            </a:extLst>
          </p:cNvPr>
          <p:cNvSpPr>
            <a:spLocks noGrp="1"/>
          </p:cNvSpPr>
          <p:nvPr>
            <p:ph type="body" sz="quarter" idx="11"/>
          </p:nvPr>
        </p:nvSpPr>
        <p:spPr>
          <a:xfrm>
            <a:off x="5245845" y="3833808"/>
            <a:ext cx="5441204" cy="398009"/>
          </a:xfrm>
        </p:spPr>
        <p:txBody>
          <a:bodyPr/>
          <a:lstStyle/>
          <a:p>
            <a:r>
              <a:rPr lang="en-US" altLang="zh-CN" dirty="0"/>
              <a:t>6.2.3 </a:t>
            </a:r>
            <a:r>
              <a:rPr lang="zh-CN" altLang="en-US" dirty="0"/>
              <a:t>向量渲染</a:t>
            </a:r>
            <a:endParaRPr lang="zh-CN" altLang="en-US" dirty="0"/>
          </a:p>
        </p:txBody>
      </p:sp>
      <p:sp>
        <p:nvSpPr>
          <p:cNvPr id="8" name="文本占位符 3">
            <a:extLst>
              <a:ext uri="{FF2B5EF4-FFF2-40B4-BE49-F238E27FC236}">
                <a16:creationId xmlns="" xmlns:a16="http://schemas.microsoft.com/office/drawing/2014/main" id="{BA9BC839-9CD4-417F-B2BD-129F14A8D4D4}"/>
              </a:ext>
            </a:extLst>
          </p:cNvPr>
          <p:cNvSpPr>
            <a:spLocks noGrp="1"/>
          </p:cNvSpPr>
          <p:nvPr>
            <p:ph type="body" sz="quarter" idx="12"/>
          </p:nvPr>
        </p:nvSpPr>
        <p:spPr>
          <a:xfrm>
            <a:off x="5245844" y="4183359"/>
            <a:ext cx="5441204" cy="398009"/>
          </a:xfrm>
        </p:spPr>
        <p:txBody>
          <a:bodyPr/>
          <a:lstStyle/>
          <a:p>
            <a:r>
              <a:rPr lang="en-US" altLang="zh-CN" dirty="0"/>
              <a:t>6.2.4 </a:t>
            </a:r>
            <a:r>
              <a:rPr lang="zh-CN" altLang="en-US" dirty="0"/>
              <a:t>阿诺德渲染器（</a:t>
            </a:r>
            <a:r>
              <a:rPr lang="en-US" altLang="zh-CN" dirty="0"/>
              <a:t>Arnold</a:t>
            </a:r>
            <a:r>
              <a:rPr lang="zh-CN" altLang="en-US" dirty="0"/>
              <a:t>）</a:t>
            </a:r>
            <a:endParaRPr lang="zh-CN" altLang="en-US" dirty="0"/>
          </a:p>
        </p:txBody>
      </p:sp>
    </p:spTree>
    <p:extLst>
      <p:ext uri="{BB962C8B-B14F-4D97-AF65-F5344CB8AC3E}">
        <p14:creationId xmlns:p14="http://schemas.microsoft.com/office/powerpoint/2010/main" val="829506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FB739F0F-D61B-44D7-A2B6-4DADFADAC4D7}"/>
              </a:ext>
            </a:extLst>
          </p:cNvPr>
          <p:cNvSpPr>
            <a:spLocks noGrp="1"/>
          </p:cNvSpPr>
          <p:nvPr>
            <p:ph type="body" sz="quarter" idx="10"/>
          </p:nvPr>
        </p:nvSpPr>
        <p:spPr>
          <a:xfrm>
            <a:off x="1338589" y="373730"/>
            <a:ext cx="7673415" cy="658652"/>
          </a:xfrm>
        </p:spPr>
        <p:txBody>
          <a:bodyPr>
            <a:normAutofit/>
          </a:bodyPr>
          <a:lstStyle/>
          <a:p>
            <a:r>
              <a:rPr lang="en-US" altLang="zh-CN" dirty="0"/>
              <a:t>6.2</a:t>
            </a:r>
            <a:r>
              <a:rPr lang="zh-CN" altLang="en-US" dirty="0"/>
              <a:t>渲染器类型</a:t>
            </a:r>
            <a:endParaRPr lang="zh-CN" altLang="en-US" dirty="0"/>
          </a:p>
        </p:txBody>
      </p:sp>
      <p:sp>
        <p:nvSpPr>
          <p:cNvPr id="3" name="文本占位符 2">
            <a:extLst>
              <a:ext uri="{FF2B5EF4-FFF2-40B4-BE49-F238E27FC236}">
                <a16:creationId xmlns="" xmlns:a16="http://schemas.microsoft.com/office/drawing/2014/main" id="{E2B5B803-F1F1-4500-B13F-ADAFA50072B9}"/>
              </a:ext>
            </a:extLst>
          </p:cNvPr>
          <p:cNvSpPr>
            <a:spLocks noGrp="1"/>
          </p:cNvSpPr>
          <p:nvPr>
            <p:ph type="body" sz="quarter" idx="11"/>
          </p:nvPr>
        </p:nvSpPr>
        <p:spPr/>
        <p:txBody>
          <a:bodyPr/>
          <a:lstStyle/>
          <a:p>
            <a:r>
              <a:rPr lang="zh-CN" altLang="en-US" dirty="0"/>
              <a:t>在</a:t>
            </a:r>
            <a:r>
              <a:rPr lang="en-US" altLang="zh-CN" dirty="0"/>
              <a:t>Maya 2022</a:t>
            </a:r>
            <a:r>
              <a:rPr lang="zh-CN" altLang="en-US" dirty="0"/>
              <a:t>中自带的渲染器有软件渲染器、硬件渲染器、向量渲染器和阿诺德渲染器（</a:t>
            </a:r>
            <a:r>
              <a:rPr lang="en-US" altLang="zh-CN" dirty="0"/>
              <a:t>Arnold</a:t>
            </a:r>
            <a:r>
              <a:rPr lang="zh-CN" altLang="en-US" dirty="0"/>
              <a:t>）四种渲染器类型，如下图所示。不同的渲染器对渲染的算法及输出模式有不同的效果</a:t>
            </a:r>
            <a:r>
              <a:rPr lang="en-US" altLang="zh-CN" dirty="0"/>
              <a:t>.</a:t>
            </a:r>
            <a:endParaRPr lang="zh-CN" altLang="en-US" dirty="0"/>
          </a:p>
        </p:txBody>
      </p:sp>
      <p:pic>
        <p:nvPicPr>
          <p:cNvPr id="6" name="图片 5"/>
          <p:cNvPicPr/>
          <p:nvPr/>
        </p:nvPicPr>
        <p:blipFill>
          <a:blip r:embed="rId2"/>
          <a:srcRect l="2189" t="2494" b="18520"/>
          <a:stretch>
            <a:fillRect/>
          </a:stretch>
        </p:blipFill>
        <p:spPr>
          <a:xfrm>
            <a:off x="2366009" y="2673666"/>
            <a:ext cx="5013089" cy="3045490"/>
          </a:xfrm>
          <a:prstGeom prst="rect">
            <a:avLst/>
          </a:prstGeom>
          <a:noFill/>
          <a:ln>
            <a:noFill/>
          </a:ln>
        </p:spPr>
      </p:pic>
    </p:spTree>
    <p:extLst>
      <p:ext uri="{BB962C8B-B14F-4D97-AF65-F5344CB8AC3E}">
        <p14:creationId xmlns:p14="http://schemas.microsoft.com/office/powerpoint/2010/main" val="571299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6CE8F2DC-5887-4AB8-B735-43A3308B1C9E}"/>
              </a:ext>
            </a:extLst>
          </p:cNvPr>
          <p:cNvSpPr>
            <a:spLocks noGrp="1"/>
          </p:cNvSpPr>
          <p:nvPr>
            <p:ph type="body" sz="quarter" idx="11"/>
          </p:nvPr>
        </p:nvSpPr>
        <p:spPr/>
        <p:txBody>
          <a:bodyPr/>
          <a:lstStyle/>
          <a:p>
            <a:r>
              <a:rPr lang="zh-CN" altLang="en-US" dirty="0"/>
              <a:t>软件渲染可生产最优质的图像，从而达到最精致的效果。计算将在</a:t>
            </a:r>
            <a:r>
              <a:rPr lang="en-US" altLang="zh-CN" dirty="0"/>
              <a:t>CPU</a:t>
            </a:r>
            <a:r>
              <a:rPr lang="zh-CN" altLang="en-US" dirty="0"/>
              <a:t>中进行，这与硬件渲染相反。在硬件渲染中，计算依赖于电脑的显卡。由于软件不受计算机显卡的限制，因此软件渲染更加的灵活。但是，软件渲染通常需要更长的渲染时间。</a:t>
            </a:r>
          </a:p>
          <a:p>
            <a:r>
              <a:rPr lang="zh-CN" altLang="en-US" dirty="0"/>
              <a:t>软件渲染器还具有</a:t>
            </a:r>
            <a:r>
              <a:rPr lang="en-US" altLang="zh-CN" dirty="0"/>
              <a:t>IPR</a:t>
            </a:r>
            <a:r>
              <a:rPr lang="zh-CN" altLang="en-US" dirty="0"/>
              <a:t>（交互式照片真实渲染），这一工具允许对最终渲染图像进行交互调整，也可提升渲染效率。</a:t>
            </a:r>
            <a:endParaRPr lang="zh-CN" altLang="en-US" dirty="0"/>
          </a:p>
        </p:txBody>
      </p:sp>
      <p:sp>
        <p:nvSpPr>
          <p:cNvPr id="4" name="文本占位符 3">
            <a:extLst>
              <a:ext uri="{FF2B5EF4-FFF2-40B4-BE49-F238E27FC236}">
                <a16:creationId xmlns="" xmlns:a16="http://schemas.microsoft.com/office/drawing/2014/main" id="{504EDE28-3076-4B42-B5ED-B28EEAB25917}"/>
              </a:ext>
            </a:extLst>
          </p:cNvPr>
          <p:cNvSpPr>
            <a:spLocks noGrp="1"/>
          </p:cNvSpPr>
          <p:nvPr>
            <p:ph type="body" sz="quarter" idx="12"/>
          </p:nvPr>
        </p:nvSpPr>
        <p:spPr/>
        <p:txBody>
          <a:bodyPr/>
          <a:lstStyle/>
          <a:p>
            <a:r>
              <a:rPr lang="en-US" altLang="zh-CN" dirty="0"/>
              <a:t>6.2.1 </a:t>
            </a:r>
            <a:r>
              <a:rPr lang="zh-CN" altLang="en-US" dirty="0"/>
              <a:t>软件渲染</a:t>
            </a:r>
            <a:endParaRPr lang="zh-CN" altLang="en-US" dirty="0"/>
          </a:p>
        </p:txBody>
      </p:sp>
    </p:spTree>
    <p:extLst>
      <p:ext uri="{BB962C8B-B14F-4D97-AF65-F5344CB8AC3E}">
        <p14:creationId xmlns:p14="http://schemas.microsoft.com/office/powerpoint/2010/main" val="584053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1.</a:t>
            </a:r>
            <a:r>
              <a:rPr lang="zh-CN" altLang="en-US" dirty="0"/>
              <a:t>抗锯齿质量</a:t>
            </a:r>
          </a:p>
          <a:p>
            <a:r>
              <a:rPr lang="zh-CN" altLang="en-US" dirty="0"/>
              <a:t>展示“抗锯齿质量”卷展栏，相关参数如下图所示。</a:t>
            </a:r>
            <a:endParaRPr lang="zh-CN" altLang="en-US" dirty="0"/>
          </a:p>
        </p:txBody>
      </p:sp>
      <p:pic>
        <p:nvPicPr>
          <p:cNvPr id="3" name="图片 2"/>
          <p:cNvPicPr/>
          <p:nvPr/>
        </p:nvPicPr>
        <p:blipFill>
          <a:blip r:embed="rId2">
            <a:extLst>
              <a:ext uri="{28A0092B-C50C-407E-A947-70E740481C1C}">
                <a14:useLocalDpi xmlns:a14="http://schemas.microsoft.com/office/drawing/2010/main" val="0"/>
              </a:ext>
            </a:extLst>
          </a:blip>
          <a:srcRect/>
          <a:stretch>
            <a:fillRect/>
          </a:stretch>
        </p:blipFill>
        <p:spPr>
          <a:xfrm>
            <a:off x="4217814" y="1791883"/>
            <a:ext cx="2981008" cy="4589345"/>
          </a:xfrm>
          <a:prstGeom prst="rect">
            <a:avLst/>
          </a:prstGeom>
          <a:noFill/>
        </p:spPr>
      </p:pic>
    </p:spTree>
    <p:extLst>
      <p:ext uri="{BB962C8B-B14F-4D97-AF65-F5344CB8AC3E}">
        <p14:creationId xmlns:p14="http://schemas.microsoft.com/office/powerpoint/2010/main" val="1948843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下面介绍“抗锯齿质量”卷展栏各参数的含义。</a:t>
            </a:r>
          </a:p>
          <a:p>
            <a:pPr marL="342900" indent="-342900">
              <a:buFont typeface="Arial" panose="020B0604020202020204" pitchFamily="34" charset="0"/>
              <a:buChar char="•"/>
            </a:pPr>
            <a:r>
              <a:rPr lang="zh-CN" altLang="en-US" dirty="0" smtClean="0"/>
              <a:t>质</a:t>
            </a:r>
            <a:r>
              <a:rPr lang="zh-CN" altLang="en-US" dirty="0"/>
              <a:t>量：</a:t>
            </a:r>
            <a:r>
              <a:rPr lang="en-US" altLang="zh-CN" dirty="0"/>
              <a:t>Maya</a:t>
            </a:r>
            <a:r>
              <a:rPr lang="zh-CN" altLang="en-US" dirty="0"/>
              <a:t>系统内置了几种抗锯齿质量的预设，用户可根据需求选择低质量的“预览质量”或者是高质量的“产品级质量”。</a:t>
            </a:r>
          </a:p>
          <a:p>
            <a:pPr marL="342900" indent="-342900">
              <a:buFont typeface="Arial" panose="020B0604020202020204" pitchFamily="34" charset="0"/>
              <a:buChar char="•"/>
            </a:pPr>
            <a:r>
              <a:rPr lang="zh-CN" altLang="en-US" dirty="0" smtClean="0"/>
              <a:t>边</a:t>
            </a:r>
            <a:r>
              <a:rPr lang="zh-CN" altLang="en-US" dirty="0"/>
              <a:t>缘抗锯齿：控制对象的边缘在渲染过程中如何进行抗锯齿处理。预设了“低质量”“中等质量”“高质量”和“超高质量”，等选中“高质量”后才能开启“多像素过滤”，等选中“超高质量”后才能开启“对比色阈值”。</a:t>
            </a:r>
          </a:p>
          <a:p>
            <a:endParaRPr lang="zh-CN" altLang="en-US" dirty="0"/>
          </a:p>
        </p:txBody>
      </p:sp>
    </p:spTree>
    <p:extLst>
      <p:ext uri="{BB962C8B-B14F-4D97-AF65-F5344CB8AC3E}">
        <p14:creationId xmlns:p14="http://schemas.microsoft.com/office/powerpoint/2010/main" val="477052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pPr marL="342900" indent="-342900">
              <a:buFont typeface="Arial" panose="020B0604020202020204" pitchFamily="34" charset="0"/>
              <a:buChar char="•"/>
            </a:pPr>
            <a:r>
              <a:rPr lang="zh-CN" altLang="en-US" dirty="0" smtClean="0"/>
              <a:t>着</a:t>
            </a:r>
            <a:r>
              <a:rPr lang="zh-CN" altLang="en-US" dirty="0"/>
              <a:t>色：控制所有曲面的着色采样值。</a:t>
            </a:r>
          </a:p>
          <a:p>
            <a:pPr marL="342900" indent="-342900">
              <a:buFont typeface="Arial" panose="020B0604020202020204" pitchFamily="34" charset="0"/>
              <a:buChar char="•"/>
            </a:pPr>
            <a:r>
              <a:rPr lang="zh-CN" altLang="en-US" dirty="0" smtClean="0"/>
              <a:t>最</a:t>
            </a:r>
            <a:r>
              <a:rPr lang="zh-CN" altLang="en-US" dirty="0"/>
              <a:t>大着色：控制所有曲面的最大着色值。</a:t>
            </a:r>
          </a:p>
          <a:p>
            <a:pPr marL="342900" indent="-342900">
              <a:buFont typeface="Arial" panose="020B0604020202020204" pitchFamily="34" charset="0"/>
              <a:buChar char="•"/>
            </a:pPr>
            <a:r>
              <a:rPr lang="en-US" altLang="zh-CN" dirty="0" smtClean="0"/>
              <a:t>3D</a:t>
            </a:r>
            <a:r>
              <a:rPr lang="zh-CN" altLang="en-US" dirty="0"/>
              <a:t>模糊可见性：当一个移动对象通过另一个对象时，计算移动对象可见性所需的可见性采样数。</a:t>
            </a:r>
          </a:p>
          <a:p>
            <a:pPr marL="342900" indent="-342900">
              <a:buFont typeface="Arial" panose="020B0604020202020204" pitchFamily="34" charset="0"/>
              <a:buChar char="•"/>
            </a:pPr>
            <a:r>
              <a:rPr lang="zh-CN" altLang="en-US" dirty="0" smtClean="0"/>
              <a:t>最</a:t>
            </a:r>
            <a:r>
              <a:rPr lang="zh-CN" altLang="en-US" dirty="0"/>
              <a:t>大</a:t>
            </a:r>
            <a:r>
              <a:rPr lang="en-US" altLang="zh-CN" dirty="0"/>
              <a:t>3D</a:t>
            </a:r>
            <a:r>
              <a:rPr lang="zh-CN" altLang="en-US" dirty="0"/>
              <a:t>模糊可见性：在开启“运动模糊”的情况下可获得可见性而对一个像素进行采样的最大次数。</a:t>
            </a:r>
          </a:p>
          <a:p>
            <a:pPr marL="342900" indent="-342900">
              <a:buFont typeface="Arial" panose="020B0604020202020204" pitchFamily="34" charset="0"/>
              <a:buChar char="•"/>
            </a:pPr>
            <a:r>
              <a:rPr lang="zh-CN" altLang="en-US" dirty="0" smtClean="0"/>
              <a:t>粒</a:t>
            </a:r>
            <a:r>
              <a:rPr lang="zh-CN" altLang="en-US" dirty="0"/>
              <a:t>子：控制粒子的采样值</a:t>
            </a:r>
          </a:p>
          <a:p>
            <a:pPr marL="342900" indent="-342900">
              <a:buFont typeface="Arial" panose="020B0604020202020204" pitchFamily="34" charset="0"/>
              <a:buChar char="•"/>
            </a:pPr>
            <a:r>
              <a:rPr lang="zh-CN" altLang="en-US" dirty="0" smtClean="0"/>
              <a:t>多</a:t>
            </a:r>
            <a:r>
              <a:rPr lang="zh-CN" altLang="en-US" dirty="0"/>
              <a:t>像素过滤：多像素过滤模糊或柔化整个渲染图像，以帮助消除在渲染图像中的锯齿或锯齿边缘，或者清除渲染动画中的挂绳或闪烁。</a:t>
            </a:r>
          </a:p>
          <a:p>
            <a:pPr marL="342900" indent="-342900">
              <a:buFont typeface="Arial" panose="020B0604020202020204" pitchFamily="34" charset="0"/>
              <a:buChar char="•"/>
            </a:pPr>
            <a:r>
              <a:rPr lang="zh-CN" altLang="en-US" dirty="0" smtClean="0"/>
              <a:t>对</a:t>
            </a:r>
            <a:r>
              <a:rPr lang="zh-CN" altLang="en-US" dirty="0"/>
              <a:t>比度阈值：在每个颜色通道中进行计算，如果相邻像素的对比度超过了阈值，则进行更多采样</a:t>
            </a:r>
            <a:r>
              <a:rPr lang="zh-CN" altLang="en-US" dirty="0" smtClean="0"/>
              <a:t>。</a:t>
            </a:r>
            <a:endParaRPr lang="zh-CN" altLang="en-US" dirty="0"/>
          </a:p>
        </p:txBody>
      </p:sp>
    </p:spTree>
    <p:extLst>
      <p:ext uri="{BB962C8B-B14F-4D97-AF65-F5344CB8AC3E}">
        <p14:creationId xmlns:p14="http://schemas.microsoft.com/office/powerpoint/2010/main" val="2845731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908ED504-EF2D-4351-B6D8-3A087C4AD4D0}"/>
              </a:ext>
            </a:extLst>
          </p:cNvPr>
          <p:cNvSpPr>
            <a:spLocks noGrp="1"/>
          </p:cNvSpPr>
          <p:nvPr>
            <p:ph type="body" sz="quarter" idx="10"/>
          </p:nvPr>
        </p:nvSpPr>
        <p:spPr>
          <a:xfrm>
            <a:off x="1617388" y="1891126"/>
            <a:ext cx="9340898" cy="658652"/>
          </a:xfrm>
        </p:spPr>
        <p:txBody>
          <a:bodyPr/>
          <a:lstStyle/>
          <a:p>
            <a:r>
              <a:rPr lang="zh-CN" altLang="en-US" dirty="0"/>
              <a:t>第</a:t>
            </a:r>
            <a:r>
              <a:rPr lang="en-US" altLang="zh-CN" dirty="0"/>
              <a:t>6</a:t>
            </a:r>
            <a:r>
              <a:rPr lang="zh-CN" altLang="en-US" dirty="0"/>
              <a:t>章 渲染</a:t>
            </a:r>
            <a:endParaRPr lang="zh-CN" altLang="en-US" dirty="0"/>
          </a:p>
        </p:txBody>
      </p:sp>
      <p:sp>
        <p:nvSpPr>
          <p:cNvPr id="3" name="文本占位符 2">
            <a:extLst>
              <a:ext uri="{FF2B5EF4-FFF2-40B4-BE49-F238E27FC236}">
                <a16:creationId xmlns="" xmlns:a16="http://schemas.microsoft.com/office/drawing/2014/main" id="{1BE5B0C6-EF4B-469B-B914-9B95E4B7FD38}"/>
              </a:ext>
            </a:extLst>
          </p:cNvPr>
          <p:cNvSpPr>
            <a:spLocks noGrp="1"/>
          </p:cNvSpPr>
          <p:nvPr>
            <p:ph type="body" sz="quarter" idx="11"/>
          </p:nvPr>
        </p:nvSpPr>
        <p:spPr/>
        <p:txBody>
          <a:bodyPr/>
          <a:lstStyle/>
          <a:p>
            <a:r>
              <a:rPr lang="zh-CN" altLang="en-US" dirty="0"/>
              <a:t>本章将对</a:t>
            </a:r>
            <a:r>
              <a:rPr lang="en-US" altLang="zh-CN" dirty="0"/>
              <a:t>Maya</a:t>
            </a:r>
            <a:r>
              <a:rPr lang="zh-CN" altLang="en-US" dirty="0"/>
              <a:t>中渲染的相关知识进行介绍和说明。渲染是指三维软件通过计算对象的材质及光源的光照关系，算出摄像机视图里的每个像素点所呈现的颜色，从而得到一张最终的图像或视频的过程。</a:t>
            </a:r>
            <a:endParaRPr lang="zh-CN" altLang="en-US" dirty="0"/>
          </a:p>
        </p:txBody>
      </p:sp>
    </p:spTree>
    <p:extLst>
      <p:ext uri="{BB962C8B-B14F-4D97-AF65-F5344CB8AC3E}">
        <p14:creationId xmlns:p14="http://schemas.microsoft.com/office/powerpoint/2010/main" val="3482157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2.</a:t>
            </a:r>
            <a:r>
              <a:rPr lang="zh-CN" altLang="en-US" dirty="0"/>
              <a:t>场选项</a:t>
            </a:r>
          </a:p>
          <a:p>
            <a:r>
              <a:rPr lang="zh-CN" altLang="en-US" dirty="0"/>
              <a:t>场选项提供“奇场</a:t>
            </a:r>
            <a:r>
              <a:rPr lang="en-US" altLang="zh-CN" dirty="0"/>
              <a:t>NTSC”</a:t>
            </a:r>
            <a:r>
              <a:rPr lang="zh-CN" altLang="en-US" dirty="0"/>
              <a:t>和“偶场</a:t>
            </a:r>
            <a:r>
              <a:rPr lang="en-US" altLang="zh-CN" dirty="0"/>
              <a:t>PAL”2</a:t>
            </a:r>
            <a:r>
              <a:rPr lang="zh-CN" altLang="en-US" dirty="0"/>
              <a:t>中不同的渲染模式进行渲染，用户可根据项目对电视系统不同的制式的要求进行选择。</a:t>
            </a:r>
          </a:p>
          <a:p>
            <a:endParaRPr lang="zh-CN" altLang="en-US" dirty="0"/>
          </a:p>
        </p:txBody>
      </p:sp>
    </p:spTree>
    <p:extLst>
      <p:ext uri="{BB962C8B-B14F-4D97-AF65-F5344CB8AC3E}">
        <p14:creationId xmlns:p14="http://schemas.microsoft.com/office/powerpoint/2010/main" val="2404956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3.</a:t>
            </a:r>
            <a:r>
              <a:rPr lang="zh-CN" altLang="en-US" dirty="0"/>
              <a:t>光线跟踪质</a:t>
            </a:r>
            <a:r>
              <a:rPr lang="zh-CN" altLang="en-US" dirty="0" smtClean="0"/>
              <a:t>量</a:t>
            </a:r>
            <a:endParaRPr lang="en-US" altLang="zh-CN" dirty="0" smtClean="0"/>
          </a:p>
          <a:p>
            <a:r>
              <a:rPr lang="zh-CN" altLang="en-US" dirty="0"/>
              <a:t>光线跟踪质量卷展栏</a:t>
            </a:r>
            <a:r>
              <a:rPr lang="zh-CN" altLang="en-US" dirty="0" smtClean="0"/>
              <a:t>如下图</a:t>
            </a:r>
            <a:r>
              <a:rPr lang="zh-CN" altLang="en-US" dirty="0"/>
              <a:t>所示。</a:t>
            </a:r>
          </a:p>
          <a:p>
            <a:r>
              <a:rPr lang="zh-CN" altLang="en-US" dirty="0"/>
              <a:t>下面介绍“光线跟踪质量”卷展栏中各参数的含义。</a:t>
            </a:r>
          </a:p>
          <a:p>
            <a:endParaRPr lang="zh-CN" altLang="en-US" dirty="0"/>
          </a:p>
        </p:txBody>
      </p:sp>
      <p:pic>
        <p:nvPicPr>
          <p:cNvPr id="4" name="图片 3"/>
          <p:cNvPicPr/>
          <p:nvPr/>
        </p:nvPicPr>
        <p:blipFill>
          <a:blip r:embed="rId2"/>
          <a:stretch>
            <a:fillRect/>
          </a:stretch>
        </p:blipFill>
        <p:spPr>
          <a:xfrm>
            <a:off x="770110" y="2630775"/>
            <a:ext cx="4662457" cy="1858097"/>
          </a:xfrm>
          <a:prstGeom prst="rect">
            <a:avLst/>
          </a:prstGeom>
          <a:noFill/>
          <a:ln>
            <a:noFill/>
          </a:ln>
        </p:spPr>
      </p:pic>
    </p:spTree>
    <p:extLst>
      <p:ext uri="{BB962C8B-B14F-4D97-AF65-F5344CB8AC3E}">
        <p14:creationId xmlns:p14="http://schemas.microsoft.com/office/powerpoint/2010/main" val="2384919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pPr marL="342900" indent="-342900">
              <a:buFont typeface="Arial" panose="020B0604020202020204" pitchFamily="34" charset="0"/>
              <a:buChar char="•"/>
            </a:pPr>
            <a:r>
              <a:rPr lang="zh-CN" altLang="en-US" dirty="0" smtClean="0"/>
              <a:t>光</a:t>
            </a:r>
            <a:r>
              <a:rPr lang="zh-CN" altLang="en-US" dirty="0"/>
              <a:t>线追踪：勾选该复选框后开启光线追踪模式，这里是总开关，如果这里不开启光线跟踪，光源上的光线追踪也将没有效果。</a:t>
            </a:r>
          </a:p>
          <a:p>
            <a:pPr marL="342900" indent="-342900">
              <a:buFont typeface="Arial" panose="020B0604020202020204" pitchFamily="34" charset="0"/>
              <a:buChar char="•"/>
            </a:pPr>
            <a:r>
              <a:rPr lang="zh-CN" altLang="en-US" dirty="0" smtClean="0"/>
              <a:t>反</a:t>
            </a:r>
            <a:r>
              <a:rPr lang="zh-CN" altLang="en-US" dirty="0"/>
              <a:t>射：灯光光线可以反射的最大次数。有效范围</a:t>
            </a:r>
            <a:r>
              <a:rPr lang="en-US" altLang="zh-CN" dirty="0"/>
              <a:t>0-10</a:t>
            </a:r>
            <a:r>
              <a:rPr lang="zh-CN" altLang="en-US" dirty="0"/>
              <a:t>。</a:t>
            </a:r>
          </a:p>
          <a:p>
            <a:pPr marL="342900" indent="-342900">
              <a:buFont typeface="Arial" panose="020B0604020202020204" pitchFamily="34" charset="0"/>
              <a:buChar char="•"/>
            </a:pPr>
            <a:r>
              <a:rPr lang="zh-CN" altLang="en-US" dirty="0" smtClean="0"/>
              <a:t>折</a:t>
            </a:r>
            <a:r>
              <a:rPr lang="zh-CN" altLang="en-US" dirty="0"/>
              <a:t>射：灯光光线可以折射的最大次数。有效范围</a:t>
            </a:r>
            <a:r>
              <a:rPr lang="en-US" altLang="zh-CN" dirty="0"/>
              <a:t>0-10</a:t>
            </a:r>
            <a:r>
              <a:rPr lang="zh-CN" altLang="en-US" dirty="0"/>
              <a:t>。</a:t>
            </a:r>
          </a:p>
          <a:p>
            <a:pPr marL="342900" indent="-342900">
              <a:buFont typeface="Arial" panose="020B0604020202020204" pitchFamily="34" charset="0"/>
              <a:buChar char="•"/>
            </a:pPr>
            <a:r>
              <a:rPr lang="zh-CN" altLang="en-US" dirty="0" smtClean="0"/>
              <a:t>阴</a:t>
            </a:r>
            <a:r>
              <a:rPr lang="zh-CN" altLang="en-US" dirty="0"/>
              <a:t>影：灯光光线可以反射或折射且仍然导致对象投射阴影的最大次数。</a:t>
            </a:r>
            <a:r>
              <a:rPr lang="en-US" altLang="zh-CN" dirty="0"/>
              <a:t>0</a:t>
            </a:r>
            <a:r>
              <a:rPr lang="zh-CN" altLang="en-US" dirty="0"/>
              <a:t>则表示禁用阴影。</a:t>
            </a:r>
          </a:p>
          <a:p>
            <a:pPr marL="342900" indent="-342900">
              <a:buFont typeface="Arial" panose="020B0604020202020204" pitchFamily="34" charset="0"/>
              <a:buChar char="•"/>
            </a:pPr>
            <a:r>
              <a:rPr lang="zh-CN" altLang="en-US" dirty="0" smtClean="0"/>
              <a:t>偏</a:t>
            </a:r>
            <a:r>
              <a:rPr lang="zh-CN" altLang="en-US" dirty="0"/>
              <a:t>移：可以纠正一些对象上出现的暗区域或错误的阴影。</a:t>
            </a:r>
          </a:p>
          <a:p>
            <a:pPr marL="342900" indent="-342900">
              <a:buFont typeface="Arial" panose="020B0604020202020204" pitchFamily="34" charset="0"/>
              <a:buChar char="•"/>
            </a:pPr>
            <a:endParaRPr lang="zh-CN" altLang="en-US" dirty="0"/>
          </a:p>
        </p:txBody>
      </p:sp>
    </p:spTree>
    <p:extLst>
      <p:ext uri="{BB962C8B-B14F-4D97-AF65-F5344CB8AC3E}">
        <p14:creationId xmlns:p14="http://schemas.microsoft.com/office/powerpoint/2010/main" val="95766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 xmlns:a16="http://schemas.microsoft.com/office/drawing/2014/main" id="{6CE8F2DC-5887-4AB8-B735-43A3308B1C9E}"/>
              </a:ext>
            </a:extLst>
          </p:cNvPr>
          <p:cNvSpPr>
            <a:spLocks noGrp="1"/>
          </p:cNvSpPr>
          <p:nvPr>
            <p:ph type="body" sz="quarter" idx="11"/>
          </p:nvPr>
        </p:nvSpPr>
        <p:spPr/>
        <p:txBody>
          <a:bodyPr/>
          <a:lstStyle/>
          <a:p>
            <a:r>
              <a:rPr lang="zh-CN" altLang="en-US" dirty="0"/>
              <a:t>硬件渲染将使用计算机的显卡以及安装在电脑中的驱动程序将图像渲染到磁盘，如下左图所示。在具有足够内存和显卡的系统上，硬件渲染可以为大型场景提供性能优化以及高质量照明和着色器。</a:t>
            </a:r>
            <a:endParaRPr lang="zh-CN" altLang="en-US" dirty="0"/>
          </a:p>
        </p:txBody>
      </p:sp>
      <p:sp>
        <p:nvSpPr>
          <p:cNvPr id="4" name="文本占位符 3">
            <a:extLst>
              <a:ext uri="{FF2B5EF4-FFF2-40B4-BE49-F238E27FC236}">
                <a16:creationId xmlns="" xmlns:a16="http://schemas.microsoft.com/office/drawing/2014/main" id="{504EDE28-3076-4B42-B5ED-B28EEAB25917}"/>
              </a:ext>
            </a:extLst>
          </p:cNvPr>
          <p:cNvSpPr>
            <a:spLocks noGrp="1"/>
          </p:cNvSpPr>
          <p:nvPr>
            <p:ph type="body" sz="quarter" idx="12"/>
          </p:nvPr>
        </p:nvSpPr>
        <p:spPr/>
        <p:txBody>
          <a:bodyPr/>
          <a:lstStyle/>
          <a:p>
            <a:r>
              <a:rPr lang="en-US" altLang="zh-CN" dirty="0"/>
              <a:t>6.2.2 </a:t>
            </a:r>
            <a:r>
              <a:rPr lang="zh-CN" altLang="en-US" dirty="0"/>
              <a:t>硬件渲染</a:t>
            </a:r>
            <a:endParaRPr lang="zh-CN" altLang="en-US" dirty="0"/>
          </a:p>
        </p:txBody>
      </p:sp>
    </p:spTree>
    <p:extLst>
      <p:ext uri="{BB962C8B-B14F-4D97-AF65-F5344CB8AC3E}">
        <p14:creationId xmlns:p14="http://schemas.microsoft.com/office/powerpoint/2010/main" val="2567545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1.</a:t>
            </a:r>
            <a:r>
              <a:rPr lang="zh-CN" altLang="en-US" dirty="0"/>
              <a:t>性能</a:t>
            </a:r>
          </a:p>
          <a:p>
            <a:r>
              <a:rPr lang="zh-CN" altLang="en-US" dirty="0"/>
              <a:t>“性能”卷展栏如下右图所示。下面介绍“性能”卷展栏中各参数的含义。</a:t>
            </a:r>
            <a:endParaRPr lang="zh-CN" altLang="en-US" dirty="0"/>
          </a:p>
        </p:txBody>
      </p:sp>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6"/>
          <p:cNvSpPr>
            <a:spLocks noChangeArrowheads="1"/>
          </p:cNvSpPr>
          <p:nvPr/>
        </p:nvSpPr>
        <p:spPr bwMode="auto">
          <a:xfrm>
            <a:off x="0" y="1828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等线" pitchFamily="2" charset="-122"/>
                <a:ea typeface="等线"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7" name="图片 6"/>
          <p:cNvPicPr/>
          <p:nvPr/>
        </p:nvPicPr>
        <p:blipFill>
          <a:blip r:embed="rId2"/>
          <a:stretch>
            <a:fillRect/>
          </a:stretch>
        </p:blipFill>
        <p:spPr>
          <a:xfrm>
            <a:off x="865303" y="1828800"/>
            <a:ext cx="4104459" cy="3325091"/>
          </a:xfrm>
          <a:prstGeom prst="rect">
            <a:avLst/>
          </a:prstGeom>
          <a:noFill/>
          <a:ln>
            <a:noFill/>
          </a:ln>
        </p:spPr>
      </p:pic>
      <p:pic>
        <p:nvPicPr>
          <p:cNvPr id="8" name="图片 7"/>
          <p:cNvPicPr/>
          <p:nvPr/>
        </p:nvPicPr>
        <p:blipFill>
          <a:blip r:embed="rId3"/>
          <a:stretch>
            <a:fillRect/>
          </a:stretch>
        </p:blipFill>
        <p:spPr>
          <a:xfrm>
            <a:off x="5214792" y="1828800"/>
            <a:ext cx="4206427" cy="3325091"/>
          </a:xfrm>
          <a:prstGeom prst="rect">
            <a:avLst/>
          </a:prstGeom>
          <a:noFill/>
          <a:ln>
            <a:noFill/>
          </a:ln>
        </p:spPr>
      </p:pic>
    </p:spTree>
    <p:extLst>
      <p:ext uri="{BB962C8B-B14F-4D97-AF65-F5344CB8AC3E}">
        <p14:creationId xmlns:p14="http://schemas.microsoft.com/office/powerpoint/2010/main" val="3875353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pPr marL="342900" indent="-342900">
              <a:buFont typeface="Arial" panose="020B0604020202020204" pitchFamily="34" charset="0"/>
              <a:buChar char="•"/>
            </a:pPr>
            <a:r>
              <a:rPr lang="zh-CN" altLang="en-US" dirty="0" smtClean="0"/>
              <a:t>合</a:t>
            </a:r>
            <a:r>
              <a:rPr lang="zh-CN" altLang="en-US" dirty="0"/>
              <a:t>并世界：该选项会尝试使用常用材质的形状组合几何缓存，可以通过额外增加内存来获得性能的提升。</a:t>
            </a:r>
          </a:p>
          <a:p>
            <a:pPr marL="342900" indent="-342900">
              <a:buFont typeface="Arial" panose="020B0604020202020204" pitchFamily="34" charset="0"/>
              <a:buChar char="•"/>
            </a:pPr>
            <a:r>
              <a:rPr lang="en-US" altLang="zh-CN" dirty="0" smtClean="0"/>
              <a:t>GPU</a:t>
            </a:r>
            <a:r>
              <a:rPr lang="zh-CN" altLang="en-US" dirty="0"/>
              <a:t>实例化：如果一个</a:t>
            </a:r>
            <a:r>
              <a:rPr lang="en-US" altLang="zh-CN" dirty="0"/>
              <a:t>Maya</a:t>
            </a:r>
            <a:r>
              <a:rPr lang="zh-CN" altLang="en-US" dirty="0"/>
              <a:t>形状有多个实例，且所有实例都使用的相同的材质，则它们可以使用硬件实例化进行渲染，可以更快的生产渲染结果。</a:t>
            </a:r>
          </a:p>
          <a:p>
            <a:pPr marL="342900" indent="-342900">
              <a:buFont typeface="Arial" panose="020B0604020202020204" pitchFamily="34" charset="0"/>
              <a:buChar char="•"/>
            </a:pPr>
            <a:r>
              <a:rPr lang="zh-CN" altLang="en-US" dirty="0" smtClean="0"/>
              <a:t>灯</a:t>
            </a:r>
            <a:r>
              <a:rPr lang="zh-CN" altLang="en-US" dirty="0"/>
              <a:t>光限制：设置渲染中使用的最大灯光数。不包括隐藏的灯光。</a:t>
            </a:r>
          </a:p>
          <a:p>
            <a:pPr marL="342900" indent="-342900">
              <a:buFont typeface="Arial" panose="020B0604020202020204" pitchFamily="34" charset="0"/>
              <a:buChar char="•"/>
            </a:pPr>
            <a:r>
              <a:rPr lang="zh-CN" altLang="en-US" dirty="0" smtClean="0"/>
              <a:t>透</a:t>
            </a:r>
            <a:r>
              <a:rPr lang="zh-CN" altLang="en-US" dirty="0"/>
              <a:t>明算法：通过不同的模式可以选择对透明模型的渲染方式，可提高渲染效率。</a:t>
            </a:r>
          </a:p>
          <a:p>
            <a:pPr marL="342900" indent="-342900">
              <a:buFont typeface="Arial" panose="020B0604020202020204" pitchFamily="34" charset="0"/>
              <a:buChar char="•"/>
            </a:pPr>
            <a:r>
              <a:rPr lang="zh-CN" altLang="en-US" dirty="0" smtClean="0"/>
              <a:t>透</a:t>
            </a:r>
            <a:r>
              <a:rPr lang="zh-CN" altLang="en-US" dirty="0"/>
              <a:t>明阴影：启用后可以在场景中看到透明映射的阴影。</a:t>
            </a:r>
          </a:p>
          <a:p>
            <a:endParaRPr lang="zh-CN" altLang="en-US" dirty="0"/>
          </a:p>
        </p:txBody>
      </p:sp>
    </p:spTree>
    <p:extLst>
      <p:ext uri="{BB962C8B-B14F-4D97-AF65-F5344CB8AC3E}">
        <p14:creationId xmlns:p14="http://schemas.microsoft.com/office/powerpoint/2010/main" val="35517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2.</a:t>
            </a:r>
            <a:r>
              <a:rPr lang="zh-CN" altLang="en-US" dirty="0"/>
              <a:t>屏幕空间环境光遮罩</a:t>
            </a:r>
          </a:p>
          <a:p>
            <a:r>
              <a:rPr lang="zh-CN" altLang="en-US" dirty="0"/>
              <a:t>“屏幕空间环境遮挡”卷展栏如下左图所示。开启后线框和组件的绘图不受环境光遮挡、运动模糊和景深效果影响。曲面的填充显示会受到影响。</a:t>
            </a:r>
          </a:p>
          <a:p>
            <a:r>
              <a:rPr lang="en-US" altLang="zh-CN" dirty="0"/>
              <a:t>3.</a:t>
            </a:r>
            <a:r>
              <a:rPr lang="zh-CN" altLang="en-US" dirty="0"/>
              <a:t>硬件雾</a:t>
            </a:r>
          </a:p>
          <a:p>
            <a:r>
              <a:rPr lang="zh-CN" altLang="en-US" dirty="0"/>
              <a:t>“硬件雾”卷展栏如下右图所示。通过不同的模式减弱无效果，图像平面不支持硬件雾。</a:t>
            </a:r>
          </a:p>
          <a:p>
            <a:endParaRPr lang="zh-CN" altLang="en-US" dirty="0"/>
          </a:p>
        </p:txBody>
      </p:sp>
      <p:pic>
        <p:nvPicPr>
          <p:cNvPr id="3" name="图片 2"/>
          <p:cNvPicPr/>
          <p:nvPr/>
        </p:nvPicPr>
        <p:blipFill>
          <a:blip r:embed="rId2"/>
          <a:stretch>
            <a:fillRect/>
          </a:stretch>
        </p:blipFill>
        <p:spPr>
          <a:xfrm>
            <a:off x="1093687" y="3394358"/>
            <a:ext cx="3929480" cy="2938549"/>
          </a:xfrm>
          <a:prstGeom prst="rect">
            <a:avLst/>
          </a:prstGeom>
          <a:noFill/>
          <a:ln>
            <a:noFill/>
          </a:ln>
        </p:spPr>
      </p:pic>
      <p:pic>
        <p:nvPicPr>
          <p:cNvPr id="4" name="图片 3"/>
          <p:cNvPicPr/>
          <p:nvPr/>
        </p:nvPicPr>
        <p:blipFill>
          <a:blip r:embed="rId3"/>
          <a:stretch>
            <a:fillRect/>
          </a:stretch>
        </p:blipFill>
        <p:spPr>
          <a:xfrm>
            <a:off x="5226700" y="3394358"/>
            <a:ext cx="3755073" cy="2937158"/>
          </a:xfrm>
          <a:prstGeom prst="rect">
            <a:avLst/>
          </a:prstGeom>
          <a:noFill/>
          <a:ln>
            <a:noFill/>
          </a:ln>
        </p:spPr>
      </p:pic>
    </p:spTree>
    <p:extLst>
      <p:ext uri="{BB962C8B-B14F-4D97-AF65-F5344CB8AC3E}">
        <p14:creationId xmlns:p14="http://schemas.microsoft.com/office/powerpoint/2010/main" val="2560825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向量渲染，又叫矢量渲染，支持各种位图图像格式和</a:t>
            </a:r>
            <a:r>
              <a:rPr lang="en-US" altLang="zh-CN" dirty="0"/>
              <a:t>2D</a:t>
            </a:r>
            <a:r>
              <a:rPr lang="zh-CN" altLang="en-US" dirty="0"/>
              <a:t>向量格式创建程式化的渲染，如下左图所示。向量渲染多用于卡通渲染、色调艺术渲染、线框渲染等效果</a:t>
            </a:r>
            <a:r>
              <a:rPr lang="zh-CN" altLang="en-US" dirty="0" smtClean="0"/>
              <a:t>。</a:t>
            </a:r>
            <a:endParaRPr lang="zh-CN" altLang="en-US" dirty="0"/>
          </a:p>
        </p:txBody>
      </p:sp>
      <p:sp>
        <p:nvSpPr>
          <p:cNvPr id="3" name="文本占位符 2"/>
          <p:cNvSpPr>
            <a:spLocks noGrp="1"/>
          </p:cNvSpPr>
          <p:nvPr>
            <p:ph type="body" sz="quarter" idx="12"/>
          </p:nvPr>
        </p:nvSpPr>
        <p:spPr/>
        <p:txBody>
          <a:bodyPr/>
          <a:lstStyle/>
          <a:p>
            <a:r>
              <a:rPr lang="en-US" altLang="zh-CN" dirty="0"/>
              <a:t>6.2.3 </a:t>
            </a:r>
            <a:r>
              <a:rPr lang="zh-CN" altLang="en-US" dirty="0"/>
              <a:t>向量渲染</a:t>
            </a:r>
            <a:endParaRPr lang="zh-CN" altLang="en-US" dirty="0"/>
          </a:p>
        </p:txBody>
      </p:sp>
    </p:spTree>
    <p:extLst>
      <p:ext uri="{BB962C8B-B14F-4D97-AF65-F5344CB8AC3E}">
        <p14:creationId xmlns:p14="http://schemas.microsoft.com/office/powerpoint/2010/main" val="227580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1.</a:t>
            </a:r>
            <a:r>
              <a:rPr lang="zh-CN" altLang="en-US" dirty="0"/>
              <a:t>外观选项</a:t>
            </a:r>
          </a:p>
          <a:p>
            <a:r>
              <a:rPr lang="zh-CN" altLang="en-US" dirty="0"/>
              <a:t>“外观选项”卷展栏如下右图所示。通过曲线容差来控制对象外轮廓，如在场景上创建一个球体，将曲线容差设置为</a:t>
            </a:r>
            <a:r>
              <a:rPr lang="en-US" altLang="zh-CN" dirty="0"/>
              <a:t>0</a:t>
            </a:r>
            <a:r>
              <a:rPr lang="zh-CN" altLang="en-US" dirty="0"/>
              <a:t>时则得到比较圆的外轮廓，设置为</a:t>
            </a:r>
            <a:r>
              <a:rPr lang="en-US" altLang="zh-CN" dirty="0"/>
              <a:t>15</a:t>
            </a:r>
            <a:r>
              <a:rPr lang="zh-CN" altLang="en-US" dirty="0"/>
              <a:t>时则无法得到一个比较圆的外轮廓，数值越大渲染速度越快。</a:t>
            </a:r>
            <a:endParaRPr lang="zh-CN" altLang="en-US" dirty="0"/>
          </a:p>
        </p:txBody>
      </p:sp>
      <p:pic>
        <p:nvPicPr>
          <p:cNvPr id="5" name="图片 4"/>
          <p:cNvPicPr/>
          <p:nvPr/>
        </p:nvPicPr>
        <p:blipFill>
          <a:blip r:embed="rId2"/>
          <a:stretch>
            <a:fillRect/>
          </a:stretch>
        </p:blipFill>
        <p:spPr>
          <a:xfrm>
            <a:off x="1209040" y="2612303"/>
            <a:ext cx="4393738" cy="3691330"/>
          </a:xfrm>
          <a:prstGeom prst="rect">
            <a:avLst/>
          </a:prstGeom>
          <a:noFill/>
          <a:ln>
            <a:solidFill>
              <a:schemeClr val="accent1"/>
            </a:solidFill>
          </a:ln>
        </p:spPr>
      </p:pic>
      <p:pic>
        <p:nvPicPr>
          <p:cNvPr id="6" name="图片 5"/>
          <p:cNvPicPr/>
          <p:nvPr/>
        </p:nvPicPr>
        <p:blipFill>
          <a:blip r:embed="rId3"/>
          <a:srcRect t="3151" r="14946" b="-1"/>
          <a:stretch>
            <a:fillRect/>
          </a:stretch>
        </p:blipFill>
        <p:spPr>
          <a:xfrm>
            <a:off x="5796741" y="2612303"/>
            <a:ext cx="4788661" cy="3691330"/>
          </a:xfrm>
          <a:prstGeom prst="rect">
            <a:avLst/>
          </a:prstGeom>
          <a:noFill/>
          <a:ln>
            <a:noFill/>
          </a:ln>
        </p:spPr>
      </p:pic>
    </p:spTree>
    <p:extLst>
      <p:ext uri="{BB962C8B-B14F-4D97-AF65-F5344CB8AC3E}">
        <p14:creationId xmlns:p14="http://schemas.microsoft.com/office/powerpoint/2010/main" val="1652671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2.</a:t>
            </a:r>
            <a:r>
              <a:rPr lang="zh-CN" altLang="en-US" dirty="0"/>
              <a:t>填充选项</a:t>
            </a:r>
          </a:p>
          <a:p>
            <a:r>
              <a:rPr lang="zh-CN" altLang="en-US" dirty="0"/>
              <a:t>外观选项卷展栏如下左图所示。关闭填充对象时则只会渲染模型对象的边框。开始后可以根据所需要的渲染质量来选择“单色”“双色”“四色”“全色”和“平均颜色”。“平均颜色”效果最好渲染速度也最慢。</a:t>
            </a:r>
            <a:endParaRPr lang="zh-CN" altLang="en-US" dirty="0"/>
          </a:p>
        </p:txBody>
      </p:sp>
    </p:spTree>
    <p:extLst>
      <p:ext uri="{BB962C8B-B14F-4D97-AF65-F5344CB8AC3E}">
        <p14:creationId xmlns:p14="http://schemas.microsoft.com/office/powerpoint/2010/main" val="360071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324B65BD-3D0E-4F32-87EF-6C552A096687}"/>
              </a:ext>
            </a:extLst>
          </p:cNvPr>
          <p:cNvSpPr>
            <a:spLocks noGrp="1"/>
          </p:cNvSpPr>
          <p:nvPr>
            <p:ph type="body" sz="quarter" idx="11"/>
          </p:nvPr>
        </p:nvSpPr>
        <p:spPr/>
        <p:txBody>
          <a:bodyPr/>
          <a:lstStyle/>
          <a:p>
            <a:pPr marL="342900" indent="-342900">
              <a:buFont typeface="+mj-lt"/>
              <a:buAutoNum type="arabicPeriod"/>
            </a:pPr>
            <a:r>
              <a:rPr lang="zh-CN" altLang="en-US" dirty="0"/>
              <a:t>了解渲染的基础知识</a:t>
            </a:r>
          </a:p>
          <a:p>
            <a:pPr marL="342900" indent="-342900">
              <a:buFont typeface="+mj-lt"/>
              <a:buAutoNum type="arabicPeriod"/>
            </a:pPr>
            <a:r>
              <a:rPr lang="zh-CN" altLang="en-US" dirty="0" smtClean="0"/>
              <a:t>了</a:t>
            </a:r>
            <a:r>
              <a:rPr lang="zh-CN" altLang="en-US" dirty="0"/>
              <a:t>解不同渲染器的特点</a:t>
            </a:r>
          </a:p>
          <a:p>
            <a:pPr marL="342900" indent="-342900">
              <a:buFont typeface="+mj-lt"/>
              <a:buAutoNum type="arabicPeriod"/>
            </a:pPr>
            <a:r>
              <a:rPr lang="zh-CN" altLang="en-US" dirty="0" smtClean="0"/>
              <a:t>掌</a:t>
            </a:r>
            <a:r>
              <a:rPr lang="zh-CN" altLang="en-US" dirty="0"/>
              <a:t>握渲染器的通用属性</a:t>
            </a:r>
          </a:p>
          <a:p>
            <a:pPr marL="342900" indent="-342900">
              <a:buFont typeface="+mj-lt"/>
              <a:buAutoNum type="arabicPeriod"/>
            </a:pPr>
            <a:r>
              <a:rPr lang="zh-CN" altLang="en-US" dirty="0" smtClean="0"/>
              <a:t>学</a:t>
            </a:r>
            <a:r>
              <a:rPr lang="zh-CN" altLang="en-US" dirty="0"/>
              <a:t>习分层渲染的使用</a:t>
            </a:r>
            <a:endParaRPr lang="zh-CN" altLang="en-US" dirty="0"/>
          </a:p>
        </p:txBody>
      </p:sp>
    </p:spTree>
    <p:extLst>
      <p:ext uri="{BB962C8B-B14F-4D97-AF65-F5344CB8AC3E}">
        <p14:creationId xmlns:p14="http://schemas.microsoft.com/office/powerpoint/2010/main" val="27408825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3.</a:t>
            </a:r>
            <a:r>
              <a:rPr lang="zh-CN" altLang="en-US" dirty="0"/>
              <a:t>边选项</a:t>
            </a:r>
          </a:p>
          <a:p>
            <a:r>
              <a:rPr lang="zh-CN" altLang="en-US" dirty="0"/>
              <a:t>“边选项”卷展栏如下右图所示。开启后则会渲染模型对象的边框，可以设置边框的颜色以及粗细等效果。</a:t>
            </a:r>
          </a:p>
          <a:p>
            <a:endParaRPr lang="zh-CN" altLang="en-US" dirty="0"/>
          </a:p>
        </p:txBody>
      </p:sp>
      <p:pic>
        <p:nvPicPr>
          <p:cNvPr id="3" name="图片 2"/>
          <p:cNvPicPr/>
          <p:nvPr/>
        </p:nvPicPr>
        <p:blipFill>
          <a:blip r:embed="rId2"/>
          <a:stretch>
            <a:fillRect/>
          </a:stretch>
        </p:blipFill>
        <p:spPr>
          <a:xfrm>
            <a:off x="1464453" y="2355791"/>
            <a:ext cx="3709527" cy="3766597"/>
          </a:xfrm>
          <a:prstGeom prst="rect">
            <a:avLst/>
          </a:prstGeom>
          <a:noFill/>
          <a:ln>
            <a:noFill/>
          </a:ln>
        </p:spPr>
      </p:pic>
      <p:pic>
        <p:nvPicPr>
          <p:cNvPr id="4" name="图片 3"/>
          <p:cNvPicPr/>
          <p:nvPr/>
        </p:nvPicPr>
        <p:blipFill>
          <a:blip r:embed="rId3"/>
          <a:srcRect b="3361"/>
          <a:stretch>
            <a:fillRect/>
          </a:stretch>
        </p:blipFill>
        <p:spPr>
          <a:xfrm>
            <a:off x="5310447" y="2355790"/>
            <a:ext cx="3122122" cy="3769339"/>
          </a:xfrm>
          <a:prstGeom prst="rect">
            <a:avLst/>
          </a:prstGeom>
          <a:noFill/>
          <a:ln>
            <a:noFill/>
          </a:ln>
        </p:spPr>
      </p:pic>
    </p:spTree>
    <p:extLst>
      <p:ext uri="{BB962C8B-B14F-4D97-AF65-F5344CB8AC3E}">
        <p14:creationId xmlns:p14="http://schemas.microsoft.com/office/powerpoint/2010/main" val="548800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阿诺德渲染器是一款高级的、跨平台的渲染</a:t>
            </a:r>
            <a:r>
              <a:rPr lang="en-US" altLang="zh-CN" dirty="0"/>
              <a:t>API</a:t>
            </a:r>
            <a:r>
              <a:rPr lang="zh-CN" altLang="en-US" dirty="0"/>
              <a:t>，是基于物理算法的电影级别渲染器。</a:t>
            </a:r>
            <a:r>
              <a:rPr lang="en-US" altLang="zh-CN" dirty="0"/>
              <a:t>Maya 2022</a:t>
            </a:r>
            <a:r>
              <a:rPr lang="zh-CN" altLang="en-US" dirty="0"/>
              <a:t>中已经内置了阿诺德渲染，如下左图所示。阿诺德渲染器需要配合阿诺德自带材质及灯光配合使用。</a:t>
            </a:r>
            <a:endParaRPr lang="zh-CN" altLang="en-US" dirty="0"/>
          </a:p>
        </p:txBody>
      </p:sp>
      <p:sp>
        <p:nvSpPr>
          <p:cNvPr id="3" name="文本占位符 2"/>
          <p:cNvSpPr>
            <a:spLocks noGrp="1"/>
          </p:cNvSpPr>
          <p:nvPr>
            <p:ph type="body" sz="quarter" idx="12"/>
          </p:nvPr>
        </p:nvSpPr>
        <p:spPr/>
        <p:txBody>
          <a:bodyPr/>
          <a:lstStyle/>
          <a:p>
            <a:r>
              <a:rPr lang="en-US" altLang="zh-CN" dirty="0"/>
              <a:t>6.2.4 </a:t>
            </a:r>
            <a:r>
              <a:rPr lang="zh-CN" altLang="en-US" dirty="0"/>
              <a:t>阿诺德渲染器（</a:t>
            </a:r>
            <a:r>
              <a:rPr lang="en-US" altLang="zh-CN" dirty="0"/>
              <a:t>Arnold</a:t>
            </a:r>
            <a:r>
              <a:rPr lang="zh-CN" altLang="en-US" dirty="0"/>
              <a:t>）</a:t>
            </a:r>
            <a:endParaRPr lang="zh-CN" altLang="en-US" dirty="0"/>
          </a:p>
        </p:txBody>
      </p:sp>
    </p:spTree>
    <p:extLst>
      <p:ext uri="{BB962C8B-B14F-4D97-AF65-F5344CB8AC3E}">
        <p14:creationId xmlns:p14="http://schemas.microsoft.com/office/powerpoint/2010/main" val="2608843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1.</a:t>
            </a:r>
            <a:r>
              <a:rPr lang="zh-CN" altLang="en-US" dirty="0"/>
              <a:t>采样（</a:t>
            </a:r>
            <a:r>
              <a:rPr lang="en-US" altLang="zh-CN" dirty="0"/>
              <a:t>Sampling</a:t>
            </a:r>
            <a:r>
              <a:rPr lang="zh-CN" altLang="en-US" dirty="0"/>
              <a:t>）</a:t>
            </a:r>
          </a:p>
          <a:p>
            <a:r>
              <a:rPr lang="zh-CN" altLang="en-US" dirty="0"/>
              <a:t>采样（</a:t>
            </a:r>
            <a:r>
              <a:rPr lang="en-US" altLang="zh-CN" dirty="0"/>
              <a:t>Sampling</a:t>
            </a:r>
            <a:r>
              <a:rPr lang="zh-CN" altLang="en-US" dirty="0"/>
              <a:t>）卷展栏，如下右图所示。采样（</a:t>
            </a:r>
            <a:r>
              <a:rPr lang="en-US" altLang="zh-CN" dirty="0"/>
              <a:t>Sampling</a:t>
            </a:r>
            <a:r>
              <a:rPr lang="zh-CN" altLang="en-US" dirty="0"/>
              <a:t>）项卷展栏可单独控制摄像机采样值（</a:t>
            </a:r>
            <a:r>
              <a:rPr lang="en-US" altLang="zh-CN" dirty="0"/>
              <a:t>Camera AA</a:t>
            </a:r>
            <a:r>
              <a:rPr lang="zh-CN" altLang="en-US" dirty="0"/>
              <a:t>）、漫反射（</a:t>
            </a:r>
            <a:r>
              <a:rPr lang="en-US" altLang="zh-CN" dirty="0"/>
              <a:t>Diffuse</a:t>
            </a:r>
            <a:r>
              <a:rPr lang="zh-CN" altLang="en-US" dirty="0"/>
              <a:t>）、高光反射（</a:t>
            </a:r>
            <a:r>
              <a:rPr lang="en-US" altLang="zh-CN" dirty="0"/>
              <a:t>Specular</a:t>
            </a:r>
            <a:r>
              <a:rPr lang="zh-CN" altLang="en-US" dirty="0"/>
              <a:t>）、透明反射（</a:t>
            </a:r>
            <a:r>
              <a:rPr lang="en-US" altLang="zh-CN" dirty="0"/>
              <a:t>Transmission</a:t>
            </a:r>
            <a:r>
              <a:rPr lang="zh-CN" altLang="en-US" dirty="0"/>
              <a:t>）、</a:t>
            </a:r>
            <a:r>
              <a:rPr lang="en-US" altLang="zh-CN" dirty="0"/>
              <a:t>SSS</a:t>
            </a:r>
            <a:r>
              <a:rPr lang="zh-CN" altLang="en-US" dirty="0"/>
              <a:t>和</a:t>
            </a:r>
            <a:r>
              <a:rPr lang="en-US" altLang="zh-CN" dirty="0"/>
              <a:t>Vlome Indirect</a:t>
            </a:r>
            <a:r>
              <a:rPr lang="zh-CN" altLang="en-US" dirty="0"/>
              <a:t>的采样值，采样值越高渲染效果越好，渲染时间越长。</a:t>
            </a:r>
          </a:p>
          <a:p>
            <a:endParaRPr lang="zh-CN" altLang="en-US" dirty="0"/>
          </a:p>
        </p:txBody>
      </p:sp>
      <p:pic>
        <p:nvPicPr>
          <p:cNvPr id="5" name="图片 4"/>
          <p:cNvPicPr/>
          <p:nvPr/>
        </p:nvPicPr>
        <p:blipFill>
          <a:blip r:embed="rId2"/>
          <a:stretch>
            <a:fillRect/>
          </a:stretch>
        </p:blipFill>
        <p:spPr>
          <a:xfrm>
            <a:off x="1815579" y="2683423"/>
            <a:ext cx="3753947" cy="3616510"/>
          </a:xfrm>
          <a:prstGeom prst="rect">
            <a:avLst/>
          </a:prstGeom>
          <a:noFill/>
          <a:ln>
            <a:solidFill>
              <a:schemeClr val="accent1"/>
            </a:solidFill>
          </a:ln>
        </p:spPr>
      </p:pic>
      <p:pic>
        <p:nvPicPr>
          <p:cNvPr id="6" name="图片 5"/>
          <p:cNvPicPr/>
          <p:nvPr/>
        </p:nvPicPr>
        <p:blipFill>
          <a:blip r:embed="rId3"/>
          <a:stretch>
            <a:fillRect/>
          </a:stretch>
        </p:blipFill>
        <p:spPr>
          <a:xfrm>
            <a:off x="5783925" y="2683423"/>
            <a:ext cx="3449255" cy="3616510"/>
          </a:xfrm>
          <a:prstGeom prst="rect">
            <a:avLst/>
          </a:prstGeom>
          <a:noFill/>
          <a:ln>
            <a:noFill/>
          </a:ln>
        </p:spPr>
      </p:pic>
    </p:spTree>
    <p:extLst>
      <p:ext uri="{BB962C8B-B14F-4D97-AF65-F5344CB8AC3E}">
        <p14:creationId xmlns:p14="http://schemas.microsoft.com/office/powerpoint/2010/main" val="355895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2.</a:t>
            </a:r>
            <a:r>
              <a:rPr lang="zh-CN" altLang="en-US" dirty="0"/>
              <a:t>光线深度（</a:t>
            </a:r>
            <a:r>
              <a:rPr lang="en-US" altLang="zh-CN" dirty="0"/>
              <a:t>Ray Depth</a:t>
            </a:r>
            <a:r>
              <a:rPr lang="zh-CN" altLang="en-US" dirty="0"/>
              <a:t>）</a:t>
            </a:r>
          </a:p>
          <a:p>
            <a:r>
              <a:rPr lang="zh-CN" altLang="en-US" dirty="0"/>
              <a:t>光线深度（</a:t>
            </a:r>
            <a:r>
              <a:rPr lang="en-US" altLang="zh-CN" dirty="0"/>
              <a:t>Ray Depth</a:t>
            </a:r>
            <a:r>
              <a:rPr lang="zh-CN" altLang="en-US" dirty="0"/>
              <a:t>）卷展栏如下左图所示。控制光线计算的次数和精度，数值越高光线深度效果越好，渲染时间越长。</a:t>
            </a:r>
            <a:endParaRPr lang="zh-CN" altLang="en-US" dirty="0"/>
          </a:p>
        </p:txBody>
      </p:sp>
      <p:sp>
        <p:nvSpPr>
          <p:cNvPr id="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4"/>
          <p:cNvSpPr>
            <a:spLocks noChangeArrowheads="1"/>
          </p:cNvSpPr>
          <p:nvPr/>
        </p:nvSpPr>
        <p:spPr bwMode="auto">
          <a:xfrm>
            <a:off x="0" y="1724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670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等线" pitchFamily="2" charset="-122"/>
                <a:ea typeface="等线"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1209954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3.</a:t>
            </a:r>
            <a:r>
              <a:rPr lang="zh-CN" altLang="en-US" dirty="0"/>
              <a:t>系统设置（</a:t>
            </a:r>
            <a:r>
              <a:rPr lang="en-US" altLang="zh-CN" dirty="0"/>
              <a:t>System</a:t>
            </a:r>
            <a:r>
              <a:rPr lang="zh-CN" altLang="en-US" dirty="0"/>
              <a:t>）</a:t>
            </a:r>
          </a:p>
          <a:p>
            <a:r>
              <a:rPr lang="zh-CN" altLang="en-US" dirty="0"/>
              <a:t>阿诺德还支持用户选择使用</a:t>
            </a:r>
            <a:r>
              <a:rPr lang="en-US" altLang="zh-CN" dirty="0"/>
              <a:t>CPU</a:t>
            </a:r>
            <a:r>
              <a:rPr lang="zh-CN" altLang="en-US" dirty="0"/>
              <a:t>驱动或</a:t>
            </a:r>
            <a:r>
              <a:rPr lang="en-US" altLang="zh-CN" dirty="0"/>
              <a:t>GPU</a:t>
            </a:r>
            <a:r>
              <a:rPr lang="zh-CN" altLang="en-US" dirty="0"/>
              <a:t>驱动进行渲染，如下右图所示。为用户带来了更大的交互性和速度，提高渲染性能。</a:t>
            </a:r>
            <a:endParaRPr lang="zh-CN" altLang="en-US" dirty="0"/>
          </a:p>
        </p:txBody>
      </p:sp>
      <p:pic>
        <p:nvPicPr>
          <p:cNvPr id="5" name="图片 4"/>
          <p:cNvPicPr/>
          <p:nvPr/>
        </p:nvPicPr>
        <p:blipFill>
          <a:blip r:embed="rId2"/>
          <a:srcRect r="6223"/>
          <a:stretch>
            <a:fillRect/>
          </a:stretch>
        </p:blipFill>
        <p:spPr>
          <a:xfrm>
            <a:off x="1071995" y="3117212"/>
            <a:ext cx="4501470" cy="3089852"/>
          </a:xfrm>
          <a:prstGeom prst="rect">
            <a:avLst/>
          </a:prstGeom>
          <a:noFill/>
          <a:ln>
            <a:noFill/>
          </a:ln>
        </p:spPr>
      </p:pic>
      <p:pic>
        <p:nvPicPr>
          <p:cNvPr id="6" name="图片 5"/>
          <p:cNvPicPr/>
          <p:nvPr/>
        </p:nvPicPr>
        <p:blipFill>
          <a:blip r:embed="rId3"/>
          <a:srcRect r="29224"/>
          <a:stretch>
            <a:fillRect/>
          </a:stretch>
        </p:blipFill>
        <p:spPr>
          <a:xfrm>
            <a:off x="5786870" y="2180417"/>
            <a:ext cx="4570788" cy="4026647"/>
          </a:xfrm>
          <a:prstGeom prst="rect">
            <a:avLst/>
          </a:prstGeom>
          <a:noFill/>
          <a:ln>
            <a:noFill/>
          </a:ln>
        </p:spPr>
      </p:pic>
    </p:spTree>
    <p:extLst>
      <p:ext uri="{BB962C8B-B14F-4D97-AF65-F5344CB8AC3E}">
        <p14:creationId xmlns:p14="http://schemas.microsoft.com/office/powerpoint/2010/main" val="2797200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在有些项目的制作中可以会需要用户去渲染模型的线框，比方说一些工业建模的项目。线框的制作有</a:t>
            </a:r>
            <a:r>
              <a:rPr lang="en-US" altLang="zh-CN" dirty="0"/>
              <a:t>2</a:t>
            </a:r>
            <a:r>
              <a:rPr lang="zh-CN" altLang="en-US" dirty="0"/>
              <a:t>中方式，第一种就是将模型分好的</a:t>
            </a:r>
            <a:r>
              <a:rPr lang="en-US" altLang="zh-CN" dirty="0"/>
              <a:t>UV</a:t>
            </a:r>
            <a:r>
              <a:rPr lang="zh-CN" altLang="en-US" dirty="0"/>
              <a:t>贴图赋予给模型，如下左图是一张</a:t>
            </a:r>
            <a:r>
              <a:rPr lang="en-US" altLang="zh-CN" dirty="0"/>
              <a:t>UV</a:t>
            </a:r>
            <a:r>
              <a:rPr lang="zh-CN" altLang="en-US" dirty="0"/>
              <a:t>图，将它以贴图的形式赋给模型后，就可以用任何的渲染器进行渲染了，如下右图所示。这种制作方式好处是可以用更高级的渲染器渲染出更有质感的效果图，但缺点在于需要给模型分</a:t>
            </a:r>
            <a:r>
              <a:rPr lang="en-US" altLang="zh-CN" dirty="0"/>
              <a:t>UV</a:t>
            </a:r>
            <a:r>
              <a:rPr lang="zh-CN" altLang="en-US" dirty="0"/>
              <a:t>会增加工作量，而且有些工业模型也不好分</a:t>
            </a:r>
            <a:r>
              <a:rPr lang="en-US" altLang="zh-CN" dirty="0"/>
              <a:t>UV</a:t>
            </a:r>
            <a:r>
              <a:rPr lang="zh-CN" altLang="en-US" dirty="0"/>
              <a:t>。</a:t>
            </a:r>
            <a:endParaRPr lang="zh-CN" altLang="en-US" dirty="0"/>
          </a:p>
        </p:txBody>
      </p:sp>
      <p:sp>
        <p:nvSpPr>
          <p:cNvPr id="3" name="文本占位符 2"/>
          <p:cNvSpPr>
            <a:spLocks noGrp="1"/>
          </p:cNvSpPr>
          <p:nvPr>
            <p:ph type="body" sz="quarter" idx="12"/>
          </p:nvPr>
        </p:nvSpPr>
        <p:spPr/>
        <p:txBody>
          <a:bodyPr/>
          <a:lstStyle/>
          <a:p>
            <a:r>
              <a:rPr lang="zh-CN" altLang="en-US" dirty="0"/>
              <a:t>实战练习：渲染模型线框</a:t>
            </a:r>
            <a:endParaRPr lang="zh-CN" altLang="en-US" dirty="0"/>
          </a:p>
        </p:txBody>
      </p:sp>
      <p:pic>
        <p:nvPicPr>
          <p:cNvPr id="6" name="图片 5"/>
          <p:cNvPicPr/>
          <p:nvPr/>
        </p:nvPicPr>
        <p:blipFill>
          <a:blip r:embed="rId2"/>
          <a:stretch>
            <a:fillRect/>
          </a:stretch>
        </p:blipFill>
        <p:spPr>
          <a:xfrm>
            <a:off x="2280371" y="3623165"/>
            <a:ext cx="2873520" cy="2807462"/>
          </a:xfrm>
          <a:prstGeom prst="rect">
            <a:avLst/>
          </a:prstGeom>
          <a:noFill/>
          <a:ln>
            <a:noFill/>
          </a:ln>
        </p:spPr>
      </p:pic>
      <p:pic>
        <p:nvPicPr>
          <p:cNvPr id="7" name="图片 6"/>
          <p:cNvPicPr/>
          <p:nvPr/>
        </p:nvPicPr>
        <p:blipFill>
          <a:blip r:embed="rId3"/>
          <a:stretch>
            <a:fillRect/>
          </a:stretch>
        </p:blipFill>
        <p:spPr>
          <a:xfrm>
            <a:off x="5596746" y="3623165"/>
            <a:ext cx="3314693" cy="2807462"/>
          </a:xfrm>
          <a:prstGeom prst="rect">
            <a:avLst/>
          </a:prstGeom>
          <a:noFill/>
          <a:ln>
            <a:noFill/>
          </a:ln>
        </p:spPr>
      </p:pic>
    </p:spTree>
    <p:extLst>
      <p:ext uri="{BB962C8B-B14F-4D97-AF65-F5344CB8AC3E}">
        <p14:creationId xmlns:p14="http://schemas.microsoft.com/office/powerpoint/2010/main" val="2684504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另一种方式就是用向量渲染器渲染，可以在不需要分</a:t>
            </a:r>
            <a:r>
              <a:rPr lang="en-US" altLang="zh-CN" dirty="0"/>
              <a:t>UV</a:t>
            </a:r>
            <a:r>
              <a:rPr lang="zh-CN" altLang="en-US" dirty="0"/>
              <a:t>的情况下渲染出线框效果，但缺点是渲染出来的效果图没有什么光泽度等质感，具体操作如下</a:t>
            </a:r>
            <a:r>
              <a:rPr lang="zh-CN" altLang="en-US" dirty="0" smtClean="0"/>
              <a:t>。</a:t>
            </a:r>
            <a:endParaRPr lang="en-US" altLang="zh-CN" dirty="0" smtClean="0"/>
          </a:p>
          <a:p>
            <a:r>
              <a:rPr lang="zh-CN" altLang="en-US" dirty="0"/>
              <a:t>步骤</a:t>
            </a:r>
            <a:r>
              <a:rPr lang="en-US" altLang="zh-CN" dirty="0"/>
              <a:t>01</a:t>
            </a:r>
            <a:r>
              <a:rPr lang="zh-CN" altLang="en-US" dirty="0"/>
              <a:t>：先在场景中创建一个球体，</a:t>
            </a:r>
            <a:r>
              <a:rPr lang="zh-CN" altLang="en-US" dirty="0" smtClean="0"/>
              <a:t>如下图</a:t>
            </a:r>
            <a:r>
              <a:rPr lang="zh-CN" altLang="en-US" dirty="0"/>
              <a:t>所示。</a:t>
            </a:r>
            <a:endParaRPr lang="zh-CN" altLang="en-US" dirty="0"/>
          </a:p>
        </p:txBody>
      </p:sp>
      <p:pic>
        <p:nvPicPr>
          <p:cNvPr id="3" name="图片 2"/>
          <p:cNvPicPr/>
          <p:nvPr/>
        </p:nvPicPr>
        <p:blipFill>
          <a:blip r:embed="rId2"/>
          <a:stretch>
            <a:fillRect/>
          </a:stretch>
        </p:blipFill>
        <p:spPr>
          <a:xfrm>
            <a:off x="3634913" y="2188788"/>
            <a:ext cx="4684934" cy="3896128"/>
          </a:xfrm>
          <a:prstGeom prst="rect">
            <a:avLst/>
          </a:prstGeom>
          <a:noFill/>
          <a:ln>
            <a:noFill/>
          </a:ln>
        </p:spPr>
      </p:pic>
    </p:spTree>
    <p:extLst>
      <p:ext uri="{BB962C8B-B14F-4D97-AF65-F5344CB8AC3E}">
        <p14:creationId xmlns:p14="http://schemas.microsoft.com/office/powerpoint/2010/main" val="4271044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02</a:t>
            </a:r>
            <a:r>
              <a:rPr lang="zh-CN" altLang="en-US" dirty="0"/>
              <a:t>：然后打开“渲染视图”对话框，将渲染图改为“</a:t>
            </a:r>
            <a:r>
              <a:rPr lang="en-US" altLang="zh-CN" dirty="0"/>
              <a:t>Maya</a:t>
            </a:r>
            <a:r>
              <a:rPr lang="zh-CN" altLang="en-US" dirty="0"/>
              <a:t>向量”，如下左图所示。</a:t>
            </a:r>
          </a:p>
          <a:p>
            <a:r>
              <a:rPr lang="zh-CN" altLang="en-US" dirty="0"/>
              <a:t>步骤</a:t>
            </a:r>
            <a:r>
              <a:rPr lang="en-US" altLang="zh-CN" dirty="0"/>
              <a:t>03</a:t>
            </a:r>
            <a:r>
              <a:rPr lang="zh-CN" altLang="en-US" dirty="0"/>
              <a:t>：在“</a:t>
            </a:r>
            <a:r>
              <a:rPr lang="en-US" altLang="zh-CN" dirty="0"/>
              <a:t>Maya</a:t>
            </a:r>
            <a:r>
              <a:rPr lang="zh-CN" altLang="en-US" dirty="0"/>
              <a:t>向量”选项卡中的“边选项”菜单中勾选“包括边”复选框，并将“边权重”属性设置为</a:t>
            </a:r>
            <a:r>
              <a:rPr lang="en-US" altLang="zh-CN" dirty="0"/>
              <a:t>3</a:t>
            </a:r>
            <a:r>
              <a:rPr lang="zh-CN" altLang="en-US" dirty="0"/>
              <a:t>，如下右图所示。边权重是用来控制渲染出的边框粗细。</a:t>
            </a:r>
          </a:p>
          <a:p>
            <a:endParaRPr lang="zh-CN" altLang="en-US" dirty="0"/>
          </a:p>
        </p:txBody>
      </p:sp>
      <p:pic>
        <p:nvPicPr>
          <p:cNvPr id="3" name="图片 2"/>
          <p:cNvPicPr/>
          <p:nvPr/>
        </p:nvPicPr>
        <p:blipFill>
          <a:blip r:embed="rId2"/>
          <a:stretch>
            <a:fillRect/>
          </a:stretch>
        </p:blipFill>
        <p:spPr>
          <a:xfrm>
            <a:off x="1142765" y="2191443"/>
            <a:ext cx="4079359" cy="4192732"/>
          </a:xfrm>
          <a:prstGeom prst="rect">
            <a:avLst/>
          </a:prstGeom>
          <a:noFill/>
          <a:ln>
            <a:noFill/>
          </a:ln>
        </p:spPr>
      </p:pic>
      <p:pic>
        <p:nvPicPr>
          <p:cNvPr id="4" name="图片 3"/>
          <p:cNvPicPr/>
          <p:nvPr/>
        </p:nvPicPr>
        <p:blipFill>
          <a:blip r:embed="rId3"/>
          <a:stretch>
            <a:fillRect/>
          </a:stretch>
        </p:blipFill>
        <p:spPr>
          <a:xfrm>
            <a:off x="5382660" y="2191443"/>
            <a:ext cx="2969723" cy="4192732"/>
          </a:xfrm>
          <a:prstGeom prst="rect">
            <a:avLst/>
          </a:prstGeom>
          <a:noFill/>
          <a:ln>
            <a:noFill/>
          </a:ln>
        </p:spPr>
      </p:pic>
    </p:spTree>
    <p:extLst>
      <p:ext uri="{BB962C8B-B14F-4D97-AF65-F5344CB8AC3E}">
        <p14:creationId xmlns:p14="http://schemas.microsoft.com/office/powerpoint/2010/main" val="3501630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04</a:t>
            </a:r>
            <a:r>
              <a:rPr lang="zh-CN" altLang="en-US" dirty="0"/>
              <a:t>：渲染球体后可以看到球体的边缘出现了线框效果，如下左图所示。</a:t>
            </a:r>
          </a:p>
          <a:p>
            <a:r>
              <a:rPr lang="zh-CN" altLang="en-US" dirty="0"/>
              <a:t>步骤</a:t>
            </a:r>
            <a:r>
              <a:rPr lang="en-US" altLang="zh-CN" dirty="0"/>
              <a:t>05</a:t>
            </a:r>
            <a:r>
              <a:rPr lang="zh-CN" altLang="en-US" dirty="0"/>
              <a:t>：渲选中球体的边执行建模模块下的“网格显示</a:t>
            </a:r>
            <a:r>
              <a:rPr lang="en-US" altLang="zh-CN" dirty="0"/>
              <a:t>&gt;</a:t>
            </a:r>
            <a:r>
              <a:rPr lang="zh-CN" altLang="en-US" dirty="0"/>
              <a:t>硬边化”命令，如下右图所示。</a:t>
            </a:r>
          </a:p>
          <a:p>
            <a:endParaRPr lang="zh-CN" altLang="en-US" dirty="0"/>
          </a:p>
        </p:txBody>
      </p:sp>
      <p:pic>
        <p:nvPicPr>
          <p:cNvPr id="3" name="图片 2"/>
          <p:cNvPicPr/>
          <p:nvPr/>
        </p:nvPicPr>
        <p:blipFill>
          <a:blip r:embed="rId2"/>
          <a:stretch>
            <a:fillRect/>
          </a:stretch>
        </p:blipFill>
        <p:spPr>
          <a:xfrm>
            <a:off x="1054320" y="1938107"/>
            <a:ext cx="3943447" cy="3631421"/>
          </a:xfrm>
          <a:prstGeom prst="rect">
            <a:avLst/>
          </a:prstGeom>
          <a:noFill/>
          <a:ln>
            <a:noFill/>
          </a:ln>
        </p:spPr>
      </p:pic>
      <p:pic>
        <p:nvPicPr>
          <p:cNvPr id="4" name="图片 3"/>
          <p:cNvPicPr/>
          <p:nvPr/>
        </p:nvPicPr>
        <p:blipFill>
          <a:blip r:embed="rId3"/>
          <a:stretch>
            <a:fillRect/>
          </a:stretch>
        </p:blipFill>
        <p:spPr>
          <a:xfrm>
            <a:off x="5199311" y="1954862"/>
            <a:ext cx="4413389" cy="3614666"/>
          </a:xfrm>
          <a:prstGeom prst="rect">
            <a:avLst/>
          </a:prstGeom>
          <a:noFill/>
          <a:ln>
            <a:noFill/>
          </a:ln>
        </p:spPr>
      </p:pic>
    </p:spTree>
    <p:extLst>
      <p:ext uri="{BB962C8B-B14F-4D97-AF65-F5344CB8AC3E}">
        <p14:creationId xmlns:p14="http://schemas.microsoft.com/office/powerpoint/2010/main" val="1555997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06</a:t>
            </a:r>
            <a:r>
              <a:rPr lang="zh-CN" altLang="en-US" dirty="0"/>
              <a:t>：再次渲染，就可以看到球体上的每一条边都被渲染出来了，如下左图所示。</a:t>
            </a:r>
          </a:p>
          <a:p>
            <a:r>
              <a:rPr lang="zh-CN" altLang="en-US" dirty="0"/>
              <a:t>步骤</a:t>
            </a:r>
            <a:r>
              <a:rPr lang="en-US" altLang="zh-CN" dirty="0"/>
              <a:t>07</a:t>
            </a:r>
            <a:r>
              <a:rPr lang="zh-CN" altLang="en-US" dirty="0"/>
              <a:t>：用户可以通过设置边的“软化边”和“硬化边”命令来控制需要渲染出线框的部分，如下右图所示。通过向量渲染器的方式可以更方便的渲染出模型的线框。</a:t>
            </a:r>
          </a:p>
          <a:p>
            <a:endParaRPr lang="zh-CN" altLang="en-US" dirty="0"/>
          </a:p>
        </p:txBody>
      </p:sp>
      <p:pic>
        <p:nvPicPr>
          <p:cNvPr id="3" name="图片 2"/>
          <p:cNvPicPr/>
          <p:nvPr/>
        </p:nvPicPr>
        <p:blipFill>
          <a:blip r:embed="rId2"/>
          <a:stretch>
            <a:fillRect/>
          </a:stretch>
        </p:blipFill>
        <p:spPr>
          <a:xfrm>
            <a:off x="1188719" y="2197590"/>
            <a:ext cx="4170965" cy="3770948"/>
          </a:xfrm>
          <a:prstGeom prst="rect">
            <a:avLst/>
          </a:prstGeom>
          <a:noFill/>
          <a:ln>
            <a:noFill/>
          </a:ln>
        </p:spPr>
      </p:pic>
      <p:pic>
        <p:nvPicPr>
          <p:cNvPr id="4" name="图片 3"/>
          <p:cNvPicPr/>
          <p:nvPr/>
        </p:nvPicPr>
        <p:blipFill>
          <a:blip r:embed="rId3"/>
          <a:stretch>
            <a:fillRect/>
          </a:stretch>
        </p:blipFill>
        <p:spPr>
          <a:xfrm>
            <a:off x="5579312" y="2197590"/>
            <a:ext cx="4896007" cy="3770948"/>
          </a:xfrm>
          <a:prstGeom prst="rect">
            <a:avLst/>
          </a:prstGeom>
          <a:noFill/>
          <a:ln>
            <a:noFill/>
          </a:ln>
        </p:spPr>
      </p:pic>
    </p:spTree>
    <p:extLst>
      <p:ext uri="{BB962C8B-B14F-4D97-AF65-F5344CB8AC3E}">
        <p14:creationId xmlns:p14="http://schemas.microsoft.com/office/powerpoint/2010/main" val="251727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F2479076-1772-4D12-B2B2-E5FC6137FDB6}"/>
              </a:ext>
            </a:extLst>
          </p:cNvPr>
          <p:cNvSpPr>
            <a:spLocks noGrp="1"/>
          </p:cNvSpPr>
          <p:nvPr>
            <p:ph type="body" sz="quarter" idx="10"/>
          </p:nvPr>
        </p:nvSpPr>
        <p:spPr/>
        <p:txBody>
          <a:bodyPr/>
          <a:lstStyle/>
          <a:p>
            <a:r>
              <a:rPr lang="zh-CN" altLang="en-US" dirty="0"/>
              <a:t>渲染基础</a:t>
            </a:r>
            <a:endParaRPr lang="zh-CN" altLang="en-US" dirty="0"/>
          </a:p>
        </p:txBody>
      </p:sp>
      <p:sp>
        <p:nvSpPr>
          <p:cNvPr id="9" name="文本占位符 7">
            <a:extLst>
              <a:ext uri="{FF2B5EF4-FFF2-40B4-BE49-F238E27FC236}">
                <a16:creationId xmlns="" xmlns:a16="http://schemas.microsoft.com/office/drawing/2014/main" id="{4809F739-2340-439D-88B8-C58E8A945B92}"/>
              </a:ext>
            </a:extLst>
          </p:cNvPr>
          <p:cNvSpPr txBox="1">
            <a:spLocks/>
          </p:cNvSpPr>
          <p:nvPr/>
        </p:nvSpPr>
        <p:spPr>
          <a:xfrm>
            <a:off x="7321944" y="3949707"/>
            <a:ext cx="3165081" cy="428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知识延伸</a:t>
            </a:r>
          </a:p>
        </p:txBody>
      </p:sp>
      <p:sp>
        <p:nvSpPr>
          <p:cNvPr id="10" name="文本占位符 7">
            <a:extLst>
              <a:ext uri="{FF2B5EF4-FFF2-40B4-BE49-F238E27FC236}">
                <a16:creationId xmlns="" xmlns:a16="http://schemas.microsoft.com/office/drawing/2014/main" id="{0FEB2EA4-E770-4AED-846A-656F68EF0D2F}"/>
              </a:ext>
            </a:extLst>
          </p:cNvPr>
          <p:cNvSpPr txBox="1">
            <a:spLocks/>
          </p:cNvSpPr>
          <p:nvPr/>
        </p:nvSpPr>
        <p:spPr>
          <a:xfrm>
            <a:off x="7321944" y="4571708"/>
            <a:ext cx="3165081" cy="428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上机实训</a:t>
            </a:r>
          </a:p>
        </p:txBody>
      </p:sp>
      <p:sp>
        <p:nvSpPr>
          <p:cNvPr id="11" name="文本占位符 7">
            <a:extLst>
              <a:ext uri="{FF2B5EF4-FFF2-40B4-BE49-F238E27FC236}">
                <a16:creationId xmlns="" xmlns:a16="http://schemas.microsoft.com/office/drawing/2014/main" id="{5431DBE6-DF3C-4744-9D8D-09A761709F96}"/>
              </a:ext>
            </a:extLst>
          </p:cNvPr>
          <p:cNvSpPr txBox="1">
            <a:spLocks/>
          </p:cNvSpPr>
          <p:nvPr/>
        </p:nvSpPr>
        <p:spPr>
          <a:xfrm>
            <a:off x="7321944" y="5218010"/>
            <a:ext cx="3165081" cy="428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课后练习</a:t>
            </a:r>
          </a:p>
        </p:txBody>
      </p:sp>
      <p:sp>
        <p:nvSpPr>
          <p:cNvPr id="13" name="文本占位符 7">
            <a:extLst>
              <a:ext uri="{FF2B5EF4-FFF2-40B4-BE49-F238E27FC236}">
                <a16:creationId xmlns="" xmlns:a16="http://schemas.microsoft.com/office/drawing/2014/main" id="{70D53124-448E-4A66-9818-2023141367EB}"/>
              </a:ext>
            </a:extLst>
          </p:cNvPr>
          <p:cNvSpPr>
            <a:spLocks noGrp="1"/>
          </p:cNvSpPr>
          <p:nvPr>
            <p:ph type="body" sz="quarter" idx="11"/>
          </p:nvPr>
        </p:nvSpPr>
        <p:spPr>
          <a:xfrm>
            <a:off x="7321944" y="2657431"/>
            <a:ext cx="3165081" cy="428624"/>
          </a:xfrm>
        </p:spPr>
        <p:txBody>
          <a:bodyPr/>
          <a:lstStyle/>
          <a:p>
            <a:r>
              <a:rPr lang="zh-CN" altLang="en-US" dirty="0"/>
              <a:t>渲染器的公用属性</a:t>
            </a:r>
            <a:endParaRPr lang="zh-CN" altLang="en-US" dirty="0"/>
          </a:p>
        </p:txBody>
      </p:sp>
      <p:sp>
        <p:nvSpPr>
          <p:cNvPr id="4" name="文本占位符 3"/>
          <p:cNvSpPr>
            <a:spLocks noGrp="1"/>
          </p:cNvSpPr>
          <p:nvPr>
            <p:ph type="body" sz="quarter" idx="11"/>
          </p:nvPr>
        </p:nvSpPr>
        <p:spPr>
          <a:xfrm>
            <a:off x="7321944" y="2023816"/>
            <a:ext cx="3165081" cy="428624"/>
          </a:xfrm>
        </p:spPr>
        <p:txBody>
          <a:bodyPr/>
          <a:lstStyle/>
          <a:p>
            <a:r>
              <a:rPr lang="zh-CN" altLang="en-US" dirty="0"/>
              <a:t>渲染器类型</a:t>
            </a:r>
            <a:endParaRPr lang="zh-CN" altLang="en-US" dirty="0"/>
          </a:p>
        </p:txBody>
      </p:sp>
      <p:sp>
        <p:nvSpPr>
          <p:cNvPr id="8" name="文本占位符 7">
            <a:extLst>
              <a:ext uri="{FF2B5EF4-FFF2-40B4-BE49-F238E27FC236}">
                <a16:creationId xmlns="" xmlns:a16="http://schemas.microsoft.com/office/drawing/2014/main" id="{70D53124-448E-4A66-9818-2023141367EB}"/>
              </a:ext>
            </a:extLst>
          </p:cNvPr>
          <p:cNvSpPr>
            <a:spLocks noGrp="1"/>
          </p:cNvSpPr>
          <p:nvPr>
            <p:ph type="body" sz="quarter" idx="11"/>
          </p:nvPr>
        </p:nvSpPr>
        <p:spPr>
          <a:xfrm>
            <a:off x="7321944" y="3289197"/>
            <a:ext cx="3165081" cy="428624"/>
          </a:xfrm>
        </p:spPr>
        <p:txBody>
          <a:bodyPr/>
          <a:lstStyle/>
          <a:p>
            <a:r>
              <a:rPr lang="zh-CN" altLang="en-US" dirty="0"/>
              <a:t>分层渲染</a:t>
            </a:r>
            <a:endParaRPr lang="zh-CN" altLang="en-US" dirty="0"/>
          </a:p>
        </p:txBody>
      </p:sp>
    </p:spTree>
    <p:extLst>
      <p:ext uri="{BB962C8B-B14F-4D97-AF65-F5344CB8AC3E}">
        <p14:creationId xmlns:p14="http://schemas.microsoft.com/office/powerpoint/2010/main" val="16018531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E8912B13-B19F-43A6-807D-FF1812C9C2EB}"/>
              </a:ext>
            </a:extLst>
          </p:cNvPr>
          <p:cNvSpPr>
            <a:spLocks noGrp="1"/>
          </p:cNvSpPr>
          <p:nvPr>
            <p:ph type="body" sz="quarter" idx="10"/>
          </p:nvPr>
        </p:nvSpPr>
        <p:spPr>
          <a:xfrm>
            <a:off x="5245844" y="2330957"/>
            <a:ext cx="6046265" cy="637192"/>
          </a:xfrm>
        </p:spPr>
        <p:txBody>
          <a:bodyPr/>
          <a:lstStyle/>
          <a:p>
            <a:r>
              <a:rPr lang="zh-CN" altLang="en-US" dirty="0"/>
              <a:t>渲染器的公用属性</a:t>
            </a:r>
            <a:endParaRPr lang="zh-CN" altLang="en-US" dirty="0"/>
          </a:p>
        </p:txBody>
      </p:sp>
      <p:sp>
        <p:nvSpPr>
          <p:cNvPr id="6" name="文本占位符 5">
            <a:extLst>
              <a:ext uri="{FF2B5EF4-FFF2-40B4-BE49-F238E27FC236}">
                <a16:creationId xmlns="" xmlns:a16="http://schemas.microsoft.com/office/drawing/2014/main" id="{C977D07F-CF58-421A-8C72-85FC0C556A0C}"/>
              </a:ext>
            </a:extLst>
          </p:cNvPr>
          <p:cNvSpPr>
            <a:spLocks noGrp="1"/>
          </p:cNvSpPr>
          <p:nvPr>
            <p:ph type="body" sz="quarter" idx="14"/>
          </p:nvPr>
        </p:nvSpPr>
        <p:spPr/>
        <p:txBody>
          <a:bodyPr/>
          <a:lstStyle/>
          <a:p>
            <a:r>
              <a:rPr lang="en-US" altLang="zh-CN" dirty="0"/>
              <a:t>03</a:t>
            </a:r>
            <a:endParaRPr lang="zh-CN" altLang="en-US" dirty="0"/>
          </a:p>
        </p:txBody>
      </p:sp>
      <p:sp>
        <p:nvSpPr>
          <p:cNvPr id="3" name="文本占位符 2"/>
          <p:cNvSpPr>
            <a:spLocks noGrp="1"/>
          </p:cNvSpPr>
          <p:nvPr>
            <p:ph type="body" sz="quarter" idx="11"/>
          </p:nvPr>
        </p:nvSpPr>
        <p:spPr/>
        <p:txBody>
          <a:bodyPr/>
          <a:lstStyle/>
          <a:p>
            <a:endParaRPr lang="zh-CN" altLang="en-US"/>
          </a:p>
        </p:txBody>
      </p:sp>
      <p:sp>
        <p:nvSpPr>
          <p:cNvPr id="4" name="文本占位符 3"/>
          <p:cNvSpPr>
            <a:spLocks noGrp="1"/>
          </p:cNvSpPr>
          <p:nvPr>
            <p:ph type="body" sz="quarter" idx="12"/>
          </p:nvPr>
        </p:nvSpPr>
        <p:spPr/>
        <p:txBody>
          <a:bodyPr/>
          <a:lstStyle/>
          <a:p>
            <a:endParaRPr lang="zh-CN" altLang="en-US"/>
          </a:p>
        </p:txBody>
      </p:sp>
      <p:sp>
        <p:nvSpPr>
          <p:cNvPr id="7" name="文本占位符 6"/>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2350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0B06BF60-F5E1-4D7A-9880-FFF6AAA8BFC2}"/>
              </a:ext>
            </a:extLst>
          </p:cNvPr>
          <p:cNvSpPr>
            <a:spLocks noGrp="1"/>
          </p:cNvSpPr>
          <p:nvPr>
            <p:ph type="body" sz="quarter" idx="10"/>
          </p:nvPr>
        </p:nvSpPr>
        <p:spPr>
          <a:xfrm>
            <a:off x="1399722" y="375802"/>
            <a:ext cx="10335078" cy="658652"/>
          </a:xfrm>
        </p:spPr>
        <p:txBody>
          <a:bodyPr>
            <a:normAutofit/>
          </a:bodyPr>
          <a:lstStyle/>
          <a:p>
            <a:r>
              <a:rPr lang="en-US" altLang="zh-CN" dirty="0"/>
              <a:t>6.3</a:t>
            </a:r>
            <a:r>
              <a:rPr lang="zh-CN" altLang="en-US" dirty="0"/>
              <a:t>渲染器的公用属性</a:t>
            </a:r>
            <a:endParaRPr lang="zh-CN" altLang="en-US" dirty="0"/>
          </a:p>
        </p:txBody>
      </p:sp>
      <p:sp>
        <p:nvSpPr>
          <p:cNvPr id="3" name="文本占位符 2">
            <a:extLst>
              <a:ext uri="{FF2B5EF4-FFF2-40B4-BE49-F238E27FC236}">
                <a16:creationId xmlns="" xmlns:a16="http://schemas.microsoft.com/office/drawing/2014/main" id="{B244A27C-E663-428E-A6FA-326670C8D387}"/>
              </a:ext>
            </a:extLst>
          </p:cNvPr>
          <p:cNvSpPr>
            <a:spLocks noGrp="1"/>
          </p:cNvSpPr>
          <p:nvPr>
            <p:ph type="body" sz="quarter" idx="11"/>
          </p:nvPr>
        </p:nvSpPr>
        <p:spPr/>
        <p:txBody>
          <a:bodyPr/>
          <a:lstStyle/>
          <a:p>
            <a:r>
              <a:rPr lang="zh-CN" altLang="en-US" dirty="0"/>
              <a:t>不管用户选择什么渲染器，都具有一个公用的属性，如下图所示。</a:t>
            </a:r>
            <a:endParaRPr lang="zh-CN" altLang="en-US" dirty="0"/>
          </a:p>
        </p:txBody>
      </p:sp>
      <p:pic>
        <p:nvPicPr>
          <p:cNvPr id="4" name="图片 3"/>
          <p:cNvPicPr/>
          <p:nvPr/>
        </p:nvPicPr>
        <p:blipFill>
          <a:blip r:embed="rId2"/>
          <a:stretch>
            <a:fillRect/>
          </a:stretch>
        </p:blipFill>
        <p:spPr>
          <a:xfrm>
            <a:off x="4182254" y="1967951"/>
            <a:ext cx="3382328" cy="4068280"/>
          </a:xfrm>
          <a:prstGeom prst="rect">
            <a:avLst/>
          </a:prstGeom>
          <a:noFill/>
          <a:ln>
            <a:noFill/>
          </a:ln>
        </p:spPr>
      </p:pic>
    </p:spTree>
    <p:extLst>
      <p:ext uri="{BB962C8B-B14F-4D97-AF65-F5344CB8AC3E}">
        <p14:creationId xmlns:p14="http://schemas.microsoft.com/office/powerpoint/2010/main" val="1540990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pPr marL="342900" indent="-342900">
              <a:buFont typeface="Arial" panose="020B0604020202020204" pitchFamily="34" charset="0"/>
              <a:buChar char="•"/>
            </a:pPr>
            <a:r>
              <a:rPr lang="zh-CN" altLang="en-US" dirty="0" smtClean="0"/>
              <a:t>文</a:t>
            </a:r>
            <a:r>
              <a:rPr lang="zh-CN" altLang="en-US" dirty="0"/>
              <a:t>件输出：选择需要输出的文件格式，如</a:t>
            </a:r>
            <a:r>
              <a:rPr lang="en-US" altLang="zh-CN" dirty="0"/>
              <a:t>JPG</a:t>
            </a:r>
            <a:r>
              <a:rPr lang="zh-CN" altLang="en-US" dirty="0"/>
              <a:t>、</a:t>
            </a:r>
            <a:r>
              <a:rPr lang="en-US" altLang="zh-CN" dirty="0"/>
              <a:t>PNG</a:t>
            </a:r>
            <a:r>
              <a:rPr lang="zh-CN" altLang="en-US" dirty="0"/>
              <a:t>、</a:t>
            </a:r>
            <a:r>
              <a:rPr lang="en-US" altLang="zh-CN" dirty="0"/>
              <a:t>EXR</a:t>
            </a:r>
            <a:r>
              <a:rPr lang="zh-CN" altLang="en-US" dirty="0"/>
              <a:t>、</a:t>
            </a:r>
            <a:r>
              <a:rPr lang="en-US" altLang="zh-CN" dirty="0"/>
              <a:t>AVI</a:t>
            </a:r>
            <a:r>
              <a:rPr lang="zh-CN" altLang="en-US" dirty="0"/>
              <a:t>等多种格式。</a:t>
            </a:r>
          </a:p>
          <a:p>
            <a:pPr marL="342900" indent="-342900">
              <a:buFont typeface="Arial" panose="020B0604020202020204" pitchFamily="34" charset="0"/>
              <a:buChar char="•"/>
            </a:pPr>
            <a:r>
              <a:rPr lang="zh-CN" altLang="en-US" dirty="0" smtClean="0"/>
              <a:t>帧</a:t>
            </a:r>
            <a:r>
              <a:rPr lang="zh-CN" altLang="en-US" dirty="0"/>
              <a:t>范围：当场景中有动画时，可设置渲染的“开始帧”和“结束帧”，如果渲染单帧可以将“开始帧”和“结束帧”设置成同一个帧数。</a:t>
            </a:r>
          </a:p>
          <a:p>
            <a:pPr marL="342900" indent="-342900">
              <a:buFont typeface="Arial" panose="020B0604020202020204" pitchFamily="34" charset="0"/>
              <a:buChar char="•"/>
            </a:pPr>
            <a:r>
              <a:rPr lang="zh-CN" altLang="en-US" dirty="0" smtClean="0"/>
              <a:t>可</a:t>
            </a:r>
            <a:r>
              <a:rPr lang="zh-CN" altLang="en-US" dirty="0"/>
              <a:t>渲染摄像机：选择所需要渲染的摄像机角度，可多选。</a:t>
            </a:r>
          </a:p>
          <a:p>
            <a:pPr marL="342900" indent="-342900">
              <a:buFont typeface="Arial" panose="020B0604020202020204" pitchFamily="34" charset="0"/>
              <a:buChar char="•"/>
            </a:pPr>
            <a:r>
              <a:rPr lang="zh-CN" altLang="en-US" dirty="0" smtClean="0"/>
              <a:t>图</a:t>
            </a:r>
            <a:r>
              <a:rPr lang="zh-CN" altLang="en-US" dirty="0"/>
              <a:t>像大小：设置渲染的图像尺寸、分辨率等。</a:t>
            </a:r>
          </a:p>
          <a:p>
            <a:endParaRPr lang="zh-CN" altLang="en-US" dirty="0"/>
          </a:p>
        </p:txBody>
      </p:sp>
    </p:spTree>
    <p:extLst>
      <p:ext uri="{BB962C8B-B14F-4D97-AF65-F5344CB8AC3E}">
        <p14:creationId xmlns:p14="http://schemas.microsoft.com/office/powerpoint/2010/main" val="631812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E8912B13-B19F-43A6-807D-FF1812C9C2EB}"/>
              </a:ext>
            </a:extLst>
          </p:cNvPr>
          <p:cNvSpPr>
            <a:spLocks noGrp="1"/>
          </p:cNvSpPr>
          <p:nvPr>
            <p:ph type="body" sz="quarter" idx="10"/>
          </p:nvPr>
        </p:nvSpPr>
        <p:spPr>
          <a:xfrm>
            <a:off x="5245844" y="2305172"/>
            <a:ext cx="6046265" cy="637192"/>
          </a:xfrm>
        </p:spPr>
        <p:txBody>
          <a:bodyPr/>
          <a:lstStyle/>
          <a:p>
            <a:r>
              <a:rPr lang="zh-CN" altLang="en-US" dirty="0"/>
              <a:t>分层渲染</a:t>
            </a:r>
            <a:endParaRPr lang="zh-CN" altLang="en-US" dirty="0"/>
          </a:p>
        </p:txBody>
      </p:sp>
      <p:sp>
        <p:nvSpPr>
          <p:cNvPr id="6" name="文本占位符 5">
            <a:extLst>
              <a:ext uri="{FF2B5EF4-FFF2-40B4-BE49-F238E27FC236}">
                <a16:creationId xmlns="" xmlns:a16="http://schemas.microsoft.com/office/drawing/2014/main" id="{C977D07F-CF58-421A-8C72-85FC0C556A0C}"/>
              </a:ext>
            </a:extLst>
          </p:cNvPr>
          <p:cNvSpPr>
            <a:spLocks noGrp="1"/>
          </p:cNvSpPr>
          <p:nvPr>
            <p:ph type="body" sz="quarter" idx="14"/>
          </p:nvPr>
        </p:nvSpPr>
        <p:spPr/>
        <p:txBody>
          <a:bodyPr/>
          <a:lstStyle/>
          <a:p>
            <a:r>
              <a:rPr lang="en-US" altLang="zh-CN"/>
              <a:t>04</a:t>
            </a:r>
            <a:endParaRPr lang="zh-CN" altLang="en-US"/>
          </a:p>
        </p:txBody>
      </p:sp>
      <p:sp>
        <p:nvSpPr>
          <p:cNvPr id="11" name="文本占位符 10"/>
          <p:cNvSpPr>
            <a:spLocks noGrp="1"/>
          </p:cNvSpPr>
          <p:nvPr>
            <p:ph type="body" sz="quarter" idx="13"/>
          </p:nvPr>
        </p:nvSpPr>
        <p:spPr/>
        <p:txBody>
          <a:bodyPr/>
          <a:lstStyle/>
          <a:p>
            <a:endParaRPr lang="zh-CN" altLang="en-US"/>
          </a:p>
        </p:txBody>
      </p:sp>
      <p:sp>
        <p:nvSpPr>
          <p:cNvPr id="5" name="文本占位符 4"/>
          <p:cNvSpPr>
            <a:spLocks noGrp="1"/>
          </p:cNvSpPr>
          <p:nvPr>
            <p:ph type="body" sz="quarter" idx="11"/>
          </p:nvPr>
        </p:nvSpPr>
        <p:spPr/>
        <p:txBody>
          <a:bodyPr/>
          <a:lstStyle/>
          <a:p>
            <a:endParaRPr lang="zh-CN" altLang="en-US"/>
          </a:p>
        </p:txBody>
      </p:sp>
      <p:sp>
        <p:nvSpPr>
          <p:cNvPr id="7" name="文本占位符 6"/>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4283176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6.4</a:t>
            </a:r>
            <a:r>
              <a:rPr lang="zh-CN" altLang="en-US" dirty="0"/>
              <a:t>分层渲染</a:t>
            </a:r>
            <a:endParaRPr lang="zh-CN" altLang="en-US" dirty="0"/>
          </a:p>
        </p:txBody>
      </p:sp>
      <p:sp>
        <p:nvSpPr>
          <p:cNvPr id="3" name="文本占位符 2"/>
          <p:cNvSpPr>
            <a:spLocks noGrp="1"/>
          </p:cNvSpPr>
          <p:nvPr>
            <p:ph type="body" sz="quarter" idx="11"/>
          </p:nvPr>
        </p:nvSpPr>
        <p:spPr/>
        <p:txBody>
          <a:bodyPr/>
          <a:lstStyle/>
          <a:p>
            <a:r>
              <a:rPr lang="zh-CN" altLang="en-US" dirty="0"/>
              <a:t>分层渲染是指在设置好材质灯光后，可以将同一个场景设置不同的渲染结果。在</a:t>
            </a:r>
            <a:r>
              <a:rPr lang="en-US" altLang="zh-CN" dirty="0"/>
              <a:t>Maya</a:t>
            </a:r>
            <a:r>
              <a:rPr lang="zh-CN" altLang="en-US" dirty="0"/>
              <a:t>窗口右侧的层编辑窗口中可以找到分层渲染窗口。默认渲染层为</a:t>
            </a:r>
            <a:r>
              <a:rPr lang="en-US" altLang="zh-CN" dirty="0"/>
              <a:t>masterLayer</a:t>
            </a:r>
            <a:r>
              <a:rPr lang="zh-CN" altLang="en-US" dirty="0"/>
              <a:t>，点击新建层按钮可添加新渲染层。如在新建的渲染层中给物体添加其他材质并不会影响到默认渲染层中的模型材质。设置好多个渲染图层后可执行“渲染”</a:t>
            </a:r>
            <a:r>
              <a:rPr lang="en-US" altLang="zh-CN" dirty="0"/>
              <a:t>&gt;“</a:t>
            </a:r>
            <a:r>
              <a:rPr lang="zh-CN" altLang="en-US" dirty="0"/>
              <a:t>批渲染”命令对多个不同的渲染层进行渲染输出。</a:t>
            </a:r>
            <a:endParaRPr lang="zh-CN" altLang="en-US" dirty="0"/>
          </a:p>
        </p:txBody>
      </p:sp>
    </p:spTree>
    <p:extLst>
      <p:ext uri="{BB962C8B-B14F-4D97-AF65-F5344CB8AC3E}">
        <p14:creationId xmlns:p14="http://schemas.microsoft.com/office/powerpoint/2010/main" val="2713289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在分层渲染窗口中的右上方有四个图标按钮，分别为“向上移动图层”“向下移动图层”“创建新图层”和“创建新图层并将选中物体添加到新图层”</a:t>
            </a:r>
            <a:r>
              <a:rPr lang="en-US" altLang="zh-CN" dirty="0"/>
              <a:t>4</a:t>
            </a:r>
            <a:r>
              <a:rPr lang="zh-CN" altLang="en-US" dirty="0"/>
              <a:t>个命令，如下左图所示。</a:t>
            </a:r>
          </a:p>
          <a:p>
            <a:r>
              <a:rPr lang="zh-CN" altLang="en-US" dirty="0"/>
              <a:t>选中渲染层单击鼠标左键可以弹出快捷菜单，跟显示层菜单类似，如下右图所示。下面将对该菜单中各选项的含义和应用进行介绍。</a:t>
            </a:r>
            <a:endParaRPr lang="zh-CN" altLang="en-US" dirty="0"/>
          </a:p>
        </p:txBody>
      </p:sp>
      <p:pic>
        <p:nvPicPr>
          <p:cNvPr id="5" name="图片 4"/>
          <p:cNvPicPr/>
          <p:nvPr/>
        </p:nvPicPr>
        <p:blipFill>
          <a:blip r:embed="rId2"/>
          <a:stretch>
            <a:fillRect/>
          </a:stretch>
        </p:blipFill>
        <p:spPr>
          <a:xfrm>
            <a:off x="1244051" y="2585603"/>
            <a:ext cx="4138925" cy="3599065"/>
          </a:xfrm>
          <a:prstGeom prst="rect">
            <a:avLst/>
          </a:prstGeom>
          <a:noFill/>
          <a:ln>
            <a:noFill/>
          </a:ln>
        </p:spPr>
      </p:pic>
      <p:pic>
        <p:nvPicPr>
          <p:cNvPr id="6" name="图片 5"/>
          <p:cNvPicPr/>
          <p:nvPr/>
        </p:nvPicPr>
        <p:blipFill>
          <a:blip r:embed="rId3"/>
          <a:stretch>
            <a:fillRect/>
          </a:stretch>
        </p:blipFill>
        <p:spPr>
          <a:xfrm>
            <a:off x="5768368" y="2585603"/>
            <a:ext cx="3336026" cy="3599065"/>
          </a:xfrm>
          <a:prstGeom prst="rect">
            <a:avLst/>
          </a:prstGeom>
          <a:noFill/>
          <a:ln>
            <a:noFill/>
          </a:ln>
        </p:spPr>
      </p:pic>
    </p:spTree>
    <p:extLst>
      <p:ext uri="{BB962C8B-B14F-4D97-AF65-F5344CB8AC3E}">
        <p14:creationId xmlns:p14="http://schemas.microsoft.com/office/powerpoint/2010/main" val="3595863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pPr marL="342900" indent="-342900">
              <a:buFont typeface="Arial" panose="020B0604020202020204" pitchFamily="34" charset="0"/>
              <a:buChar char="•"/>
            </a:pPr>
            <a:r>
              <a:rPr lang="zh-CN" altLang="en-US" dirty="0" smtClean="0"/>
              <a:t>添</a:t>
            </a:r>
            <a:r>
              <a:rPr lang="zh-CN" altLang="en-US" dirty="0"/>
              <a:t>加选定对象：选中场景上的对象物体然后执行此命令，可以将对象添加到图层中。</a:t>
            </a:r>
          </a:p>
          <a:p>
            <a:pPr marL="342900" indent="-342900">
              <a:buFont typeface="Arial" panose="020B0604020202020204" pitchFamily="34" charset="0"/>
              <a:buChar char="•"/>
            </a:pPr>
            <a:r>
              <a:rPr lang="zh-CN" altLang="en-US" dirty="0" smtClean="0"/>
              <a:t>移</a:t>
            </a:r>
            <a:r>
              <a:rPr lang="zh-CN" altLang="en-US" dirty="0"/>
              <a:t>除选定对象：选中场景上的对象物体然后执行此命令，可以在当前层中删除对象，注意不是真的把对象物体删除了只是将物体移出当前渲染层。</a:t>
            </a:r>
          </a:p>
          <a:p>
            <a:pPr marL="342900" indent="-342900">
              <a:buFont typeface="Arial" panose="020B0604020202020204" pitchFamily="34" charset="0"/>
              <a:buChar char="•"/>
            </a:pPr>
            <a:r>
              <a:rPr lang="zh-CN" altLang="en-US" dirty="0" smtClean="0"/>
              <a:t>选</a:t>
            </a:r>
            <a:r>
              <a:rPr lang="zh-CN" altLang="en-US" dirty="0"/>
              <a:t>中层中的对象：执行此命令后会选中当前渲染层中包含的所有物体。</a:t>
            </a:r>
          </a:p>
          <a:p>
            <a:pPr marL="342900" indent="-342900">
              <a:buFont typeface="Arial" panose="020B0604020202020204" pitchFamily="34" charset="0"/>
              <a:buChar char="•"/>
            </a:pPr>
            <a:r>
              <a:rPr lang="zh-CN" altLang="en-US" dirty="0" smtClean="0"/>
              <a:t>清</a:t>
            </a:r>
            <a:r>
              <a:rPr lang="zh-CN" altLang="en-US" dirty="0"/>
              <a:t>空渲染层：删除当前渲染层里的对象物体。</a:t>
            </a:r>
          </a:p>
          <a:p>
            <a:pPr marL="342900" indent="-342900">
              <a:buFont typeface="Arial" panose="020B0604020202020204" pitchFamily="34" charset="0"/>
              <a:buChar char="•"/>
            </a:pPr>
            <a:r>
              <a:rPr lang="zh-CN" altLang="en-US" dirty="0" smtClean="0"/>
              <a:t>复</a:t>
            </a:r>
            <a:r>
              <a:rPr lang="zh-CN" altLang="en-US" dirty="0"/>
              <a:t>制层：复制当前渲染层。</a:t>
            </a:r>
          </a:p>
          <a:p>
            <a:pPr marL="342900" indent="-342900">
              <a:buFont typeface="Arial" panose="020B0604020202020204" pitchFamily="34" charset="0"/>
              <a:buChar char="•"/>
            </a:pPr>
            <a:r>
              <a:rPr lang="zh-CN" altLang="en-US" dirty="0" smtClean="0"/>
              <a:t>删</a:t>
            </a:r>
            <a:r>
              <a:rPr lang="zh-CN" altLang="en-US" dirty="0"/>
              <a:t>除层：删除当前渲染层。</a:t>
            </a:r>
          </a:p>
          <a:p>
            <a:pPr marL="342900" indent="-342900">
              <a:buFont typeface="Arial" panose="020B0604020202020204" pitchFamily="34" charset="0"/>
              <a:buChar char="•"/>
            </a:pPr>
            <a:r>
              <a:rPr lang="zh-CN" altLang="en-US" dirty="0" smtClean="0"/>
              <a:t>覆</a:t>
            </a:r>
            <a:r>
              <a:rPr lang="zh-CN" altLang="en-US" dirty="0"/>
              <a:t>盖：可以将场景中的所有对象物体临时赋予某种材质球效果，不需要时可以通过“移除材质覆盖”还原回模型对象自</a:t>
            </a:r>
            <a:r>
              <a:rPr lang="zh-CN" altLang="en-US" dirty="0" smtClean="0"/>
              <a:t>身原本</a:t>
            </a:r>
            <a:r>
              <a:rPr lang="zh-CN" altLang="en-US" dirty="0"/>
              <a:t>的材质球。</a:t>
            </a:r>
            <a:endParaRPr lang="zh-CN" altLang="en-US" dirty="0"/>
          </a:p>
        </p:txBody>
      </p:sp>
    </p:spTree>
    <p:extLst>
      <p:ext uri="{BB962C8B-B14F-4D97-AF65-F5344CB8AC3E}">
        <p14:creationId xmlns:p14="http://schemas.microsoft.com/office/powerpoint/2010/main" val="4066377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知识延伸</a:t>
            </a:r>
            <a:endParaRPr lang="zh-CN" altLang="en-US" dirty="0"/>
          </a:p>
        </p:txBody>
      </p:sp>
      <p:sp>
        <p:nvSpPr>
          <p:cNvPr id="6" name="文本占位符 5"/>
          <p:cNvSpPr>
            <a:spLocks noGrp="1"/>
          </p:cNvSpPr>
          <p:nvPr>
            <p:ph type="body" sz="quarter" idx="14"/>
          </p:nvPr>
        </p:nvSpPr>
        <p:spPr/>
        <p:txBody>
          <a:bodyPr/>
          <a:lstStyle/>
          <a:p>
            <a:r>
              <a:rPr lang="en-US" altLang="zh-CN" dirty="0" smtClean="0"/>
              <a:t>05</a:t>
            </a:r>
            <a:endParaRPr lang="zh-CN" altLang="en-US" dirty="0"/>
          </a:p>
        </p:txBody>
      </p:sp>
      <p:sp>
        <p:nvSpPr>
          <p:cNvPr id="8" name="文本占位符 7"/>
          <p:cNvSpPr>
            <a:spLocks noGrp="1"/>
          </p:cNvSpPr>
          <p:nvPr>
            <p:ph type="body" sz="quarter" idx="11"/>
          </p:nvPr>
        </p:nvSpPr>
        <p:spPr/>
        <p:txBody>
          <a:bodyPr/>
          <a:lstStyle/>
          <a:p>
            <a:endParaRPr lang="zh-CN" altLang="en-US"/>
          </a:p>
        </p:txBody>
      </p:sp>
      <p:sp>
        <p:nvSpPr>
          <p:cNvPr id="9" name="文本占位符 8"/>
          <p:cNvSpPr>
            <a:spLocks noGrp="1"/>
          </p:cNvSpPr>
          <p:nvPr>
            <p:ph type="body" sz="quarter" idx="12"/>
          </p:nvPr>
        </p:nvSpPr>
        <p:spPr/>
        <p:txBody>
          <a:bodyPr/>
          <a:lstStyle/>
          <a:p>
            <a:endParaRPr lang="zh-CN" altLang="en-US"/>
          </a:p>
        </p:txBody>
      </p:sp>
      <p:sp>
        <p:nvSpPr>
          <p:cNvPr id="10" name="文本占位符 9"/>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1796582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知识延伸：用阿诺德渲染器搭建渲染环境</a:t>
            </a:r>
            <a:endParaRPr lang="zh-CN" altLang="en-US" dirty="0"/>
          </a:p>
        </p:txBody>
      </p:sp>
      <p:sp>
        <p:nvSpPr>
          <p:cNvPr id="3" name="文本占位符 2"/>
          <p:cNvSpPr>
            <a:spLocks noGrp="1"/>
          </p:cNvSpPr>
          <p:nvPr>
            <p:ph type="body" sz="quarter" idx="11"/>
          </p:nvPr>
        </p:nvSpPr>
        <p:spPr/>
        <p:txBody>
          <a:bodyPr/>
          <a:lstStyle/>
          <a:p>
            <a:r>
              <a:rPr lang="zh-CN" altLang="en-US" dirty="0"/>
              <a:t>用阿诺德渲染器配合阿诺德的环境光来搭建一个通用的渲染环境。只需要简单的几步就可以完成一个静物的渲染效果，及简单又出效果，下面将通过一个易拉罐渲染的实例来讲解如何搭建一个渲染环境，最终渲染效果如下图所示。</a:t>
            </a:r>
            <a:endParaRPr lang="zh-CN" altLang="en-US" dirty="0"/>
          </a:p>
        </p:txBody>
      </p:sp>
      <p:pic>
        <p:nvPicPr>
          <p:cNvPr id="6" name="图片 5"/>
          <p:cNvPicPr/>
          <p:nvPr/>
        </p:nvPicPr>
        <p:blipFill>
          <a:blip r:embed="rId2"/>
          <a:stretch>
            <a:fillRect/>
          </a:stretch>
        </p:blipFill>
        <p:spPr>
          <a:xfrm>
            <a:off x="3463867" y="2591896"/>
            <a:ext cx="6316229" cy="4041659"/>
          </a:xfrm>
          <a:prstGeom prst="rect">
            <a:avLst/>
          </a:prstGeom>
          <a:noFill/>
          <a:ln>
            <a:noFill/>
          </a:ln>
        </p:spPr>
      </p:pic>
    </p:spTree>
    <p:extLst>
      <p:ext uri="{BB962C8B-B14F-4D97-AF65-F5344CB8AC3E}">
        <p14:creationId xmlns:p14="http://schemas.microsoft.com/office/powerpoint/2010/main" val="2435871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A4774D80-D159-43E0-9F44-1C2AB45CB120}"/>
              </a:ext>
            </a:extLst>
          </p:cNvPr>
          <p:cNvSpPr>
            <a:spLocks noGrp="1"/>
          </p:cNvSpPr>
          <p:nvPr>
            <p:ph type="body" sz="quarter" idx="11"/>
          </p:nvPr>
        </p:nvSpPr>
        <p:spPr/>
        <p:txBody>
          <a:bodyPr/>
          <a:lstStyle/>
          <a:p>
            <a:pPr marL="342900" indent="-342900">
              <a:buFont typeface="Arial" panose="020B0604020202020204" pitchFamily="34" charset="0"/>
              <a:buChar char="•"/>
            </a:pPr>
            <a:r>
              <a:rPr lang="zh-CN" altLang="en-US" dirty="0"/>
              <a:t>步骤</a:t>
            </a:r>
            <a:r>
              <a:rPr lang="en-US" altLang="zh-CN" dirty="0"/>
              <a:t>01</a:t>
            </a:r>
            <a:r>
              <a:rPr lang="zh-CN" altLang="en-US" dirty="0"/>
              <a:t>：首先打开随书附赠文件“易拉罐渲染准备</a:t>
            </a:r>
            <a:r>
              <a:rPr lang="en-US" altLang="zh-CN" dirty="0"/>
              <a:t>.ma”</a:t>
            </a:r>
            <a:r>
              <a:rPr lang="zh-CN" altLang="en-US" dirty="0"/>
              <a:t>，文件里是一个设计好材质的易拉罐的模型，如下左图所示。</a:t>
            </a:r>
          </a:p>
          <a:p>
            <a:pPr marL="342900" indent="-342900">
              <a:buFont typeface="Arial" panose="020B0604020202020204" pitchFamily="34" charset="0"/>
              <a:buChar char="•"/>
            </a:pPr>
            <a:r>
              <a:rPr lang="zh-CN" altLang="en-US" dirty="0"/>
              <a:t>步骤</a:t>
            </a:r>
            <a:r>
              <a:rPr lang="en-US" altLang="zh-CN" dirty="0"/>
              <a:t>02</a:t>
            </a:r>
            <a:r>
              <a:rPr lang="zh-CN" altLang="en-US" dirty="0"/>
              <a:t>：创建一个多边形平面，并调整多边形平面，制作一个背景板用来接收易拉罐模型的阴影，并反射环境光到易拉罐模型上，如下右图所示。</a:t>
            </a:r>
            <a:endParaRPr lang="zh-CN" altLang="en-US" dirty="0"/>
          </a:p>
        </p:txBody>
      </p:sp>
      <p:pic>
        <p:nvPicPr>
          <p:cNvPr id="5" name="图片 4"/>
          <p:cNvPicPr/>
          <p:nvPr/>
        </p:nvPicPr>
        <p:blipFill>
          <a:blip r:embed="rId2"/>
          <a:stretch>
            <a:fillRect/>
          </a:stretch>
        </p:blipFill>
        <p:spPr>
          <a:xfrm>
            <a:off x="1179099" y="2565657"/>
            <a:ext cx="3772368" cy="3918268"/>
          </a:xfrm>
          <a:prstGeom prst="rect">
            <a:avLst/>
          </a:prstGeom>
          <a:noFill/>
          <a:ln>
            <a:noFill/>
          </a:ln>
        </p:spPr>
      </p:pic>
      <p:pic>
        <p:nvPicPr>
          <p:cNvPr id="6" name="图片 5"/>
          <p:cNvPicPr/>
          <p:nvPr/>
        </p:nvPicPr>
        <p:blipFill>
          <a:blip r:embed="rId3"/>
          <a:stretch>
            <a:fillRect/>
          </a:stretch>
        </p:blipFill>
        <p:spPr>
          <a:xfrm>
            <a:off x="5135409" y="2565657"/>
            <a:ext cx="5876748" cy="3918268"/>
          </a:xfrm>
          <a:prstGeom prst="rect">
            <a:avLst/>
          </a:prstGeom>
          <a:noFill/>
          <a:ln>
            <a:noFill/>
          </a:ln>
        </p:spPr>
      </p:pic>
    </p:spTree>
    <p:extLst>
      <p:ext uri="{BB962C8B-B14F-4D97-AF65-F5344CB8AC3E}">
        <p14:creationId xmlns:p14="http://schemas.microsoft.com/office/powerpoint/2010/main" val="2963970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492736CC-3BCF-46FD-BA73-428E4A149057}"/>
              </a:ext>
            </a:extLst>
          </p:cNvPr>
          <p:cNvSpPr>
            <a:spLocks noGrp="1"/>
          </p:cNvSpPr>
          <p:nvPr>
            <p:ph type="body" sz="quarter" idx="10"/>
          </p:nvPr>
        </p:nvSpPr>
        <p:spPr>
          <a:xfrm>
            <a:off x="5245843" y="2333696"/>
            <a:ext cx="6046265" cy="637192"/>
          </a:xfrm>
        </p:spPr>
        <p:txBody>
          <a:bodyPr/>
          <a:lstStyle/>
          <a:p>
            <a:r>
              <a:rPr lang="zh-CN" altLang="en-US" dirty="0"/>
              <a:t>渲染基础</a:t>
            </a:r>
            <a:endParaRPr lang="zh-CN" altLang="en-US" dirty="0"/>
          </a:p>
        </p:txBody>
      </p:sp>
      <p:sp>
        <p:nvSpPr>
          <p:cNvPr id="3" name="文本占位符 2">
            <a:extLst>
              <a:ext uri="{FF2B5EF4-FFF2-40B4-BE49-F238E27FC236}">
                <a16:creationId xmlns="" xmlns:a16="http://schemas.microsoft.com/office/drawing/2014/main" id="{8A4C237C-4F0D-467E-B01B-57EE4C07A46C}"/>
              </a:ext>
            </a:extLst>
          </p:cNvPr>
          <p:cNvSpPr>
            <a:spLocks noGrp="1"/>
          </p:cNvSpPr>
          <p:nvPr>
            <p:ph type="body" sz="quarter" idx="11"/>
          </p:nvPr>
        </p:nvSpPr>
        <p:spPr/>
        <p:txBody>
          <a:bodyPr/>
          <a:lstStyle/>
          <a:p>
            <a:r>
              <a:rPr lang="en-US" altLang="zh-CN" dirty="0"/>
              <a:t>6.1.1</a:t>
            </a:r>
            <a:r>
              <a:rPr lang="zh-CN" altLang="en-US" dirty="0"/>
              <a:t>渲染的概念</a:t>
            </a:r>
            <a:endParaRPr lang="zh-CN" altLang="en-US" dirty="0"/>
          </a:p>
        </p:txBody>
      </p:sp>
      <p:sp>
        <p:nvSpPr>
          <p:cNvPr id="6" name="文本占位符 5">
            <a:extLst>
              <a:ext uri="{FF2B5EF4-FFF2-40B4-BE49-F238E27FC236}">
                <a16:creationId xmlns="" xmlns:a16="http://schemas.microsoft.com/office/drawing/2014/main" id="{F325ECA8-BF56-4346-B3ED-50032AF8B056}"/>
              </a:ext>
            </a:extLst>
          </p:cNvPr>
          <p:cNvSpPr>
            <a:spLocks noGrp="1"/>
          </p:cNvSpPr>
          <p:nvPr>
            <p:ph type="body" sz="quarter" idx="14"/>
          </p:nvPr>
        </p:nvSpPr>
        <p:spPr>
          <a:xfrm>
            <a:off x="1679002" y="2886229"/>
            <a:ext cx="2001158" cy="1406553"/>
          </a:xfrm>
        </p:spPr>
        <p:txBody>
          <a:bodyPr/>
          <a:lstStyle/>
          <a:p>
            <a:r>
              <a:rPr lang="en-US" altLang="zh-CN"/>
              <a:t>01</a:t>
            </a:r>
            <a:endParaRPr lang="zh-CN" altLang="en-US"/>
          </a:p>
        </p:txBody>
      </p:sp>
      <p:sp>
        <p:nvSpPr>
          <p:cNvPr id="8" name="文本占位符 7">
            <a:extLst>
              <a:ext uri="{FF2B5EF4-FFF2-40B4-BE49-F238E27FC236}">
                <a16:creationId xmlns="" xmlns:a16="http://schemas.microsoft.com/office/drawing/2014/main" id="{B613E124-1A27-4902-A7EA-DF5F616D5541}"/>
              </a:ext>
            </a:extLst>
          </p:cNvPr>
          <p:cNvSpPr>
            <a:spLocks noGrp="1"/>
          </p:cNvSpPr>
          <p:nvPr>
            <p:ph type="body" sz="quarter" idx="12"/>
          </p:nvPr>
        </p:nvSpPr>
        <p:spPr>
          <a:xfrm>
            <a:off x="5245843" y="3594032"/>
            <a:ext cx="5441204" cy="398009"/>
          </a:xfrm>
        </p:spPr>
        <p:txBody>
          <a:bodyPr/>
          <a:lstStyle/>
          <a:p>
            <a:r>
              <a:rPr lang="en-US" altLang="zh-CN" dirty="0"/>
              <a:t>6.1.2</a:t>
            </a:r>
            <a:r>
              <a:rPr lang="zh-CN" altLang="en-US" dirty="0"/>
              <a:t>渲染视图窗口</a:t>
            </a:r>
            <a:endParaRPr lang="zh-CN" altLang="en-US" dirty="0"/>
          </a:p>
        </p:txBody>
      </p:sp>
    </p:spTree>
    <p:extLst>
      <p:ext uri="{BB962C8B-B14F-4D97-AF65-F5344CB8AC3E}">
        <p14:creationId xmlns:p14="http://schemas.microsoft.com/office/powerpoint/2010/main" val="3247505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7D928367-E2EB-4114-A623-5798AEF3466D}"/>
              </a:ext>
            </a:extLst>
          </p:cNvPr>
          <p:cNvSpPr>
            <a:spLocks noGrp="1"/>
          </p:cNvSpPr>
          <p:nvPr>
            <p:ph type="body" sz="quarter" idx="11"/>
          </p:nvPr>
        </p:nvSpPr>
        <p:spPr/>
        <p:txBody>
          <a:bodyPr/>
          <a:lstStyle/>
          <a:p>
            <a:r>
              <a:rPr lang="zh-CN" altLang="en-US" dirty="0"/>
              <a:t>步骤</a:t>
            </a:r>
            <a:r>
              <a:rPr lang="en-US" altLang="zh-CN" dirty="0"/>
              <a:t>03</a:t>
            </a:r>
            <a:r>
              <a:rPr lang="zh-CN" altLang="en-US" dirty="0"/>
              <a:t>：执行</a:t>
            </a:r>
            <a:r>
              <a:rPr lang="en-US" altLang="zh-CN" dirty="0"/>
              <a:t>arnold</a:t>
            </a:r>
            <a:r>
              <a:rPr lang="zh-CN" altLang="en-US" dirty="0"/>
              <a:t>工具栏上的</a:t>
            </a:r>
            <a:r>
              <a:rPr lang="en-US" altLang="zh-CN" dirty="0"/>
              <a:t>Ceate SkyDome Light</a:t>
            </a:r>
            <a:r>
              <a:rPr lang="zh-CN" altLang="en-US" dirty="0"/>
              <a:t>创建环境光命令，如下左图所示。</a:t>
            </a:r>
          </a:p>
          <a:p>
            <a:r>
              <a:rPr lang="zh-CN" altLang="en-US" dirty="0"/>
              <a:t>步骤</a:t>
            </a:r>
            <a:r>
              <a:rPr lang="en-US" altLang="zh-CN" dirty="0"/>
              <a:t>04</a:t>
            </a:r>
            <a:r>
              <a:rPr lang="zh-CN" altLang="en-US" dirty="0"/>
              <a:t>：给</a:t>
            </a:r>
            <a:r>
              <a:rPr lang="en-US" altLang="zh-CN" dirty="0"/>
              <a:t>aiSkyDomeLightShape1</a:t>
            </a:r>
            <a:r>
              <a:rPr lang="zh-CN" altLang="en-US" dirty="0"/>
              <a:t>环境光节点的</a:t>
            </a:r>
            <a:r>
              <a:rPr lang="en-US" altLang="zh-CN" dirty="0"/>
              <a:t>Color</a:t>
            </a:r>
            <a:r>
              <a:rPr lang="zh-CN" altLang="en-US" dirty="0"/>
              <a:t>颜色属性指认一个环境贴图，如上右图所示。</a:t>
            </a:r>
            <a:endParaRPr lang="zh-CN" altLang="en-US" dirty="0"/>
          </a:p>
        </p:txBody>
      </p:sp>
      <p:sp>
        <p:nvSpPr>
          <p:cNvPr id="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4"/>
          <p:cNvSpPr>
            <a:spLocks noChangeArrowheads="1"/>
          </p:cNvSpPr>
          <p:nvPr/>
        </p:nvSpPr>
        <p:spPr bwMode="auto">
          <a:xfrm>
            <a:off x="0" y="1781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 name="Rectangle 5"/>
          <p:cNvSpPr>
            <a:spLocks noChangeArrowheads="1"/>
          </p:cNvSpPr>
          <p:nvPr/>
        </p:nvSpPr>
        <p:spPr bwMode="auto">
          <a:xfrm>
            <a:off x="0" y="3476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4"/>
          <p:cNvSpPr>
            <a:spLocks noChangeArrowheads="1"/>
          </p:cNvSpPr>
          <p:nvPr/>
        </p:nvSpPr>
        <p:spPr bwMode="auto">
          <a:xfrm>
            <a:off x="0" y="3238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10" name="图片 9"/>
          <p:cNvPicPr/>
          <p:nvPr/>
        </p:nvPicPr>
        <p:blipFill>
          <a:blip r:embed="rId2"/>
          <a:stretch>
            <a:fillRect/>
          </a:stretch>
        </p:blipFill>
        <p:spPr>
          <a:xfrm>
            <a:off x="775590" y="2266198"/>
            <a:ext cx="6665630" cy="3369831"/>
          </a:xfrm>
          <a:prstGeom prst="rect">
            <a:avLst/>
          </a:prstGeom>
          <a:noFill/>
          <a:ln>
            <a:noFill/>
          </a:ln>
        </p:spPr>
      </p:pic>
      <p:pic>
        <p:nvPicPr>
          <p:cNvPr id="11" name="图片 10"/>
          <p:cNvPicPr/>
          <p:nvPr/>
        </p:nvPicPr>
        <p:blipFill>
          <a:blip r:embed="rId3"/>
          <a:stretch>
            <a:fillRect/>
          </a:stretch>
        </p:blipFill>
        <p:spPr>
          <a:xfrm>
            <a:off x="7730808" y="2266198"/>
            <a:ext cx="3179522" cy="3369831"/>
          </a:xfrm>
          <a:prstGeom prst="rect">
            <a:avLst/>
          </a:prstGeom>
          <a:noFill/>
          <a:ln>
            <a:noFill/>
          </a:ln>
        </p:spPr>
      </p:pic>
    </p:spTree>
    <p:extLst>
      <p:ext uri="{BB962C8B-B14F-4D97-AF65-F5344CB8AC3E}">
        <p14:creationId xmlns:p14="http://schemas.microsoft.com/office/powerpoint/2010/main" val="931095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9E42B161-8A59-4C17-8FAC-BBD1A9CE03D3}"/>
              </a:ext>
            </a:extLst>
          </p:cNvPr>
          <p:cNvSpPr>
            <a:spLocks noGrp="1"/>
          </p:cNvSpPr>
          <p:nvPr>
            <p:ph type="body" sz="quarter" idx="11"/>
          </p:nvPr>
        </p:nvSpPr>
        <p:spPr/>
        <p:txBody>
          <a:bodyPr/>
          <a:lstStyle/>
          <a:p>
            <a:r>
              <a:rPr lang="zh-CN" altLang="en-US" dirty="0"/>
              <a:t>步骤</a:t>
            </a:r>
            <a:r>
              <a:rPr lang="en-US" altLang="zh-CN" dirty="0"/>
              <a:t>05</a:t>
            </a:r>
            <a:r>
              <a:rPr lang="zh-CN" altLang="en-US" dirty="0"/>
              <a:t>：创建一个摄像机并调整摄像机的角度，如下左图所示。</a:t>
            </a:r>
          </a:p>
          <a:p>
            <a:r>
              <a:rPr lang="zh-CN" altLang="en-US" dirty="0"/>
              <a:t>步骤</a:t>
            </a:r>
            <a:r>
              <a:rPr lang="en-US" altLang="zh-CN" dirty="0"/>
              <a:t>06</a:t>
            </a:r>
            <a:r>
              <a:rPr lang="zh-CN" altLang="en-US" dirty="0"/>
              <a:t>：使用阿诺德渲染器渲染一下，因为使用了环境光，所以易拉罐的整体都会被照亮，如下右图所示。</a:t>
            </a:r>
            <a:endParaRPr lang="zh-CN" altLang="en-US" dirty="0"/>
          </a:p>
        </p:txBody>
      </p:sp>
      <p:sp>
        <p:nvSpPr>
          <p:cNvPr id="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4"/>
          <p:cNvSpPr>
            <a:spLocks noChangeArrowheads="1"/>
          </p:cNvSpPr>
          <p:nvPr/>
        </p:nvSpPr>
        <p:spPr bwMode="auto">
          <a:xfrm>
            <a:off x="0" y="3228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7" name="图片 6"/>
          <p:cNvPicPr/>
          <p:nvPr/>
        </p:nvPicPr>
        <p:blipFill>
          <a:blip r:embed="rId2"/>
          <a:stretch>
            <a:fillRect/>
          </a:stretch>
        </p:blipFill>
        <p:spPr>
          <a:xfrm>
            <a:off x="1278962" y="2280602"/>
            <a:ext cx="4738995" cy="3813878"/>
          </a:xfrm>
          <a:prstGeom prst="rect">
            <a:avLst/>
          </a:prstGeom>
          <a:noFill/>
          <a:ln>
            <a:noFill/>
          </a:ln>
        </p:spPr>
      </p:pic>
      <p:pic>
        <p:nvPicPr>
          <p:cNvPr id="8" name="图片 7"/>
          <p:cNvPicPr/>
          <p:nvPr/>
        </p:nvPicPr>
        <p:blipFill>
          <a:blip r:embed="rId3"/>
          <a:stretch>
            <a:fillRect/>
          </a:stretch>
        </p:blipFill>
        <p:spPr>
          <a:xfrm>
            <a:off x="6129250" y="2282507"/>
            <a:ext cx="3732849" cy="3811973"/>
          </a:xfrm>
          <a:prstGeom prst="rect">
            <a:avLst/>
          </a:prstGeom>
          <a:noFill/>
          <a:ln>
            <a:noFill/>
          </a:ln>
        </p:spPr>
      </p:pic>
    </p:spTree>
    <p:extLst>
      <p:ext uri="{BB962C8B-B14F-4D97-AF65-F5344CB8AC3E}">
        <p14:creationId xmlns:p14="http://schemas.microsoft.com/office/powerpoint/2010/main" val="41607092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07</a:t>
            </a:r>
            <a:r>
              <a:rPr lang="zh-CN" altLang="en-US" dirty="0"/>
              <a:t>：易拉罐现在虽然已经被渲染出来了，但是环境光的缺点就是不能有针对性地对模型的体积有很好的表现。还是需要手动创建几个面光源来照亮模型的局部，让模型更有体积感。执行</a:t>
            </a:r>
            <a:r>
              <a:rPr lang="en-US" altLang="zh-CN" dirty="0"/>
              <a:t>Arnold&gt;Create Area light</a:t>
            </a:r>
            <a:r>
              <a:rPr lang="zh-CN" altLang="en-US" dirty="0"/>
              <a:t>命令，创建一个阿诺德的面光源，并调整面光源的位置及角度，并将面光源的节点属性中的</a:t>
            </a:r>
            <a:r>
              <a:rPr lang="en-US" altLang="zh-CN" dirty="0"/>
              <a:t>Exposure</a:t>
            </a:r>
            <a:r>
              <a:rPr lang="zh-CN" altLang="en-US" dirty="0"/>
              <a:t>曝光值属性设置为</a:t>
            </a:r>
            <a:r>
              <a:rPr lang="en-US" altLang="zh-CN" dirty="0"/>
              <a:t>13</a:t>
            </a:r>
            <a:r>
              <a:rPr lang="zh-CN" altLang="en-US" dirty="0"/>
              <a:t>，如下左图所示。</a:t>
            </a:r>
          </a:p>
          <a:p>
            <a:r>
              <a:rPr lang="zh-CN" altLang="en-US" dirty="0"/>
              <a:t>步骤</a:t>
            </a:r>
            <a:r>
              <a:rPr lang="en-US" altLang="zh-CN" dirty="0"/>
              <a:t>08</a:t>
            </a:r>
            <a:r>
              <a:rPr lang="zh-CN" altLang="en-US" dirty="0"/>
              <a:t>：再进行渲染，可以看到易拉罐右侧出现了一部分的高光效果，如下右图所示。</a:t>
            </a:r>
            <a:endParaRPr lang="zh-CN" altLang="en-US" dirty="0"/>
          </a:p>
        </p:txBody>
      </p:sp>
      <p:pic>
        <p:nvPicPr>
          <p:cNvPr id="5" name="图片 4"/>
          <p:cNvPicPr/>
          <p:nvPr/>
        </p:nvPicPr>
        <p:blipFill>
          <a:blip r:embed="rId2"/>
          <a:stretch>
            <a:fillRect/>
          </a:stretch>
        </p:blipFill>
        <p:spPr>
          <a:xfrm>
            <a:off x="1095691" y="2987848"/>
            <a:ext cx="5254760" cy="3180196"/>
          </a:xfrm>
          <a:prstGeom prst="rect">
            <a:avLst/>
          </a:prstGeom>
          <a:noFill/>
          <a:ln>
            <a:noFill/>
          </a:ln>
        </p:spPr>
      </p:pic>
      <p:pic>
        <p:nvPicPr>
          <p:cNvPr id="6" name="图片 5"/>
          <p:cNvPicPr/>
          <p:nvPr/>
        </p:nvPicPr>
        <p:blipFill>
          <a:blip r:embed="rId3"/>
          <a:stretch>
            <a:fillRect/>
          </a:stretch>
        </p:blipFill>
        <p:spPr>
          <a:xfrm>
            <a:off x="6544887" y="2987848"/>
            <a:ext cx="2963938" cy="3180196"/>
          </a:xfrm>
          <a:prstGeom prst="rect">
            <a:avLst/>
          </a:prstGeom>
          <a:noFill/>
          <a:ln>
            <a:noFill/>
          </a:ln>
        </p:spPr>
      </p:pic>
    </p:spTree>
    <p:extLst>
      <p:ext uri="{BB962C8B-B14F-4D97-AF65-F5344CB8AC3E}">
        <p14:creationId xmlns:p14="http://schemas.microsoft.com/office/powerpoint/2010/main" val="2726636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:9</a:t>
            </a:r>
            <a:r>
              <a:rPr lang="zh-CN" altLang="en-US" dirty="0"/>
              <a:t>：在创建一个阿诺德的面光源，调整面光源的位置及角度，让这个面光源从摄像机的侧后方去照射易拉罐的模型。并将面光源的</a:t>
            </a:r>
            <a:r>
              <a:rPr lang="en-US" altLang="zh-CN" dirty="0"/>
              <a:t>Color</a:t>
            </a:r>
            <a:r>
              <a:rPr lang="zh-CN" altLang="en-US" dirty="0"/>
              <a:t>颜色调成浅蓝色，将</a:t>
            </a:r>
            <a:r>
              <a:rPr lang="en-US" altLang="zh-CN" dirty="0"/>
              <a:t>Exposure</a:t>
            </a:r>
            <a:r>
              <a:rPr lang="zh-CN" altLang="en-US" dirty="0"/>
              <a:t>曝光值调为</a:t>
            </a:r>
            <a:r>
              <a:rPr lang="en-US" altLang="zh-CN" dirty="0"/>
              <a:t>8</a:t>
            </a:r>
            <a:r>
              <a:rPr lang="zh-CN" altLang="en-US" dirty="0"/>
              <a:t>，如下左图所示。</a:t>
            </a:r>
          </a:p>
          <a:p>
            <a:r>
              <a:rPr lang="zh-CN" altLang="en-US" dirty="0"/>
              <a:t>步骤</a:t>
            </a:r>
            <a:r>
              <a:rPr lang="en-US" altLang="zh-CN" dirty="0"/>
              <a:t>10</a:t>
            </a:r>
            <a:r>
              <a:rPr lang="zh-CN" altLang="en-US" dirty="0"/>
              <a:t>：这时再渲染就可以看到易拉罐的效果会显得更立体，如下右图所示。</a:t>
            </a:r>
            <a:endParaRPr lang="zh-CN" altLang="en-US" dirty="0"/>
          </a:p>
        </p:txBody>
      </p:sp>
      <p:pic>
        <p:nvPicPr>
          <p:cNvPr id="7" name="图片 6"/>
          <p:cNvPicPr/>
          <p:nvPr/>
        </p:nvPicPr>
        <p:blipFill>
          <a:blip r:embed="rId2"/>
          <a:stretch>
            <a:fillRect/>
          </a:stretch>
        </p:blipFill>
        <p:spPr>
          <a:xfrm>
            <a:off x="662426" y="2716731"/>
            <a:ext cx="6357393" cy="3534440"/>
          </a:xfrm>
          <a:prstGeom prst="rect">
            <a:avLst/>
          </a:prstGeom>
          <a:noFill/>
          <a:ln>
            <a:noFill/>
          </a:ln>
        </p:spPr>
      </p:pic>
      <p:pic>
        <p:nvPicPr>
          <p:cNvPr id="8" name="图片 7"/>
          <p:cNvPicPr/>
          <p:nvPr/>
        </p:nvPicPr>
        <p:blipFill>
          <a:blip r:embed="rId3"/>
          <a:stretch>
            <a:fillRect/>
          </a:stretch>
        </p:blipFill>
        <p:spPr>
          <a:xfrm>
            <a:off x="7279399" y="2716731"/>
            <a:ext cx="3268394" cy="3534440"/>
          </a:xfrm>
          <a:prstGeom prst="rect">
            <a:avLst/>
          </a:prstGeom>
          <a:noFill/>
          <a:ln>
            <a:noFill/>
          </a:ln>
        </p:spPr>
      </p:pic>
    </p:spTree>
    <p:extLst>
      <p:ext uri="{BB962C8B-B14F-4D97-AF65-F5344CB8AC3E}">
        <p14:creationId xmlns:p14="http://schemas.microsoft.com/office/powerpoint/2010/main" val="2931369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11</a:t>
            </a:r>
            <a:r>
              <a:rPr lang="zh-CN" altLang="en-US" dirty="0"/>
              <a:t>：最后将渲染设置里的</a:t>
            </a:r>
            <a:r>
              <a:rPr lang="en-US" altLang="zh-CN" dirty="0"/>
              <a:t>Arnold Renderer</a:t>
            </a:r>
            <a:r>
              <a:rPr lang="zh-CN" altLang="en-US" dirty="0"/>
              <a:t>阿诺德渲染器选项卡中的</a:t>
            </a:r>
            <a:r>
              <a:rPr lang="en-US" altLang="zh-CN" dirty="0"/>
              <a:t>Camera(AA)</a:t>
            </a:r>
            <a:r>
              <a:rPr lang="zh-CN" altLang="en-US" dirty="0"/>
              <a:t>属性调至</a:t>
            </a:r>
            <a:r>
              <a:rPr lang="en-US" altLang="zh-CN" dirty="0"/>
              <a:t>10</a:t>
            </a:r>
            <a:r>
              <a:rPr lang="zh-CN" altLang="en-US" dirty="0"/>
              <a:t>或更高，这样可以渲染出质量更高的渲染图，如下左图所示。</a:t>
            </a:r>
          </a:p>
          <a:p>
            <a:r>
              <a:rPr lang="zh-CN" altLang="en-US" dirty="0"/>
              <a:t>步骤</a:t>
            </a:r>
            <a:r>
              <a:rPr lang="en-US" altLang="zh-CN" dirty="0"/>
              <a:t>12</a:t>
            </a:r>
            <a:r>
              <a:rPr lang="zh-CN" altLang="en-US" dirty="0"/>
              <a:t>：用</a:t>
            </a:r>
            <a:r>
              <a:rPr lang="en-US" altLang="zh-CN" dirty="0"/>
              <a:t>PhotoShop</a:t>
            </a:r>
            <a:r>
              <a:rPr lang="zh-CN" altLang="en-US" dirty="0"/>
              <a:t>软件处理最终渲染的图片，就完成了一个易拉罐的渲染图，如下右图所示。用这种方法可以快速的渲染一张还不错的模型效果图，如果想做出产品的渲染图效果还需要进行更精细、复杂的操作。</a:t>
            </a:r>
            <a:endParaRPr lang="zh-CN" altLang="en-US" dirty="0"/>
          </a:p>
        </p:txBody>
      </p:sp>
      <p:pic>
        <p:nvPicPr>
          <p:cNvPr id="7" name="图片 6"/>
          <p:cNvPicPr/>
          <p:nvPr/>
        </p:nvPicPr>
        <p:blipFill>
          <a:blip r:embed="rId2"/>
          <a:stretch>
            <a:fillRect/>
          </a:stretch>
        </p:blipFill>
        <p:spPr>
          <a:xfrm>
            <a:off x="2885527" y="2973502"/>
            <a:ext cx="3571458" cy="3709931"/>
          </a:xfrm>
          <a:prstGeom prst="rect">
            <a:avLst/>
          </a:prstGeom>
          <a:noFill/>
          <a:ln>
            <a:noFill/>
          </a:ln>
        </p:spPr>
      </p:pic>
      <p:pic>
        <p:nvPicPr>
          <p:cNvPr id="8" name="图片 7"/>
          <p:cNvPicPr/>
          <p:nvPr/>
        </p:nvPicPr>
        <p:blipFill>
          <a:blip r:embed="rId3"/>
          <a:stretch>
            <a:fillRect/>
          </a:stretch>
        </p:blipFill>
        <p:spPr>
          <a:xfrm>
            <a:off x="6672289" y="2973502"/>
            <a:ext cx="3469237" cy="3723256"/>
          </a:xfrm>
          <a:prstGeom prst="rect">
            <a:avLst/>
          </a:prstGeom>
          <a:noFill/>
          <a:ln>
            <a:noFill/>
          </a:ln>
        </p:spPr>
      </p:pic>
    </p:spTree>
    <p:extLst>
      <p:ext uri="{BB962C8B-B14F-4D97-AF65-F5344CB8AC3E}">
        <p14:creationId xmlns:p14="http://schemas.microsoft.com/office/powerpoint/2010/main" val="163588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151250" y="2349469"/>
            <a:ext cx="6046265" cy="637192"/>
          </a:xfrm>
        </p:spPr>
        <p:txBody>
          <a:bodyPr/>
          <a:lstStyle/>
          <a:p>
            <a:r>
              <a:rPr lang="zh-CN" altLang="en-US" dirty="0"/>
              <a:t>上机实训</a:t>
            </a:r>
            <a:endParaRPr lang="zh-CN" altLang="en-US" dirty="0"/>
          </a:p>
        </p:txBody>
      </p:sp>
      <p:sp>
        <p:nvSpPr>
          <p:cNvPr id="3" name="文本占位符 2"/>
          <p:cNvSpPr>
            <a:spLocks noGrp="1"/>
          </p:cNvSpPr>
          <p:nvPr>
            <p:ph type="body" sz="quarter" idx="11"/>
          </p:nvPr>
        </p:nvSpPr>
        <p:spPr/>
        <p:txBody>
          <a:bodyPr/>
          <a:lstStyle/>
          <a:p>
            <a:endParaRPr lang="zh-CN" altLang="en-US"/>
          </a:p>
        </p:txBody>
      </p:sp>
      <p:sp>
        <p:nvSpPr>
          <p:cNvPr id="4" name="文本占位符 3"/>
          <p:cNvSpPr>
            <a:spLocks noGrp="1"/>
          </p:cNvSpPr>
          <p:nvPr>
            <p:ph type="body" sz="quarter" idx="12"/>
          </p:nvPr>
        </p:nvSpPr>
        <p:spPr/>
        <p:txBody>
          <a:bodyPr/>
          <a:lstStyle/>
          <a:p>
            <a:endParaRPr lang="zh-CN" altLang="en-US"/>
          </a:p>
        </p:txBody>
      </p:sp>
      <p:sp>
        <p:nvSpPr>
          <p:cNvPr id="5" name="文本占位符 4"/>
          <p:cNvSpPr>
            <a:spLocks noGrp="1"/>
          </p:cNvSpPr>
          <p:nvPr>
            <p:ph type="body" sz="quarter" idx="13"/>
          </p:nvPr>
        </p:nvSpPr>
        <p:spPr/>
        <p:txBody>
          <a:bodyPr/>
          <a:lstStyle/>
          <a:p>
            <a:endParaRPr lang="zh-CN" altLang="en-US"/>
          </a:p>
        </p:txBody>
      </p:sp>
      <p:sp>
        <p:nvSpPr>
          <p:cNvPr id="6" name="文本占位符 5"/>
          <p:cNvSpPr>
            <a:spLocks noGrp="1"/>
          </p:cNvSpPr>
          <p:nvPr>
            <p:ph type="body" sz="quarter" idx="14"/>
          </p:nvPr>
        </p:nvSpPr>
        <p:spPr/>
        <p:txBody>
          <a:bodyPr/>
          <a:lstStyle/>
          <a:p>
            <a:r>
              <a:rPr lang="en-US" altLang="zh-CN" dirty="0" smtClean="0"/>
              <a:t>06</a:t>
            </a:r>
            <a:endParaRPr lang="zh-CN" altLang="en-US" dirty="0"/>
          </a:p>
        </p:txBody>
      </p:sp>
    </p:spTree>
    <p:extLst>
      <p:ext uri="{BB962C8B-B14F-4D97-AF65-F5344CB8AC3E}">
        <p14:creationId xmlns:p14="http://schemas.microsoft.com/office/powerpoint/2010/main" val="2961216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上机实训：制作角色模型的静帧渲染</a:t>
            </a:r>
          </a:p>
        </p:txBody>
      </p:sp>
      <p:sp>
        <p:nvSpPr>
          <p:cNvPr id="3" name="文本占位符 2"/>
          <p:cNvSpPr>
            <a:spLocks noGrp="1"/>
          </p:cNvSpPr>
          <p:nvPr>
            <p:ph type="body" sz="quarter" idx="11"/>
          </p:nvPr>
        </p:nvSpPr>
        <p:spPr/>
        <p:txBody>
          <a:bodyPr/>
          <a:lstStyle/>
          <a:p>
            <a:r>
              <a:rPr lang="zh-CN" altLang="en-US" dirty="0"/>
              <a:t>通过本章的学习，相信用户对渲染有了一定的了解，下面将结合上章节灯光的知识做一个怪物模型的静帧渲染，通过这个实例可以了解静帧渲染的整个流程。</a:t>
            </a:r>
          </a:p>
        </p:txBody>
      </p:sp>
    </p:spTree>
    <p:extLst>
      <p:ext uri="{BB962C8B-B14F-4D97-AF65-F5344CB8AC3E}">
        <p14:creationId xmlns:p14="http://schemas.microsoft.com/office/powerpoint/2010/main" val="2405796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01</a:t>
            </a:r>
            <a:r>
              <a:rPr lang="zh-CN" altLang="en-US" dirty="0"/>
              <a:t>：首先打开随书附赠文件“角色渲染</a:t>
            </a:r>
            <a:r>
              <a:rPr lang="en-US" altLang="zh-CN" dirty="0"/>
              <a:t>_</a:t>
            </a:r>
            <a:r>
              <a:rPr lang="zh-CN" altLang="en-US" dirty="0"/>
              <a:t>准备文件</a:t>
            </a:r>
            <a:r>
              <a:rPr lang="en-US" altLang="zh-CN" dirty="0"/>
              <a:t>.ma”</a:t>
            </a:r>
            <a:r>
              <a:rPr lang="zh-CN" altLang="en-US" dirty="0"/>
              <a:t>，项目文件中是一个具有贴图、带</a:t>
            </a:r>
            <a:r>
              <a:rPr lang="en-US" altLang="zh-CN" dirty="0"/>
              <a:t>pose</a:t>
            </a:r>
            <a:r>
              <a:rPr lang="zh-CN" altLang="en-US" dirty="0"/>
              <a:t>（姿势）的怪物模型，将怪物模型摆出</a:t>
            </a:r>
            <a:r>
              <a:rPr lang="en-US" altLang="zh-CN" dirty="0"/>
              <a:t>pose</a:t>
            </a:r>
            <a:r>
              <a:rPr lang="zh-CN" altLang="en-US" dirty="0"/>
              <a:t>的效果，会在后面的动画与绑定章节中进行介绍。如下左图所示。</a:t>
            </a:r>
          </a:p>
          <a:p>
            <a:r>
              <a:rPr lang="zh-CN" altLang="en-US" dirty="0"/>
              <a:t>步骤</a:t>
            </a:r>
            <a:r>
              <a:rPr lang="en-US" altLang="zh-CN" dirty="0"/>
              <a:t>02</a:t>
            </a:r>
            <a:r>
              <a:rPr lang="zh-CN" altLang="en-US" dirty="0"/>
              <a:t>：在打灯光前为了更好的观察模型，需要把模型的材质断开，只显示素模效果，这样才能更直观的看到灯光打在模型上的效果，如下右图所示。</a:t>
            </a:r>
          </a:p>
          <a:p>
            <a:endParaRPr lang="zh-CN" altLang="en-US" dirty="0"/>
          </a:p>
        </p:txBody>
      </p:sp>
      <p:pic>
        <p:nvPicPr>
          <p:cNvPr id="3" name="图片 2"/>
          <p:cNvPicPr/>
          <p:nvPr/>
        </p:nvPicPr>
        <p:blipFill>
          <a:blip r:embed="rId2"/>
          <a:srcRect t="5106"/>
          <a:stretch>
            <a:fillRect/>
          </a:stretch>
        </p:blipFill>
        <p:spPr>
          <a:xfrm>
            <a:off x="1738601" y="2955549"/>
            <a:ext cx="3916528" cy="3611506"/>
          </a:xfrm>
          <a:prstGeom prst="rect">
            <a:avLst/>
          </a:prstGeom>
          <a:noFill/>
          <a:ln>
            <a:noFill/>
          </a:ln>
        </p:spPr>
      </p:pic>
      <p:pic>
        <p:nvPicPr>
          <p:cNvPr id="4" name="图片 3"/>
          <p:cNvPicPr/>
          <p:nvPr/>
        </p:nvPicPr>
        <p:blipFill>
          <a:blip r:embed="rId3"/>
          <a:stretch>
            <a:fillRect/>
          </a:stretch>
        </p:blipFill>
        <p:spPr>
          <a:xfrm>
            <a:off x="5922327" y="2955549"/>
            <a:ext cx="4198913" cy="3611506"/>
          </a:xfrm>
          <a:prstGeom prst="rect">
            <a:avLst/>
          </a:prstGeom>
          <a:noFill/>
          <a:ln>
            <a:noFill/>
          </a:ln>
        </p:spPr>
      </p:pic>
    </p:spTree>
    <p:extLst>
      <p:ext uri="{BB962C8B-B14F-4D97-AF65-F5344CB8AC3E}">
        <p14:creationId xmlns:p14="http://schemas.microsoft.com/office/powerpoint/2010/main" val="2934882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03</a:t>
            </a:r>
            <a:r>
              <a:rPr lang="zh-CN" altLang="en-US" dirty="0"/>
              <a:t>：创建一个摄像机，调整好摄像机的位置。并在渲染设置中的公用属性中设置好需要输出的图片大小及摄像机可见区域大小，如下左图所示。</a:t>
            </a:r>
          </a:p>
          <a:p>
            <a:r>
              <a:rPr lang="zh-CN" altLang="en-US" dirty="0"/>
              <a:t>步骤</a:t>
            </a:r>
            <a:r>
              <a:rPr lang="en-US" altLang="zh-CN" dirty="0"/>
              <a:t>04</a:t>
            </a:r>
            <a:r>
              <a:rPr lang="zh-CN" altLang="en-US" dirty="0"/>
              <a:t>：在场景中创建第一个光源，这也是主光源。这次最终将使用阿诺德渲染器进行渲染，所以用户需要在阿诺德工具栏中找到第一个图形按钮“创建面光源”，如下右图所示。</a:t>
            </a:r>
          </a:p>
          <a:p>
            <a:endParaRPr lang="zh-CN" altLang="en-US" dirty="0"/>
          </a:p>
        </p:txBody>
      </p:sp>
      <p:pic>
        <p:nvPicPr>
          <p:cNvPr id="3" name="图片 2"/>
          <p:cNvPicPr/>
          <p:nvPr/>
        </p:nvPicPr>
        <p:blipFill>
          <a:blip r:embed="rId2"/>
          <a:stretch>
            <a:fillRect/>
          </a:stretch>
        </p:blipFill>
        <p:spPr>
          <a:xfrm>
            <a:off x="1092979" y="2527069"/>
            <a:ext cx="4243792" cy="4080222"/>
          </a:xfrm>
          <a:prstGeom prst="rect">
            <a:avLst/>
          </a:prstGeom>
          <a:noFill/>
          <a:ln>
            <a:noFill/>
          </a:ln>
        </p:spPr>
      </p:pic>
      <p:pic>
        <p:nvPicPr>
          <p:cNvPr id="4" name="图片 3"/>
          <p:cNvPicPr/>
          <p:nvPr/>
        </p:nvPicPr>
        <p:blipFill>
          <a:blip r:embed="rId3"/>
          <a:stretch>
            <a:fillRect/>
          </a:stretch>
        </p:blipFill>
        <p:spPr>
          <a:xfrm>
            <a:off x="5532407" y="5314905"/>
            <a:ext cx="4993399" cy="1008005"/>
          </a:xfrm>
          <a:prstGeom prst="rect">
            <a:avLst/>
          </a:prstGeom>
          <a:noFill/>
          <a:ln>
            <a:noFill/>
          </a:ln>
        </p:spPr>
      </p:pic>
    </p:spTree>
    <p:extLst>
      <p:ext uri="{BB962C8B-B14F-4D97-AF65-F5344CB8AC3E}">
        <p14:creationId xmlns:p14="http://schemas.microsoft.com/office/powerpoint/2010/main" val="873852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05</a:t>
            </a:r>
            <a:r>
              <a:rPr lang="zh-CN" altLang="en-US" dirty="0"/>
              <a:t>：调整面光源的位置，并将面光源的曝光属性（</a:t>
            </a:r>
            <a:r>
              <a:rPr lang="en-US" altLang="zh-CN" dirty="0"/>
              <a:t>Exposure</a:t>
            </a:r>
            <a:r>
              <a:rPr lang="zh-CN" altLang="en-US" dirty="0"/>
              <a:t>）设置为</a:t>
            </a:r>
            <a:r>
              <a:rPr lang="en-US" altLang="zh-CN" dirty="0"/>
              <a:t>8</a:t>
            </a:r>
            <a:r>
              <a:rPr lang="zh-CN" altLang="en-US" dirty="0"/>
              <a:t>，如下左图所示。</a:t>
            </a:r>
          </a:p>
          <a:p>
            <a:r>
              <a:rPr lang="zh-CN" altLang="en-US" dirty="0"/>
              <a:t>步骤</a:t>
            </a:r>
            <a:r>
              <a:rPr lang="en-US" altLang="zh-CN" dirty="0"/>
              <a:t>06</a:t>
            </a:r>
            <a:r>
              <a:rPr lang="zh-CN" altLang="en-US" dirty="0"/>
              <a:t>：使用阿诺德渲染（</a:t>
            </a:r>
            <a:r>
              <a:rPr lang="en-US" altLang="zh-CN" dirty="0"/>
              <a:t>Arnold</a:t>
            </a:r>
            <a:r>
              <a:rPr lang="zh-CN" altLang="en-US" dirty="0"/>
              <a:t>）在渲染视图中进行渲染，观察渲染效果如下右图所示。</a:t>
            </a:r>
          </a:p>
          <a:p>
            <a:endParaRPr lang="zh-CN" altLang="en-US" dirty="0"/>
          </a:p>
        </p:txBody>
      </p:sp>
      <p:pic>
        <p:nvPicPr>
          <p:cNvPr id="3" name="图片 2"/>
          <p:cNvPicPr/>
          <p:nvPr/>
        </p:nvPicPr>
        <p:blipFill>
          <a:blip r:embed="rId2"/>
          <a:stretch>
            <a:fillRect/>
          </a:stretch>
        </p:blipFill>
        <p:spPr>
          <a:xfrm>
            <a:off x="815483" y="1854588"/>
            <a:ext cx="5249150" cy="4307350"/>
          </a:xfrm>
          <a:prstGeom prst="rect">
            <a:avLst/>
          </a:prstGeom>
          <a:noFill/>
          <a:ln>
            <a:noFill/>
          </a:ln>
        </p:spPr>
      </p:pic>
      <p:pic>
        <p:nvPicPr>
          <p:cNvPr id="4" name="图片 3" descr="9715dc2301ead4edc4211fc2edc517f"/>
          <p:cNvPicPr/>
          <p:nvPr/>
        </p:nvPicPr>
        <p:blipFill>
          <a:blip r:embed="rId3"/>
          <a:stretch>
            <a:fillRect/>
          </a:stretch>
        </p:blipFill>
        <p:spPr>
          <a:xfrm>
            <a:off x="6258213" y="1844068"/>
            <a:ext cx="4388313" cy="4317870"/>
          </a:xfrm>
          <a:prstGeom prst="rect">
            <a:avLst/>
          </a:prstGeom>
        </p:spPr>
      </p:pic>
    </p:spTree>
    <p:extLst>
      <p:ext uri="{BB962C8B-B14F-4D97-AF65-F5344CB8AC3E}">
        <p14:creationId xmlns:p14="http://schemas.microsoft.com/office/powerpoint/2010/main" val="141132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64E59DE6-FC50-436B-B429-0D7D8F79AB92}"/>
              </a:ext>
            </a:extLst>
          </p:cNvPr>
          <p:cNvSpPr>
            <a:spLocks noGrp="1"/>
          </p:cNvSpPr>
          <p:nvPr>
            <p:ph type="body" sz="quarter" idx="10"/>
          </p:nvPr>
        </p:nvSpPr>
        <p:spPr/>
        <p:txBody>
          <a:bodyPr/>
          <a:lstStyle/>
          <a:p>
            <a:r>
              <a:rPr lang="en-US" altLang="zh-CN" dirty="0"/>
              <a:t>6.1 </a:t>
            </a:r>
            <a:r>
              <a:rPr lang="zh-CN" altLang="en-US" dirty="0"/>
              <a:t>渲染基础</a:t>
            </a:r>
            <a:endParaRPr lang="zh-CN" altLang="en-US" dirty="0"/>
          </a:p>
        </p:txBody>
      </p:sp>
      <p:sp>
        <p:nvSpPr>
          <p:cNvPr id="3" name="文本占位符 2">
            <a:extLst>
              <a:ext uri="{FF2B5EF4-FFF2-40B4-BE49-F238E27FC236}">
                <a16:creationId xmlns="" xmlns:a16="http://schemas.microsoft.com/office/drawing/2014/main" id="{193ABDF1-28A5-4B27-9379-1B76FD37E6F1}"/>
              </a:ext>
            </a:extLst>
          </p:cNvPr>
          <p:cNvSpPr>
            <a:spLocks noGrp="1"/>
          </p:cNvSpPr>
          <p:nvPr>
            <p:ph type="body" sz="quarter" idx="11"/>
          </p:nvPr>
        </p:nvSpPr>
        <p:spPr/>
        <p:txBody>
          <a:bodyPr/>
          <a:lstStyle/>
          <a:p>
            <a:r>
              <a:rPr lang="zh-CN" altLang="en-US" dirty="0"/>
              <a:t>众所周知电脑上的图片实际是由一个一个不同颜色的像素点组成的，通过软件的计算得出这些像素点颜色的过程就叫做渲染。在</a:t>
            </a:r>
            <a:r>
              <a:rPr lang="en-US" altLang="zh-CN" dirty="0"/>
              <a:t>Photoshop</a:t>
            </a:r>
            <a:r>
              <a:rPr lang="zh-CN" altLang="en-US" dirty="0"/>
              <a:t>软件中每个像素点可以通过画笔来绘制，但是在三维软件中每个像素点都需要软件进行复杂的计算，因为在三维软件中，每个像素点都会受到很多光源的影响，所以灯光越复杂渲染的时间也就越长，同时效果也会越真实。</a:t>
            </a:r>
            <a:endParaRPr lang="zh-CN" altLang="en-US" dirty="0"/>
          </a:p>
        </p:txBody>
      </p:sp>
      <p:pic>
        <p:nvPicPr>
          <p:cNvPr id="8" name="图片 7" descr="IMG_256"/>
          <p:cNvPicPr/>
          <p:nvPr/>
        </p:nvPicPr>
        <p:blipFill>
          <a:blip r:embed="rId2"/>
          <a:stretch>
            <a:fillRect/>
          </a:stretch>
        </p:blipFill>
        <p:spPr>
          <a:xfrm>
            <a:off x="658045" y="3074987"/>
            <a:ext cx="5267134" cy="2843675"/>
          </a:xfrm>
          <a:prstGeom prst="rect">
            <a:avLst/>
          </a:prstGeom>
          <a:noFill/>
          <a:ln w="9525">
            <a:noFill/>
          </a:ln>
        </p:spPr>
      </p:pic>
      <p:pic>
        <p:nvPicPr>
          <p:cNvPr id="9" name="图片 8" descr="IMG_256"/>
          <p:cNvPicPr/>
          <p:nvPr/>
        </p:nvPicPr>
        <p:blipFill>
          <a:blip r:embed="rId3"/>
          <a:stretch>
            <a:fillRect/>
          </a:stretch>
        </p:blipFill>
        <p:spPr>
          <a:xfrm>
            <a:off x="6081280" y="3074988"/>
            <a:ext cx="5050126" cy="2843675"/>
          </a:xfrm>
          <a:prstGeom prst="rect">
            <a:avLst/>
          </a:prstGeom>
          <a:noFill/>
          <a:ln w="9525">
            <a:noFill/>
          </a:ln>
        </p:spPr>
      </p:pic>
    </p:spTree>
    <p:extLst>
      <p:ext uri="{BB962C8B-B14F-4D97-AF65-F5344CB8AC3E}">
        <p14:creationId xmlns:p14="http://schemas.microsoft.com/office/powerpoint/2010/main" val="8441989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07</a:t>
            </a:r>
            <a:r>
              <a:rPr lang="zh-CN" altLang="en-US" dirty="0"/>
              <a:t>：打完主光源以后会发现身体下方的暗部特别的黑，这时需要用到</a:t>
            </a:r>
            <a:r>
              <a:rPr lang="en-US" altLang="zh-CN" dirty="0"/>
              <a:t>Maya</a:t>
            </a:r>
            <a:r>
              <a:rPr lang="zh-CN" altLang="en-US" dirty="0"/>
              <a:t>自带的平行光来制作辅光源，侧光源的亮度要比主光源的低一些，可以偏冷色调有一点，主要是用来照亮暗部。下左图为辅光源的位置及参数，下右图为渲染效果。</a:t>
            </a:r>
          </a:p>
        </p:txBody>
      </p:sp>
      <p:pic>
        <p:nvPicPr>
          <p:cNvPr id="3" name="图片 2"/>
          <p:cNvPicPr/>
          <p:nvPr/>
        </p:nvPicPr>
        <p:blipFill>
          <a:blip r:embed="rId2"/>
          <a:srcRect b="19531"/>
          <a:stretch>
            <a:fillRect/>
          </a:stretch>
        </p:blipFill>
        <p:spPr>
          <a:xfrm>
            <a:off x="1000217" y="2215024"/>
            <a:ext cx="5095782" cy="3853267"/>
          </a:xfrm>
          <a:prstGeom prst="rect">
            <a:avLst/>
          </a:prstGeom>
          <a:noFill/>
          <a:ln>
            <a:noFill/>
          </a:ln>
        </p:spPr>
      </p:pic>
      <p:pic>
        <p:nvPicPr>
          <p:cNvPr id="4" name="图片 3" descr="dd39d8ffa59630e9263af493d5544e3"/>
          <p:cNvPicPr/>
          <p:nvPr/>
        </p:nvPicPr>
        <p:blipFill>
          <a:blip r:embed="rId3"/>
          <a:stretch>
            <a:fillRect/>
          </a:stretch>
        </p:blipFill>
        <p:spPr>
          <a:xfrm>
            <a:off x="6316379" y="2215024"/>
            <a:ext cx="3889657" cy="3853267"/>
          </a:xfrm>
          <a:prstGeom prst="rect">
            <a:avLst/>
          </a:prstGeom>
        </p:spPr>
      </p:pic>
    </p:spTree>
    <p:extLst>
      <p:ext uri="{BB962C8B-B14F-4D97-AF65-F5344CB8AC3E}">
        <p14:creationId xmlns:p14="http://schemas.microsoft.com/office/powerpoint/2010/main" val="1082653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08</a:t>
            </a:r>
            <a:r>
              <a:rPr lang="zh-CN" altLang="en-US" dirty="0"/>
              <a:t>：现在要添加背光源，也可以叫逆光源或者叫轮廓光。是将灯打在角色的背后，照亮角色边缘的轮廓，这样可以让角色更具有立体感和空间感。背光源是有针对性、区域性的对角色进行照亮，所以还是只用阿诺德的面光源。下左图为背光源的位置及参数，下右图为渲染效果。</a:t>
            </a:r>
          </a:p>
        </p:txBody>
      </p:sp>
      <p:pic>
        <p:nvPicPr>
          <p:cNvPr id="3" name="图片 2"/>
          <p:cNvPicPr/>
          <p:nvPr/>
        </p:nvPicPr>
        <p:blipFill>
          <a:blip r:embed="rId2"/>
          <a:stretch>
            <a:fillRect/>
          </a:stretch>
        </p:blipFill>
        <p:spPr>
          <a:xfrm>
            <a:off x="1352435" y="2424920"/>
            <a:ext cx="4536334" cy="4059007"/>
          </a:xfrm>
          <a:prstGeom prst="rect">
            <a:avLst/>
          </a:prstGeom>
          <a:noFill/>
          <a:ln>
            <a:noFill/>
          </a:ln>
        </p:spPr>
      </p:pic>
      <p:pic>
        <p:nvPicPr>
          <p:cNvPr id="4" name="图片 3" descr="b19ad871fcdc8a75f4fb4a7c0d18f34"/>
          <p:cNvPicPr/>
          <p:nvPr/>
        </p:nvPicPr>
        <p:blipFill>
          <a:blip r:embed="rId3"/>
          <a:stretch>
            <a:fillRect/>
          </a:stretch>
        </p:blipFill>
        <p:spPr>
          <a:xfrm>
            <a:off x="6123568" y="2424919"/>
            <a:ext cx="4182252" cy="4059007"/>
          </a:xfrm>
          <a:prstGeom prst="rect">
            <a:avLst/>
          </a:prstGeom>
        </p:spPr>
      </p:pic>
    </p:spTree>
    <p:extLst>
      <p:ext uri="{BB962C8B-B14F-4D97-AF65-F5344CB8AC3E}">
        <p14:creationId xmlns:p14="http://schemas.microsoft.com/office/powerpoint/2010/main" val="3262592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09</a:t>
            </a:r>
            <a:r>
              <a:rPr lang="zh-CN" altLang="en-US" dirty="0"/>
              <a:t>：最后为场景上添加一个</a:t>
            </a:r>
            <a:r>
              <a:rPr lang="en-US" altLang="zh-CN" dirty="0"/>
              <a:t>HDR</a:t>
            </a:r>
            <a:r>
              <a:rPr lang="zh-CN" altLang="en-US" dirty="0"/>
              <a:t>的环境球。在阿诺德渲染设置窗口执行</a:t>
            </a:r>
            <a:r>
              <a:rPr lang="en-US" altLang="zh-CN" dirty="0"/>
              <a:t>Environment&gt;Background</a:t>
            </a:r>
            <a:r>
              <a:rPr lang="zh-CN" altLang="en-US" dirty="0"/>
              <a:t>（</a:t>
            </a:r>
            <a:r>
              <a:rPr lang="en-US" altLang="zh-CN" dirty="0"/>
              <a:t>Legacy</a:t>
            </a:r>
            <a:r>
              <a:rPr lang="zh-CN" altLang="en-US" dirty="0"/>
              <a:t>）命令，单击黑白格按钮执行</a:t>
            </a:r>
            <a:r>
              <a:rPr lang="en-US" altLang="zh-CN" dirty="0"/>
              <a:t>Create Sky Shader</a:t>
            </a:r>
            <a:r>
              <a:rPr lang="zh-CN" altLang="en-US" dirty="0"/>
              <a:t>命令，如下左图所示。</a:t>
            </a:r>
          </a:p>
          <a:p>
            <a:r>
              <a:rPr lang="zh-CN" altLang="en-US" dirty="0"/>
              <a:t>步骤</a:t>
            </a:r>
            <a:r>
              <a:rPr lang="en-US" altLang="zh-CN" dirty="0"/>
              <a:t>10</a:t>
            </a:r>
            <a:r>
              <a:rPr lang="zh-CN" altLang="en-US" dirty="0"/>
              <a:t>：在创建好的</a:t>
            </a:r>
            <a:r>
              <a:rPr lang="en-US" altLang="zh-CN" dirty="0"/>
              <a:t>aiSky</a:t>
            </a:r>
            <a:r>
              <a:rPr lang="zh-CN" altLang="en-US" dirty="0"/>
              <a:t>节点中的</a:t>
            </a:r>
            <a:r>
              <a:rPr lang="en-US" altLang="zh-CN" dirty="0"/>
              <a:t>Color</a:t>
            </a:r>
            <a:r>
              <a:rPr lang="zh-CN" altLang="en-US" dirty="0"/>
              <a:t>属性上添加一张</a:t>
            </a:r>
            <a:r>
              <a:rPr lang="en-US" altLang="zh-CN" dirty="0"/>
              <a:t>HDR</a:t>
            </a:r>
            <a:r>
              <a:rPr lang="zh-CN" altLang="en-US" dirty="0"/>
              <a:t>的图片，</a:t>
            </a:r>
            <a:r>
              <a:rPr lang="en-US" altLang="zh-CN" dirty="0"/>
              <a:t>HDR</a:t>
            </a:r>
            <a:r>
              <a:rPr lang="zh-CN" altLang="en-US" dirty="0"/>
              <a:t>的图片在项目文件中有提供，如下右图所示。</a:t>
            </a:r>
          </a:p>
          <a:p>
            <a:endParaRPr lang="zh-CN" altLang="en-US" dirty="0"/>
          </a:p>
        </p:txBody>
      </p:sp>
      <p:pic>
        <p:nvPicPr>
          <p:cNvPr id="3" name="图片 2"/>
          <p:cNvPicPr/>
          <p:nvPr/>
        </p:nvPicPr>
        <p:blipFill>
          <a:blip r:embed="rId2"/>
          <a:stretch>
            <a:fillRect/>
          </a:stretch>
        </p:blipFill>
        <p:spPr>
          <a:xfrm>
            <a:off x="466095" y="3200746"/>
            <a:ext cx="6558390" cy="2634789"/>
          </a:xfrm>
          <a:prstGeom prst="rect">
            <a:avLst/>
          </a:prstGeom>
          <a:noFill/>
          <a:ln>
            <a:noFill/>
          </a:ln>
        </p:spPr>
      </p:pic>
      <p:pic>
        <p:nvPicPr>
          <p:cNvPr id="4" name="图片 3"/>
          <p:cNvPicPr/>
          <p:nvPr/>
        </p:nvPicPr>
        <p:blipFill>
          <a:blip r:embed="rId3"/>
          <a:stretch>
            <a:fillRect/>
          </a:stretch>
        </p:blipFill>
        <p:spPr>
          <a:xfrm>
            <a:off x="7256779" y="3200747"/>
            <a:ext cx="4265974" cy="2634789"/>
          </a:xfrm>
          <a:prstGeom prst="rect">
            <a:avLst/>
          </a:prstGeom>
          <a:noFill/>
          <a:ln>
            <a:noFill/>
          </a:ln>
        </p:spPr>
      </p:pic>
    </p:spTree>
    <p:extLst>
      <p:ext uri="{BB962C8B-B14F-4D97-AF65-F5344CB8AC3E}">
        <p14:creationId xmlns:p14="http://schemas.microsoft.com/office/powerpoint/2010/main" val="2762561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11</a:t>
            </a:r>
            <a:r>
              <a:rPr lang="zh-CN" altLang="en-US" dirty="0"/>
              <a:t>：为角色添加一个背景，以渲染出角色的阴影效果，如下左图所示。</a:t>
            </a:r>
          </a:p>
          <a:p>
            <a:r>
              <a:rPr lang="zh-CN" altLang="en-US" dirty="0"/>
              <a:t>步骤</a:t>
            </a:r>
            <a:r>
              <a:rPr lang="en-US" altLang="zh-CN" dirty="0"/>
              <a:t>12</a:t>
            </a:r>
            <a:r>
              <a:rPr lang="zh-CN" altLang="en-US" dirty="0"/>
              <a:t>：将角色一开始的贴图再重新赋值给角色，然后进行渲染如下右图所示。背景板的颜色太深了调整一下背景板材质球的颜色。</a:t>
            </a:r>
          </a:p>
          <a:p>
            <a:endParaRPr lang="zh-CN" altLang="en-US" dirty="0"/>
          </a:p>
        </p:txBody>
      </p:sp>
      <p:pic>
        <p:nvPicPr>
          <p:cNvPr id="3" name="图片 2"/>
          <p:cNvPicPr/>
          <p:nvPr/>
        </p:nvPicPr>
        <p:blipFill>
          <a:blip r:embed="rId2"/>
          <a:stretch>
            <a:fillRect/>
          </a:stretch>
        </p:blipFill>
        <p:spPr>
          <a:xfrm>
            <a:off x="1490749" y="2263138"/>
            <a:ext cx="4579824" cy="4170911"/>
          </a:xfrm>
          <a:prstGeom prst="rect">
            <a:avLst/>
          </a:prstGeom>
          <a:noFill/>
          <a:ln>
            <a:noFill/>
          </a:ln>
        </p:spPr>
      </p:pic>
      <p:pic>
        <p:nvPicPr>
          <p:cNvPr id="4" name="图片 3"/>
          <p:cNvPicPr/>
          <p:nvPr/>
        </p:nvPicPr>
        <p:blipFill>
          <a:blip r:embed="rId3"/>
          <a:stretch>
            <a:fillRect/>
          </a:stretch>
        </p:blipFill>
        <p:spPr>
          <a:xfrm>
            <a:off x="6356118" y="2263138"/>
            <a:ext cx="4190247" cy="4170911"/>
          </a:xfrm>
          <a:prstGeom prst="rect">
            <a:avLst/>
          </a:prstGeom>
          <a:noFill/>
          <a:ln>
            <a:noFill/>
          </a:ln>
        </p:spPr>
      </p:pic>
    </p:spTree>
    <p:extLst>
      <p:ext uri="{BB962C8B-B14F-4D97-AF65-F5344CB8AC3E}">
        <p14:creationId xmlns:p14="http://schemas.microsoft.com/office/powerpoint/2010/main" val="2818047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13</a:t>
            </a:r>
            <a:r>
              <a:rPr lang="zh-CN" altLang="en-US" dirty="0"/>
              <a:t>：将阿诺德渲染器的采样值调高，如下左图所示。</a:t>
            </a:r>
          </a:p>
          <a:p>
            <a:r>
              <a:rPr lang="zh-CN" altLang="en-US" dirty="0"/>
              <a:t>步骤</a:t>
            </a:r>
            <a:r>
              <a:rPr lang="en-US" altLang="zh-CN" dirty="0"/>
              <a:t>14</a:t>
            </a:r>
            <a:r>
              <a:rPr lang="zh-CN" altLang="en-US" dirty="0"/>
              <a:t>：渲染出更清晰噪点更少的图片效果，如下右图所示。</a:t>
            </a:r>
          </a:p>
          <a:p>
            <a:endParaRPr lang="zh-CN" altLang="en-US" dirty="0"/>
          </a:p>
        </p:txBody>
      </p:sp>
      <p:pic>
        <p:nvPicPr>
          <p:cNvPr id="3" name="图片 2"/>
          <p:cNvPicPr/>
          <p:nvPr/>
        </p:nvPicPr>
        <p:blipFill>
          <a:blip r:embed="rId2"/>
          <a:stretch>
            <a:fillRect/>
          </a:stretch>
        </p:blipFill>
        <p:spPr>
          <a:xfrm>
            <a:off x="624436" y="3242338"/>
            <a:ext cx="4086398" cy="2875829"/>
          </a:xfrm>
          <a:prstGeom prst="rect">
            <a:avLst/>
          </a:prstGeom>
          <a:noFill/>
          <a:ln>
            <a:noFill/>
          </a:ln>
        </p:spPr>
      </p:pic>
      <p:pic>
        <p:nvPicPr>
          <p:cNvPr id="4" name="图片 3" descr="a6"/>
          <p:cNvPicPr/>
          <p:nvPr/>
        </p:nvPicPr>
        <p:blipFill>
          <a:blip r:embed="rId3"/>
          <a:stretch>
            <a:fillRect/>
          </a:stretch>
        </p:blipFill>
        <p:spPr>
          <a:xfrm>
            <a:off x="5022849" y="1978803"/>
            <a:ext cx="4139364" cy="4139364"/>
          </a:xfrm>
          <a:prstGeom prst="rect">
            <a:avLst/>
          </a:prstGeom>
        </p:spPr>
      </p:pic>
    </p:spTree>
    <p:extLst>
      <p:ext uri="{BB962C8B-B14F-4D97-AF65-F5344CB8AC3E}">
        <p14:creationId xmlns:p14="http://schemas.microsoft.com/office/powerpoint/2010/main" val="3443544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课后练习</a:t>
            </a:r>
          </a:p>
        </p:txBody>
      </p:sp>
      <p:sp>
        <p:nvSpPr>
          <p:cNvPr id="3" name="文本占位符 2"/>
          <p:cNvSpPr>
            <a:spLocks noGrp="1"/>
          </p:cNvSpPr>
          <p:nvPr>
            <p:ph type="body" sz="quarter" idx="11"/>
          </p:nvPr>
        </p:nvSpPr>
        <p:spPr/>
        <p:txBody>
          <a:bodyPr/>
          <a:lstStyle/>
          <a:p>
            <a:endParaRPr lang="zh-CN" altLang="en-US"/>
          </a:p>
        </p:txBody>
      </p:sp>
      <p:sp>
        <p:nvSpPr>
          <p:cNvPr id="4" name="文本占位符 3"/>
          <p:cNvSpPr>
            <a:spLocks noGrp="1"/>
          </p:cNvSpPr>
          <p:nvPr>
            <p:ph type="body" sz="quarter" idx="12"/>
          </p:nvPr>
        </p:nvSpPr>
        <p:spPr/>
        <p:txBody>
          <a:bodyPr/>
          <a:lstStyle/>
          <a:p>
            <a:endParaRPr lang="zh-CN" altLang="en-US"/>
          </a:p>
        </p:txBody>
      </p:sp>
      <p:sp>
        <p:nvSpPr>
          <p:cNvPr id="5" name="文本占位符 4"/>
          <p:cNvSpPr>
            <a:spLocks noGrp="1"/>
          </p:cNvSpPr>
          <p:nvPr>
            <p:ph type="body" sz="quarter" idx="13"/>
          </p:nvPr>
        </p:nvSpPr>
        <p:spPr/>
        <p:txBody>
          <a:bodyPr/>
          <a:lstStyle/>
          <a:p>
            <a:endParaRPr lang="zh-CN" altLang="en-US"/>
          </a:p>
        </p:txBody>
      </p:sp>
      <p:sp>
        <p:nvSpPr>
          <p:cNvPr id="6" name="文本占位符 5"/>
          <p:cNvSpPr>
            <a:spLocks noGrp="1"/>
          </p:cNvSpPr>
          <p:nvPr>
            <p:ph type="body" sz="quarter" idx="14"/>
          </p:nvPr>
        </p:nvSpPr>
        <p:spPr/>
        <p:txBody>
          <a:bodyPr/>
          <a:lstStyle/>
          <a:p>
            <a:r>
              <a:rPr lang="en-US" altLang="zh-CN" dirty="0" smtClean="0"/>
              <a:t>07</a:t>
            </a:r>
          </a:p>
        </p:txBody>
      </p:sp>
    </p:spTree>
    <p:extLst>
      <p:ext uri="{BB962C8B-B14F-4D97-AF65-F5344CB8AC3E}">
        <p14:creationId xmlns:p14="http://schemas.microsoft.com/office/powerpoint/2010/main" val="674193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F30C28DF-D0AE-4DAD-A6A3-AFBCF8D7864D}"/>
              </a:ext>
            </a:extLst>
          </p:cNvPr>
          <p:cNvSpPr>
            <a:spLocks noGrp="1"/>
          </p:cNvSpPr>
          <p:nvPr>
            <p:ph type="body" sz="quarter" idx="11"/>
          </p:nvPr>
        </p:nvSpPr>
        <p:spPr/>
        <p:txBody>
          <a:bodyPr/>
          <a:lstStyle/>
          <a:p>
            <a:r>
              <a:rPr lang="en-US" altLang="zh-CN" b="1" dirty="0"/>
              <a:t>1.</a:t>
            </a:r>
            <a:r>
              <a:rPr lang="zh-CN" altLang="en-US" b="1" dirty="0"/>
              <a:t>选择题</a:t>
            </a:r>
          </a:p>
          <a:p>
            <a:r>
              <a:rPr lang="zh-CN" altLang="en-US" dirty="0"/>
              <a:t>（</a:t>
            </a:r>
            <a:r>
              <a:rPr lang="en-US" altLang="zh-CN" dirty="0"/>
              <a:t>1</a:t>
            </a:r>
            <a:r>
              <a:rPr lang="zh-CN" altLang="en-US" dirty="0"/>
              <a:t>）在</a:t>
            </a:r>
            <a:r>
              <a:rPr lang="en-US" altLang="zh-CN" dirty="0"/>
              <a:t>Maya 2022</a:t>
            </a:r>
            <a:r>
              <a:rPr lang="zh-CN" altLang="en-US" dirty="0"/>
              <a:t>中给模型对象制作好了贴图，在场景式设置好了灯光，想得到一帧或一系列图需要对模型对象进行</a:t>
            </a:r>
            <a:r>
              <a:rPr lang="zh-CN" altLang="en-US" u="sng" dirty="0"/>
              <a:t>         </a:t>
            </a:r>
            <a:r>
              <a:rPr lang="zh-CN" altLang="en-US" dirty="0"/>
              <a:t>操作。</a:t>
            </a:r>
          </a:p>
          <a:p>
            <a:r>
              <a:rPr lang="en-US" altLang="zh-CN" dirty="0"/>
              <a:t>A.</a:t>
            </a:r>
            <a:r>
              <a:rPr lang="zh-CN" altLang="en-US" dirty="0"/>
              <a:t>动画                      </a:t>
            </a:r>
            <a:r>
              <a:rPr lang="en-US" altLang="zh-CN" dirty="0"/>
              <a:t>B.</a:t>
            </a:r>
            <a:r>
              <a:rPr lang="zh-CN" altLang="en-US" dirty="0"/>
              <a:t>特效  </a:t>
            </a:r>
          </a:p>
          <a:p>
            <a:r>
              <a:rPr lang="en-US" altLang="zh-CN" dirty="0"/>
              <a:t>C.</a:t>
            </a:r>
            <a:r>
              <a:rPr lang="zh-CN" altLang="en-US" dirty="0"/>
              <a:t>渲染                      </a:t>
            </a:r>
            <a:r>
              <a:rPr lang="en-US" altLang="zh-CN" dirty="0"/>
              <a:t>D.</a:t>
            </a:r>
            <a:r>
              <a:rPr lang="zh-CN" altLang="en-US" dirty="0"/>
              <a:t>展</a:t>
            </a:r>
            <a:r>
              <a:rPr lang="en-US" altLang="zh-CN" dirty="0"/>
              <a:t>UV</a:t>
            </a:r>
          </a:p>
          <a:p>
            <a:r>
              <a:rPr lang="zh-CN" altLang="en-US" dirty="0"/>
              <a:t>（</a:t>
            </a:r>
            <a:r>
              <a:rPr lang="en-US" altLang="zh-CN" dirty="0"/>
              <a:t>2</a:t>
            </a:r>
            <a:r>
              <a:rPr lang="zh-CN" altLang="en-US" dirty="0"/>
              <a:t>）</a:t>
            </a:r>
            <a:r>
              <a:rPr lang="en-US" altLang="zh-CN" dirty="0"/>
              <a:t>Maya 2022</a:t>
            </a:r>
            <a:r>
              <a:rPr lang="zh-CN" altLang="en-US" dirty="0"/>
              <a:t>中自带的渲染器分别是软件渲染器、硬件渲染器、向量渲染器和</a:t>
            </a:r>
            <a:r>
              <a:rPr lang="zh-CN" altLang="en-US" u="sng" dirty="0"/>
              <a:t>       </a:t>
            </a:r>
            <a:r>
              <a:rPr lang="zh-CN" altLang="en-US" dirty="0"/>
              <a:t>。</a:t>
            </a:r>
          </a:p>
          <a:p>
            <a:r>
              <a:rPr lang="en-US" altLang="zh-CN" dirty="0"/>
              <a:t>A.</a:t>
            </a:r>
            <a:r>
              <a:rPr lang="zh-CN" altLang="en-US" dirty="0"/>
              <a:t>阿诺德渲染器（</a:t>
            </a:r>
            <a:r>
              <a:rPr lang="en-US" altLang="zh-CN" dirty="0"/>
              <a:t>Arnold</a:t>
            </a:r>
            <a:r>
              <a:rPr lang="zh-CN" altLang="en-US" dirty="0"/>
              <a:t>）               </a:t>
            </a:r>
            <a:r>
              <a:rPr lang="en-US" altLang="zh-CN" dirty="0"/>
              <a:t>B.</a:t>
            </a:r>
            <a:r>
              <a:rPr lang="zh-CN" altLang="en-US" dirty="0"/>
              <a:t>线框渲染器</a:t>
            </a:r>
          </a:p>
          <a:p>
            <a:r>
              <a:rPr lang="en-US" altLang="zh-CN" dirty="0"/>
              <a:t>C.</a:t>
            </a:r>
            <a:r>
              <a:rPr lang="zh-CN" altLang="en-US" dirty="0"/>
              <a:t>特殊渲染器                           </a:t>
            </a:r>
            <a:r>
              <a:rPr lang="en-US" altLang="zh-CN" dirty="0"/>
              <a:t>D.</a:t>
            </a:r>
            <a:r>
              <a:rPr lang="zh-CN" altLang="en-US" dirty="0"/>
              <a:t>卡通渲染器</a:t>
            </a:r>
            <a:endParaRPr lang="zh-CN" altLang="en-US" dirty="0"/>
          </a:p>
        </p:txBody>
      </p:sp>
    </p:spTree>
    <p:extLst>
      <p:ext uri="{BB962C8B-B14F-4D97-AF65-F5344CB8AC3E}">
        <p14:creationId xmlns:p14="http://schemas.microsoft.com/office/powerpoint/2010/main" val="32214942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4C7D107D-C1BE-4612-932E-D4F4FC02375E}"/>
              </a:ext>
            </a:extLst>
          </p:cNvPr>
          <p:cNvSpPr>
            <a:spLocks noGrp="1"/>
          </p:cNvSpPr>
          <p:nvPr>
            <p:ph type="body" sz="quarter" idx="11"/>
          </p:nvPr>
        </p:nvSpPr>
        <p:spPr/>
        <p:txBody>
          <a:bodyPr/>
          <a:lstStyle/>
          <a:p>
            <a:r>
              <a:rPr lang="zh-CN" altLang="en-US" dirty="0"/>
              <a:t>（</a:t>
            </a:r>
            <a:r>
              <a:rPr lang="en-US" altLang="zh-CN" dirty="0"/>
              <a:t>3</a:t>
            </a:r>
            <a:r>
              <a:rPr lang="zh-CN" altLang="en-US" dirty="0"/>
              <a:t>）下面对向量渲染器描述正确的是</a:t>
            </a:r>
            <a:r>
              <a:rPr lang="zh-CN" altLang="en-US" u="sng" dirty="0"/>
              <a:t>      </a:t>
            </a:r>
            <a:r>
              <a:rPr lang="zh-CN" altLang="en-US" dirty="0"/>
              <a:t> 。</a:t>
            </a:r>
          </a:p>
          <a:p>
            <a:r>
              <a:rPr lang="en-US" altLang="zh-CN" dirty="0"/>
              <a:t>A. </a:t>
            </a:r>
            <a:r>
              <a:rPr lang="zh-CN" altLang="en-US" dirty="0"/>
              <a:t>可以渲染矢量文件格式                </a:t>
            </a:r>
            <a:r>
              <a:rPr lang="en-US" altLang="zh-CN" dirty="0"/>
              <a:t>B. </a:t>
            </a:r>
            <a:r>
              <a:rPr lang="zh-CN" altLang="en-US" dirty="0"/>
              <a:t>可以渲染高光效果 </a:t>
            </a:r>
          </a:p>
          <a:p>
            <a:r>
              <a:rPr lang="en-US" altLang="zh-CN" dirty="0"/>
              <a:t>C. </a:t>
            </a:r>
            <a:r>
              <a:rPr lang="zh-CN" altLang="en-US" dirty="0"/>
              <a:t>可以渲染动画                        </a:t>
            </a:r>
            <a:r>
              <a:rPr lang="en-US" altLang="zh-CN" dirty="0"/>
              <a:t>D. </a:t>
            </a:r>
            <a:r>
              <a:rPr lang="zh-CN" altLang="en-US" dirty="0"/>
              <a:t>渲染的时间最短</a:t>
            </a:r>
          </a:p>
          <a:p>
            <a:r>
              <a:rPr lang="zh-CN" altLang="en-US" dirty="0"/>
              <a:t>（</a:t>
            </a:r>
            <a:r>
              <a:rPr lang="en-US" altLang="zh-CN" dirty="0"/>
              <a:t>4</a:t>
            </a:r>
            <a:r>
              <a:rPr lang="zh-CN" altLang="en-US" dirty="0"/>
              <a:t>）下列说法中对渲染器的公用属性描述错误的是</a:t>
            </a:r>
            <a:r>
              <a:rPr lang="zh-CN" altLang="en-US" u="sng" dirty="0"/>
              <a:t>      </a:t>
            </a:r>
            <a:r>
              <a:rPr lang="zh-CN" altLang="en-US" dirty="0"/>
              <a:t> 。</a:t>
            </a:r>
          </a:p>
          <a:p>
            <a:r>
              <a:rPr lang="en-US" altLang="zh-CN" dirty="0"/>
              <a:t>A. </a:t>
            </a:r>
            <a:r>
              <a:rPr lang="zh-CN" altLang="en-US" dirty="0"/>
              <a:t>可以选择渲染导出的文件格式                </a:t>
            </a:r>
            <a:r>
              <a:rPr lang="en-US" altLang="zh-CN" dirty="0"/>
              <a:t>B. </a:t>
            </a:r>
            <a:r>
              <a:rPr lang="zh-CN" altLang="en-US" dirty="0"/>
              <a:t>可以选择多个摄像机进行渲染</a:t>
            </a:r>
          </a:p>
          <a:p>
            <a:r>
              <a:rPr lang="en-US" altLang="zh-CN" dirty="0"/>
              <a:t>C. </a:t>
            </a:r>
            <a:r>
              <a:rPr lang="zh-CN" altLang="en-US" dirty="0"/>
              <a:t>可以设置一个时间范围进行渲染              </a:t>
            </a:r>
            <a:r>
              <a:rPr lang="en-US" altLang="zh-CN" dirty="0"/>
              <a:t>D. </a:t>
            </a:r>
            <a:r>
              <a:rPr lang="zh-CN" altLang="en-US" dirty="0"/>
              <a:t>可以提高采样值，来达到更好的渲染效果</a:t>
            </a:r>
            <a:endParaRPr lang="zh-CN" altLang="en-US" dirty="0"/>
          </a:p>
        </p:txBody>
      </p:sp>
    </p:spTree>
    <p:extLst>
      <p:ext uri="{BB962C8B-B14F-4D97-AF65-F5344CB8AC3E}">
        <p14:creationId xmlns:p14="http://schemas.microsoft.com/office/powerpoint/2010/main" val="13754581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8EE237D7-BBC6-492C-BBF4-6055D5AEEC1C}"/>
              </a:ext>
            </a:extLst>
          </p:cNvPr>
          <p:cNvSpPr>
            <a:spLocks noGrp="1"/>
          </p:cNvSpPr>
          <p:nvPr>
            <p:ph type="body" sz="quarter" idx="11"/>
          </p:nvPr>
        </p:nvSpPr>
        <p:spPr/>
        <p:txBody>
          <a:bodyPr/>
          <a:lstStyle/>
          <a:p>
            <a:r>
              <a:rPr lang="en-US" altLang="zh-CN" dirty="0"/>
              <a:t>2.</a:t>
            </a:r>
            <a:r>
              <a:rPr lang="zh-CN" altLang="en-US" dirty="0"/>
              <a:t>填空题</a:t>
            </a:r>
          </a:p>
          <a:p>
            <a:r>
              <a:rPr lang="zh-CN" altLang="en-US" dirty="0"/>
              <a:t>（</a:t>
            </a:r>
            <a:r>
              <a:rPr lang="en-US" altLang="zh-CN" dirty="0"/>
              <a:t>1</a:t>
            </a:r>
            <a:r>
              <a:rPr lang="zh-CN" altLang="en-US" dirty="0"/>
              <a:t>）</a:t>
            </a:r>
            <a:r>
              <a:rPr lang="en-US" altLang="zh-CN" dirty="0"/>
              <a:t>Maya 2022</a:t>
            </a:r>
            <a:r>
              <a:rPr lang="zh-CN" altLang="en-US" dirty="0"/>
              <a:t>的渲染设置中采样值越高 渲染效果约好，同时渲染时间就越</a:t>
            </a:r>
            <a:r>
              <a:rPr lang="zh-CN" altLang="en-US" u="sng" dirty="0"/>
              <a:t>      </a:t>
            </a:r>
            <a:r>
              <a:rPr lang="zh-CN" altLang="en-US" dirty="0"/>
              <a:t>。</a:t>
            </a:r>
          </a:p>
          <a:p>
            <a:r>
              <a:rPr lang="zh-CN" altLang="en-US" dirty="0"/>
              <a:t>（</a:t>
            </a:r>
            <a:r>
              <a:rPr lang="en-US" altLang="zh-CN" dirty="0"/>
              <a:t>2</a:t>
            </a:r>
            <a:r>
              <a:rPr lang="zh-CN" altLang="en-US" dirty="0"/>
              <a:t>）</a:t>
            </a:r>
            <a:r>
              <a:rPr lang="en-US" altLang="zh-CN" dirty="0"/>
              <a:t>Maya 2022</a:t>
            </a:r>
            <a:r>
              <a:rPr lang="zh-CN" altLang="en-US" dirty="0"/>
              <a:t>的</a:t>
            </a:r>
            <a:r>
              <a:rPr lang="zh-CN" altLang="en-US" u="sng" dirty="0"/>
              <a:t>       </a:t>
            </a:r>
            <a:r>
              <a:rPr lang="zh-CN" altLang="en-US" dirty="0"/>
              <a:t>可以渲染模型的轮廓线效果。</a:t>
            </a:r>
          </a:p>
          <a:p>
            <a:r>
              <a:rPr lang="zh-CN" altLang="en-US" dirty="0"/>
              <a:t>（</a:t>
            </a:r>
            <a:r>
              <a:rPr lang="en-US" altLang="zh-CN" dirty="0"/>
              <a:t>3</a:t>
            </a:r>
            <a:r>
              <a:rPr lang="zh-CN" altLang="en-US" dirty="0"/>
              <a:t>）分层渲染窗口中</a:t>
            </a:r>
            <a:r>
              <a:rPr lang="zh-CN" altLang="en-US" u="sng" dirty="0"/>
              <a:t>          </a:t>
            </a:r>
            <a:r>
              <a:rPr lang="zh-CN" altLang="en-US" dirty="0"/>
              <a:t>图层为基础图层，不能重命名也不能删除。</a:t>
            </a:r>
          </a:p>
          <a:p>
            <a:r>
              <a:rPr lang="zh-CN" altLang="en-US" dirty="0"/>
              <a:t>（</a:t>
            </a:r>
            <a:r>
              <a:rPr lang="en-US" altLang="zh-CN" dirty="0"/>
              <a:t>4</a:t>
            </a:r>
            <a:r>
              <a:rPr lang="zh-CN" altLang="en-US" dirty="0"/>
              <a:t>）光线追踪下的阴影属性设置为</a:t>
            </a:r>
            <a:r>
              <a:rPr lang="zh-CN" altLang="en-US" u="sng" dirty="0"/>
              <a:t>      </a:t>
            </a:r>
            <a:r>
              <a:rPr lang="zh-CN" altLang="en-US" dirty="0"/>
              <a:t>时，则禁用阴影效果。</a:t>
            </a:r>
            <a:endParaRPr lang="zh-CN" altLang="en-US" dirty="0"/>
          </a:p>
        </p:txBody>
      </p:sp>
    </p:spTree>
    <p:extLst>
      <p:ext uri="{BB962C8B-B14F-4D97-AF65-F5344CB8AC3E}">
        <p14:creationId xmlns:p14="http://schemas.microsoft.com/office/powerpoint/2010/main" val="15432622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83BABAD9-8449-4751-B263-CCED54859A0B}"/>
              </a:ext>
            </a:extLst>
          </p:cNvPr>
          <p:cNvSpPr>
            <a:spLocks noGrp="1"/>
          </p:cNvSpPr>
          <p:nvPr>
            <p:ph type="body" sz="quarter" idx="11"/>
          </p:nvPr>
        </p:nvSpPr>
        <p:spPr/>
        <p:txBody>
          <a:bodyPr/>
          <a:lstStyle/>
          <a:p>
            <a:r>
              <a:rPr lang="en-US" altLang="zh-CN" b="1" dirty="0"/>
              <a:t>3.</a:t>
            </a:r>
            <a:r>
              <a:rPr lang="zh-CN" altLang="en-US" b="1" dirty="0"/>
              <a:t>上机题</a:t>
            </a:r>
          </a:p>
          <a:p>
            <a:r>
              <a:rPr lang="zh-CN" altLang="en-US" dirty="0"/>
              <a:t>本章对不同渲染器进行讲解，用户需要利用渲染器结合材质制作出更好的渲染图。打开随书附赠的“渲染闹钟准备</a:t>
            </a:r>
            <a:r>
              <a:rPr lang="en-US" altLang="zh-CN" dirty="0"/>
              <a:t>.ma”</a:t>
            </a:r>
            <a:r>
              <a:rPr lang="zh-CN" altLang="en-US" dirty="0"/>
              <a:t>文件，结合本章节学习的内容，利用阿诺德渲染器中的环境光和面光源来完成闹钟的渲染效果。</a:t>
            </a:r>
            <a:endParaRPr lang="zh-CN" altLang="en-US" dirty="0"/>
          </a:p>
        </p:txBody>
      </p:sp>
      <p:pic>
        <p:nvPicPr>
          <p:cNvPr id="5" name="图片 4"/>
          <p:cNvPicPr/>
          <p:nvPr/>
        </p:nvPicPr>
        <p:blipFill>
          <a:blip r:embed="rId2"/>
          <a:stretch>
            <a:fillRect/>
          </a:stretch>
        </p:blipFill>
        <p:spPr>
          <a:xfrm>
            <a:off x="2990532" y="2503977"/>
            <a:ext cx="6855564" cy="4179455"/>
          </a:xfrm>
          <a:prstGeom prst="rect">
            <a:avLst/>
          </a:prstGeom>
          <a:noFill/>
          <a:ln>
            <a:noFill/>
          </a:ln>
        </p:spPr>
      </p:pic>
    </p:spTree>
    <p:extLst>
      <p:ext uri="{BB962C8B-B14F-4D97-AF65-F5344CB8AC3E}">
        <p14:creationId xmlns:p14="http://schemas.microsoft.com/office/powerpoint/2010/main" val="3866945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22AD1E77-9C9E-42A3-8F61-EB8D56B4205B}"/>
              </a:ext>
            </a:extLst>
          </p:cNvPr>
          <p:cNvSpPr>
            <a:spLocks noGrp="1"/>
          </p:cNvSpPr>
          <p:nvPr>
            <p:ph type="body" sz="quarter" idx="4294967295"/>
          </p:nvPr>
        </p:nvSpPr>
        <p:spPr>
          <a:xfrm>
            <a:off x="1254578" y="311314"/>
            <a:ext cx="8972550" cy="658652"/>
          </a:xfrm>
        </p:spPr>
        <p:txBody>
          <a:bodyPr/>
          <a:lstStyle/>
          <a:p>
            <a:r>
              <a:rPr lang="en-US" altLang="zh-CN"/>
              <a:t>1.1 Python</a:t>
            </a:r>
            <a:r>
              <a:rPr lang="zh-CN" altLang="en-US"/>
              <a:t>的心路历程</a:t>
            </a:r>
          </a:p>
        </p:txBody>
      </p:sp>
      <p:sp>
        <p:nvSpPr>
          <p:cNvPr id="3" name="文本占位符 2">
            <a:extLst>
              <a:ext uri="{FF2B5EF4-FFF2-40B4-BE49-F238E27FC236}">
                <a16:creationId xmlns="" xmlns:a16="http://schemas.microsoft.com/office/drawing/2014/main" id="{B8677EBF-EB27-470C-96DA-06E5BD5C3804}"/>
              </a:ext>
            </a:extLst>
          </p:cNvPr>
          <p:cNvSpPr>
            <a:spLocks noGrp="1"/>
          </p:cNvSpPr>
          <p:nvPr>
            <p:ph type="body" sz="quarter" idx="11"/>
          </p:nvPr>
        </p:nvSpPr>
        <p:spPr>
          <a:xfrm>
            <a:off x="896130" y="1122292"/>
            <a:ext cx="10791371" cy="5227694"/>
          </a:xfrm>
        </p:spPr>
        <p:txBody>
          <a:bodyPr/>
          <a:lstStyle/>
          <a:p>
            <a:r>
              <a:rPr lang="zh-CN" altLang="en-US" dirty="0"/>
              <a:t>所有三维软件的渲染思路都是一样的，首先要创建三维模型，然后编辑材质、设置灯光，再设置摄像机，最后渲染出图。渲染涉及很多复杂的计算，在渲染时电脑会较长时间处于满负荷运算的状态，所以成功渲染的关键是在用尽可能少的时间内生产质量足够用的图片。换句话说，如果在项目中低质量的渲染图可以满足项目需求就尽量不要采用高质量去渲染，甚至有些效果通过后期合成软件制作会更有效。</a:t>
            </a:r>
            <a:endParaRPr lang="zh-CN" altLang="en-US" dirty="0"/>
          </a:p>
        </p:txBody>
      </p:sp>
      <p:sp>
        <p:nvSpPr>
          <p:cNvPr id="4" name="文本占位符 3">
            <a:extLst>
              <a:ext uri="{FF2B5EF4-FFF2-40B4-BE49-F238E27FC236}">
                <a16:creationId xmlns="" xmlns:a16="http://schemas.microsoft.com/office/drawing/2014/main" id="{9754D981-5128-4A86-AACB-69FF3A5BE0D9}"/>
              </a:ext>
            </a:extLst>
          </p:cNvPr>
          <p:cNvSpPr>
            <a:spLocks noGrp="1"/>
          </p:cNvSpPr>
          <p:nvPr>
            <p:ph type="body" sz="quarter" idx="12"/>
          </p:nvPr>
        </p:nvSpPr>
        <p:spPr>
          <a:xfrm>
            <a:off x="1090667" y="463640"/>
            <a:ext cx="8972550" cy="475941"/>
          </a:xfrm>
        </p:spPr>
        <p:txBody>
          <a:bodyPr/>
          <a:lstStyle/>
          <a:p>
            <a:r>
              <a:rPr lang="en-US" altLang="zh-CN" dirty="0"/>
              <a:t>6.1.1</a:t>
            </a:r>
            <a:r>
              <a:rPr lang="zh-CN" altLang="en-US" dirty="0"/>
              <a:t>渲染的概念</a:t>
            </a:r>
            <a:endParaRPr lang="zh-CN" altLang="en-US" dirty="0"/>
          </a:p>
        </p:txBody>
      </p:sp>
    </p:spTree>
    <p:extLst>
      <p:ext uri="{BB962C8B-B14F-4D97-AF65-F5344CB8AC3E}">
        <p14:creationId xmlns:p14="http://schemas.microsoft.com/office/powerpoint/2010/main" val="97325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22AD1E77-9C9E-42A3-8F61-EB8D56B4205B}"/>
              </a:ext>
            </a:extLst>
          </p:cNvPr>
          <p:cNvSpPr>
            <a:spLocks noGrp="1"/>
          </p:cNvSpPr>
          <p:nvPr>
            <p:ph type="body" sz="quarter" idx="4294967295"/>
          </p:nvPr>
        </p:nvSpPr>
        <p:spPr>
          <a:xfrm>
            <a:off x="1254578" y="311314"/>
            <a:ext cx="8972550" cy="658652"/>
          </a:xfrm>
        </p:spPr>
        <p:txBody>
          <a:bodyPr/>
          <a:lstStyle/>
          <a:p>
            <a:r>
              <a:rPr lang="en-US" altLang="zh-CN"/>
              <a:t>1.1 Python</a:t>
            </a:r>
            <a:r>
              <a:rPr lang="zh-CN" altLang="en-US"/>
              <a:t>的心路历程</a:t>
            </a:r>
          </a:p>
        </p:txBody>
      </p:sp>
      <p:sp>
        <p:nvSpPr>
          <p:cNvPr id="3" name="文本占位符 2">
            <a:extLst>
              <a:ext uri="{FF2B5EF4-FFF2-40B4-BE49-F238E27FC236}">
                <a16:creationId xmlns="" xmlns:a16="http://schemas.microsoft.com/office/drawing/2014/main" id="{B8677EBF-EB27-470C-96DA-06E5BD5C3804}"/>
              </a:ext>
            </a:extLst>
          </p:cNvPr>
          <p:cNvSpPr>
            <a:spLocks noGrp="1"/>
          </p:cNvSpPr>
          <p:nvPr>
            <p:ph type="body" sz="quarter" idx="11"/>
          </p:nvPr>
        </p:nvSpPr>
        <p:spPr/>
        <p:txBody>
          <a:bodyPr/>
          <a:lstStyle/>
          <a:p>
            <a:r>
              <a:rPr lang="zh-CN" altLang="en-US" dirty="0"/>
              <a:t>渲染视图窗口是在</a:t>
            </a:r>
            <a:r>
              <a:rPr lang="en-US" altLang="zh-CN" dirty="0"/>
              <a:t>Maya</a:t>
            </a:r>
            <a:r>
              <a:rPr lang="zh-CN" altLang="en-US" dirty="0"/>
              <a:t>中用来观察渲染效果的窗口，用户可以通过执行“窗口</a:t>
            </a:r>
            <a:r>
              <a:rPr lang="en-US" altLang="zh-CN" dirty="0"/>
              <a:t>&gt;</a:t>
            </a:r>
            <a:r>
              <a:rPr lang="zh-CN" altLang="en-US" dirty="0"/>
              <a:t>渲染编辑器</a:t>
            </a:r>
            <a:r>
              <a:rPr lang="en-US" altLang="zh-CN" dirty="0"/>
              <a:t>&gt;</a:t>
            </a:r>
            <a:r>
              <a:rPr lang="zh-CN" altLang="en-US" dirty="0"/>
              <a:t>渲染视图”打开渲染视图窗口，如下左图所示。也可以在工具栏中找到并执行“打开渲染视图”命令，打开渲染设置窗口，如下右图所示。</a:t>
            </a:r>
            <a:endParaRPr lang="zh-CN" altLang="en-US" dirty="0"/>
          </a:p>
        </p:txBody>
      </p:sp>
      <p:sp>
        <p:nvSpPr>
          <p:cNvPr id="4" name="文本占位符 3">
            <a:extLst>
              <a:ext uri="{FF2B5EF4-FFF2-40B4-BE49-F238E27FC236}">
                <a16:creationId xmlns="" xmlns:a16="http://schemas.microsoft.com/office/drawing/2014/main" id="{9754D981-5128-4A86-AACB-69FF3A5BE0D9}"/>
              </a:ext>
            </a:extLst>
          </p:cNvPr>
          <p:cNvSpPr>
            <a:spLocks noGrp="1"/>
          </p:cNvSpPr>
          <p:nvPr>
            <p:ph type="body" sz="quarter" idx="12"/>
          </p:nvPr>
        </p:nvSpPr>
        <p:spPr>
          <a:xfrm>
            <a:off x="1218720" y="508014"/>
            <a:ext cx="8972550" cy="475941"/>
          </a:xfrm>
        </p:spPr>
        <p:txBody>
          <a:bodyPr/>
          <a:lstStyle/>
          <a:p>
            <a:r>
              <a:rPr lang="en-US" altLang="zh-CN" dirty="0"/>
              <a:t>6.1.2</a:t>
            </a:r>
            <a:r>
              <a:rPr lang="zh-CN" altLang="en-US" dirty="0"/>
              <a:t>渲染视图窗口</a:t>
            </a:r>
            <a:endParaRPr lang="zh-CN" altLang="en-US" dirty="0"/>
          </a:p>
        </p:txBody>
      </p:sp>
      <p:pic>
        <p:nvPicPr>
          <p:cNvPr id="6" name="图片 5"/>
          <p:cNvPicPr/>
          <p:nvPr/>
        </p:nvPicPr>
        <p:blipFill>
          <a:blip r:embed="rId2"/>
          <a:stretch>
            <a:fillRect/>
          </a:stretch>
        </p:blipFill>
        <p:spPr>
          <a:xfrm>
            <a:off x="1083599" y="2902671"/>
            <a:ext cx="4683566" cy="3082493"/>
          </a:xfrm>
          <a:prstGeom prst="rect">
            <a:avLst/>
          </a:prstGeom>
          <a:noFill/>
          <a:ln>
            <a:noFill/>
          </a:ln>
        </p:spPr>
      </p:pic>
      <p:pic>
        <p:nvPicPr>
          <p:cNvPr id="8" name="图片 7"/>
          <p:cNvPicPr/>
          <p:nvPr/>
        </p:nvPicPr>
        <p:blipFill>
          <a:blip r:embed="rId3"/>
          <a:stretch>
            <a:fillRect/>
          </a:stretch>
        </p:blipFill>
        <p:spPr>
          <a:xfrm>
            <a:off x="5905673" y="5098329"/>
            <a:ext cx="3254952" cy="886835"/>
          </a:xfrm>
          <a:prstGeom prst="rect">
            <a:avLst/>
          </a:prstGeom>
          <a:noFill/>
          <a:ln>
            <a:noFill/>
          </a:ln>
        </p:spPr>
      </p:pic>
    </p:spTree>
    <p:extLst>
      <p:ext uri="{BB962C8B-B14F-4D97-AF65-F5344CB8AC3E}">
        <p14:creationId xmlns:p14="http://schemas.microsoft.com/office/powerpoint/2010/main" val="2682640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1885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等线" pitchFamily="2" charset="-122"/>
                <a:ea typeface="等线"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 name="文本占位符 4"/>
          <p:cNvSpPr>
            <a:spLocks noGrp="1"/>
          </p:cNvSpPr>
          <p:nvPr>
            <p:ph type="body" sz="quarter" idx="11"/>
          </p:nvPr>
        </p:nvSpPr>
        <p:spPr/>
        <p:txBody>
          <a:bodyPr/>
          <a:lstStyle/>
          <a:p>
            <a:r>
              <a:rPr lang="zh-CN" altLang="en-US" dirty="0"/>
              <a:t>下图为渲染窗口，接下来对渲染视图窗口各组成部分及其作用进行介绍。</a:t>
            </a:r>
            <a:endParaRPr lang="zh-CN" altLang="en-US" dirty="0"/>
          </a:p>
        </p:txBody>
      </p:sp>
      <p:pic>
        <p:nvPicPr>
          <p:cNvPr id="7" name="图片 6"/>
          <p:cNvPicPr/>
          <p:nvPr/>
        </p:nvPicPr>
        <p:blipFill>
          <a:blip r:embed="rId2"/>
          <a:stretch>
            <a:fillRect/>
          </a:stretch>
        </p:blipFill>
        <p:spPr>
          <a:xfrm>
            <a:off x="1833187" y="1266738"/>
            <a:ext cx="7111307" cy="5300867"/>
          </a:xfrm>
          <a:prstGeom prst="rect">
            <a:avLst/>
          </a:prstGeom>
          <a:noFill/>
          <a:ln>
            <a:noFill/>
          </a:ln>
        </p:spPr>
      </p:pic>
    </p:spTree>
    <p:extLst>
      <p:ext uri="{BB962C8B-B14F-4D97-AF65-F5344CB8AC3E}">
        <p14:creationId xmlns:p14="http://schemas.microsoft.com/office/powerpoint/2010/main" val="2970978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7108</Words>
  <Application>Microsoft Office PowerPoint</Application>
  <PresentationFormat>自定义</PresentationFormat>
  <Paragraphs>211</Paragraphs>
  <Slides>69</Slides>
  <Notes>0</Notes>
  <HiddenSlides>0</HiddenSlides>
  <MMClips>0</MMClips>
  <ScaleCrop>false</ScaleCrop>
  <HeadingPairs>
    <vt:vector size="4" baseType="variant">
      <vt:variant>
        <vt:lpstr>主题</vt:lpstr>
      </vt:variant>
      <vt:variant>
        <vt:i4>1</vt:i4>
      </vt:variant>
      <vt:variant>
        <vt:lpstr>幻灯片标题</vt:lpstr>
      </vt:variant>
      <vt:variant>
        <vt:i4>69</vt:i4>
      </vt:variant>
    </vt:vector>
  </HeadingPairs>
  <TitlesOfParts>
    <vt:vector size="7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张栋</dc:creator>
  <cp:lastModifiedBy>xb21cn</cp:lastModifiedBy>
  <cp:revision>53</cp:revision>
  <dcterms:created xsi:type="dcterms:W3CDTF">2021-09-06T01:26:36Z</dcterms:created>
  <dcterms:modified xsi:type="dcterms:W3CDTF">2022-01-06T06:40:52Z</dcterms:modified>
</cp:coreProperties>
</file>