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323" r:id="rId4"/>
    <p:sldId id="260" r:id="rId5"/>
    <p:sldId id="262" r:id="rId6"/>
    <p:sldId id="263" r:id="rId7"/>
    <p:sldId id="264" r:id="rId8"/>
    <p:sldId id="273" r:id="rId9"/>
    <p:sldId id="274" r:id="rId10"/>
    <p:sldId id="391" r:id="rId11"/>
    <p:sldId id="392" r:id="rId12"/>
    <p:sldId id="279" r:id="rId13"/>
    <p:sldId id="280" r:id="rId14"/>
    <p:sldId id="281" r:id="rId15"/>
    <p:sldId id="297" r:id="rId16"/>
    <p:sldId id="371" r:id="rId17"/>
    <p:sldId id="374" r:id="rId18"/>
    <p:sldId id="378" r:id="rId19"/>
    <p:sldId id="379" r:id="rId20"/>
    <p:sldId id="380" r:id="rId21"/>
    <p:sldId id="307" r:id="rId22"/>
    <p:sldId id="308" r:id="rId23"/>
    <p:sldId id="381" r:id="rId24"/>
    <p:sldId id="382" r:id="rId25"/>
    <p:sldId id="383"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317" r:id="rId46"/>
    <p:sldId id="347"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426" r:id="rId62"/>
    <p:sldId id="355" r:id="rId63"/>
    <p:sldId id="427" r:id="rId64"/>
    <p:sldId id="428" r:id="rId65"/>
    <p:sldId id="320" r:id="rId66"/>
    <p:sldId id="429" r:id="rId67"/>
    <p:sldId id="326" r:id="rId68"/>
    <p:sldId id="327" r:id="rId69"/>
    <p:sldId id="430" r:id="rId70"/>
    <p:sldId id="384" r:id="rId71"/>
    <p:sldId id="431" r:id="rId72"/>
    <p:sldId id="432" r:id="rId73"/>
    <p:sldId id="433" r:id="rId74"/>
    <p:sldId id="434" r:id="rId75"/>
    <p:sldId id="435" r:id="rId76"/>
    <p:sldId id="356" r:id="rId77"/>
    <p:sldId id="357" r:id="rId78"/>
    <p:sldId id="328" r:id="rId79"/>
    <p:sldId id="329" r:id="rId80"/>
    <p:sldId id="330" r:id="rId81"/>
    <p:sldId id="358" r:id="rId82"/>
    <p:sldId id="385" r:id="rId83"/>
    <p:sldId id="436" r:id="rId84"/>
    <p:sldId id="437" r:id="rId85"/>
    <p:sldId id="386" r:id="rId86"/>
    <p:sldId id="387" r:id="rId87"/>
    <p:sldId id="388" r:id="rId88"/>
    <p:sldId id="389" r:id="rId89"/>
    <p:sldId id="390" r:id="rId90"/>
    <p:sldId id="438" r:id="rId91"/>
    <p:sldId id="439" r:id="rId92"/>
    <p:sldId id="321" r:id="rId93"/>
    <p:sldId id="322" r:id="rId94"/>
    <p:sldId id="331" r:id="rId95"/>
    <p:sldId id="332" r:id="rId96"/>
    <p:sldId id="333" r:id="rId9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F7F4"/>
    <a:srgbClr val="0075AA"/>
    <a:srgbClr val="060000"/>
    <a:srgbClr val="EB0047"/>
    <a:srgbClr val="FDFBFF"/>
    <a:srgbClr val="80D6E6"/>
    <a:srgbClr val="42CBE9"/>
    <a:srgbClr val="147592"/>
    <a:srgbClr val="004868"/>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0" d="100"/>
          <a:sy n="60" d="100"/>
        </p:scale>
        <p:origin x="-108"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87DD833-15EB-4EAD-B619-E9A35E2A7ED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A9B4B6DD-F660-45E8-A3D5-AE2C995B9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4748F05-9404-4016-83D3-43834084ED1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9E4BC2E2-FC11-42F7-9A19-7AEBD88D52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C3D7B28-30CE-4D16-A48E-D5B5D84D6FEC}"/>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40141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12192000" cy="6858000"/>
          </a:xfrm>
        </p:grpSpPr>
        <p:pic>
          <p:nvPicPr>
            <p:cNvPr id="1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extLst>
              <a:ext uri="{FF2B5EF4-FFF2-40B4-BE49-F238E27FC236}">
                <a16:creationId xmlns="" xmlns:a16="http://schemas.microsoft.com/office/drawing/2014/main"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3">
            <a:extLst>
              <a:ext uri="{FF2B5EF4-FFF2-40B4-BE49-F238E27FC236}">
                <a16:creationId xmlns="" xmlns:a16="http://schemas.microsoft.com/office/drawing/2014/main" id="{CDDCD094-39A5-4200-9F91-3A610EF141DC}"/>
              </a:ext>
            </a:extLst>
          </p:cNvPr>
          <p:cNvSpPr>
            <a:spLocks noGrp="1"/>
          </p:cNvSpPr>
          <p:nvPr>
            <p:ph type="body" sz="quarter" idx="10"/>
          </p:nvPr>
        </p:nvSpPr>
        <p:spPr>
          <a:xfrm>
            <a:off x="1617388" y="1891126"/>
            <a:ext cx="8972550" cy="658652"/>
          </a:xfrm>
        </p:spPr>
        <p:txBody>
          <a:bodyPr>
            <a:noAutofit/>
          </a:bodyPr>
          <a:lstStyle>
            <a:lvl1pPr marL="0" indent="0">
              <a:buNone/>
              <a:defRPr sz="4800" b="1"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框 14">
            <a:extLst>
              <a:ext uri="{FF2B5EF4-FFF2-40B4-BE49-F238E27FC236}">
                <a16:creationId xmlns="" xmlns:a16="http://schemas.microsoft.com/office/drawing/2014/main" id="{6144C0BE-2F1D-4E2C-8B9A-90FDFDB92053}"/>
              </a:ext>
            </a:extLst>
          </p:cNvPr>
          <p:cNvSpPr txBox="1"/>
          <p:nvPr userDrawn="1"/>
        </p:nvSpPr>
        <p:spPr>
          <a:xfrm>
            <a:off x="1691986" y="3065991"/>
            <a:ext cx="6096000" cy="400110"/>
          </a:xfrm>
          <a:prstGeom prst="rect">
            <a:avLst/>
          </a:prstGeom>
          <a:noFill/>
        </p:spPr>
        <p:txBody>
          <a:bodyPr wrap="square">
            <a:spAutoFit/>
          </a:bodyPr>
          <a:lstStyle/>
          <a:p>
            <a:pPr algn="just">
              <a:spcAft>
                <a:spcPts val="1800"/>
              </a:spcAft>
            </a:pPr>
            <a:r>
              <a:rPr lang="zh-CN" altLang="zh-CN"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本章</a:t>
            </a:r>
            <a:r>
              <a:rPr lang="zh-CN" altLang="en-US"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概述</a:t>
            </a:r>
            <a:endParaRPr lang="zh-CN" altLang="zh-CN" sz="1400"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占位符 13">
            <a:extLst>
              <a:ext uri="{FF2B5EF4-FFF2-40B4-BE49-F238E27FC236}">
                <a16:creationId xmlns="" xmlns:a16="http://schemas.microsoft.com/office/drawing/2014/main" id="{627AA06B-CC75-4E0F-9C93-EF93CA530F77}"/>
              </a:ext>
            </a:extLst>
          </p:cNvPr>
          <p:cNvSpPr>
            <a:spLocks noGrp="1"/>
          </p:cNvSpPr>
          <p:nvPr>
            <p:ph type="body" sz="quarter" idx="11"/>
          </p:nvPr>
        </p:nvSpPr>
        <p:spPr>
          <a:xfrm>
            <a:off x="1617388" y="3652988"/>
            <a:ext cx="8972550" cy="2227112"/>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342184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6"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a:extLst>
              <a:ext uri="{FF2B5EF4-FFF2-40B4-BE49-F238E27FC236}">
                <a16:creationId xmlns="" xmlns:a16="http://schemas.microsoft.com/office/drawing/2014/main" id="{E6B204CF-D493-4A60-8C31-DC55F3CBFAE7}"/>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94474"/>
            <a:ext cx="1018890" cy="917505"/>
          </a:xfrm>
          <a:prstGeom prst="rect">
            <a:avLst/>
          </a:prstGeom>
        </p:spPr>
      </p:pic>
      <p:cxnSp>
        <p:nvCxnSpPr>
          <p:cNvPr id="11" name="直接连接符 10">
            <a:extLst>
              <a:ext uri="{FF2B5EF4-FFF2-40B4-BE49-F238E27FC236}">
                <a16:creationId xmlns="" xmlns:a16="http://schemas.microsoft.com/office/drawing/2014/main" id="{CF230BF1-9A4E-4936-832B-6326CE51B996}"/>
              </a:ext>
            </a:extLst>
          </p:cNvPr>
          <p:cNvCxnSpPr/>
          <p:nvPr userDrawn="1"/>
        </p:nvCxnSpPr>
        <p:spPr>
          <a:xfrm>
            <a:off x="0" y="11247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 xmlns:a16="http://schemas.microsoft.com/office/drawing/2014/main" id="{D83AD1D3-9E2C-41FB-9747-4ECBE4F659D7}"/>
              </a:ext>
            </a:extLst>
          </p:cNvPr>
          <p:cNvSpPr txBox="1"/>
          <p:nvPr userDrawn="1"/>
        </p:nvSpPr>
        <p:spPr>
          <a:xfrm>
            <a:off x="1398454" y="343474"/>
            <a:ext cx="2332690" cy="584775"/>
          </a:xfrm>
          <a:prstGeom prst="rect">
            <a:avLst/>
          </a:prstGeom>
          <a:noFill/>
        </p:spPr>
        <p:txBody>
          <a:bodyPr wrap="none" rtlCol="0">
            <a:spAutoFit/>
          </a:bodyPr>
          <a:lstStyle/>
          <a:p>
            <a:r>
              <a:rPr lang="zh-CN" altLang="en-US" sz="3200" b="1" spc="150" baseline="0">
                <a:solidFill>
                  <a:schemeClr val="bg1"/>
                </a:solidFill>
                <a:latin typeface="微软雅黑" panose="020B0503020204020204" pitchFamily="34" charset="-122"/>
                <a:ea typeface="微软雅黑" panose="020B0503020204020204" pitchFamily="34" charset="-122"/>
              </a:rPr>
              <a:t>核心知识点</a:t>
            </a:r>
          </a:p>
        </p:txBody>
      </p:sp>
      <p:sp>
        <p:nvSpPr>
          <p:cNvPr id="14" name="文本占位符 13">
            <a:extLst>
              <a:ext uri="{FF2B5EF4-FFF2-40B4-BE49-F238E27FC236}">
                <a16:creationId xmlns="" xmlns:a16="http://schemas.microsoft.com/office/drawing/2014/main" id="{7D0B683A-8C05-4B80-B5A2-947676B74336}"/>
              </a:ext>
            </a:extLst>
          </p:cNvPr>
          <p:cNvSpPr>
            <a:spLocks noGrp="1"/>
          </p:cNvSpPr>
          <p:nvPr>
            <p:ph type="body" sz="quarter" idx="11"/>
          </p:nvPr>
        </p:nvSpPr>
        <p:spPr>
          <a:xfrm>
            <a:off x="1398454" y="1454719"/>
            <a:ext cx="8393246" cy="4025327"/>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80547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56" name="组合 55"/>
          <p:cNvGrpSpPr/>
          <p:nvPr userDrawn="1"/>
        </p:nvGrpSpPr>
        <p:grpSpPr>
          <a:xfrm>
            <a:off x="0" y="0"/>
            <a:ext cx="12192000" cy="6858000"/>
            <a:chOff x="0" y="0"/>
            <a:chExt cx="12192000" cy="6858000"/>
          </a:xfrm>
        </p:grpSpPr>
        <p:pic>
          <p:nvPicPr>
            <p:cNvPr id="5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57">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 xmlns:a16="http://schemas.microsoft.com/office/drawing/2014/main" id="{5423CB39-18C1-449A-AD71-E7E6E5F2DEDB}"/>
              </a:ext>
            </a:extLst>
          </p:cNvPr>
          <p:cNvGrpSpPr/>
          <p:nvPr userDrawn="1"/>
        </p:nvGrpSpPr>
        <p:grpSpPr>
          <a:xfrm>
            <a:off x="1104900" y="857250"/>
            <a:ext cx="9982200" cy="5143500"/>
            <a:chOff x="1104900" y="857250"/>
            <a:chExt cx="9982200" cy="5143500"/>
          </a:xfrm>
        </p:grpSpPr>
        <p:sp>
          <p:nvSpPr>
            <p:cNvPr id="9" name="矩形 8">
              <a:extLst>
                <a:ext uri="{FF2B5EF4-FFF2-40B4-BE49-F238E27FC236}">
                  <a16:creationId xmlns="" xmlns:a16="http://schemas.microsoft.com/office/drawing/2014/main" id="{4392CC7E-4830-4D66-B4E7-A01CECCD6BA1}"/>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0B547D73-E640-4962-8A90-6058C3228D4A}"/>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5BF7E7B1-1281-42A7-9175-9AE181A84C85}"/>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7EEB809C-21CF-4B93-A7CD-ADDF613ACE06}"/>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46A3F01B-6E8C-4EF2-9089-DA63DBF6276D}"/>
                </a:ext>
              </a:extLst>
            </p:cNvPr>
            <p:cNvSpPr/>
            <p:nvPr userDrawn="1"/>
          </p:nvSpPr>
          <p:spPr>
            <a:xfrm>
              <a:off x="6096000"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 xmlns:a16="http://schemas.microsoft.com/office/drawing/2014/main" id="{04A5F7C2-AC50-4D60-9DC7-F06796A5256C}"/>
              </a:ext>
            </a:extLst>
          </p:cNvPr>
          <p:cNvSpPr txBox="1"/>
          <p:nvPr userDrawn="1"/>
        </p:nvSpPr>
        <p:spPr>
          <a:xfrm>
            <a:off x="2586449" y="2533650"/>
            <a:ext cx="2339102" cy="646331"/>
          </a:xfrm>
          <a:prstGeom prst="rect">
            <a:avLst/>
          </a:prstGeom>
          <a:noFill/>
        </p:spPr>
        <p:txBody>
          <a:bodyPr wrap="none" rtlCol="0">
            <a:spAutoFit/>
          </a:bodyPr>
          <a:lstStyle/>
          <a:p>
            <a:r>
              <a:rPr lang="zh-CN" altLang="en-US" sz="3600" b="1" spc="600">
                <a:solidFill>
                  <a:srgbClr val="0075AA"/>
                </a:solidFill>
                <a:latin typeface="微软雅黑" panose="020B0503020204020204" pitchFamily="34" charset="-122"/>
                <a:ea typeface="微软雅黑" panose="020B0503020204020204" pitchFamily="34" charset="-122"/>
              </a:rPr>
              <a:t>本章目录</a:t>
            </a:r>
          </a:p>
        </p:txBody>
      </p:sp>
      <p:sp>
        <p:nvSpPr>
          <p:cNvPr id="16" name="文本框 15">
            <a:extLst>
              <a:ext uri="{FF2B5EF4-FFF2-40B4-BE49-F238E27FC236}">
                <a16:creationId xmlns="" xmlns:a16="http://schemas.microsoft.com/office/drawing/2014/main" id="{CD95941B-18FF-47B6-9153-26F555877C0B}"/>
              </a:ext>
            </a:extLst>
          </p:cNvPr>
          <p:cNvSpPr txBox="1"/>
          <p:nvPr userDrawn="1"/>
        </p:nvSpPr>
        <p:spPr>
          <a:xfrm>
            <a:off x="2586449" y="3090446"/>
            <a:ext cx="2339102" cy="369332"/>
          </a:xfrm>
          <a:prstGeom prst="rect">
            <a:avLst/>
          </a:prstGeom>
          <a:noFill/>
        </p:spPr>
        <p:txBody>
          <a:bodyPr wrap="square" rtlCol="0">
            <a:spAutoFit/>
          </a:bodyPr>
          <a:lstStyle/>
          <a:p>
            <a:pPr algn="dist"/>
            <a:r>
              <a:rPr lang="en-US" altLang="zh-CN" sz="1800" b="1" spc="600">
                <a:solidFill>
                  <a:srgbClr val="147592"/>
                </a:solidFill>
                <a:latin typeface="微软雅黑" panose="020B0503020204020204" pitchFamily="34" charset="-122"/>
                <a:ea typeface="微软雅黑" panose="020B0503020204020204" pitchFamily="34" charset="-122"/>
              </a:rPr>
              <a:t>CONTENTS</a:t>
            </a:r>
            <a:endParaRPr lang="zh-CN" altLang="en-US" sz="1800" b="1" spc="600">
              <a:solidFill>
                <a:srgbClr val="147592"/>
              </a:solidFill>
              <a:latin typeface="微软雅黑" panose="020B0503020204020204" pitchFamily="34" charset="-122"/>
              <a:ea typeface="微软雅黑" panose="020B0503020204020204" pitchFamily="34" charset="-122"/>
            </a:endParaRPr>
          </a:p>
        </p:txBody>
      </p:sp>
      <p:sp>
        <p:nvSpPr>
          <p:cNvPr id="31" name="文本占位符 30">
            <a:extLst>
              <a:ext uri="{FF2B5EF4-FFF2-40B4-BE49-F238E27FC236}">
                <a16:creationId xmlns="" xmlns:a16="http://schemas.microsoft.com/office/drawing/2014/main" id="{74D817D6-02E2-4B5A-8129-1F0CABFD4B06}"/>
              </a:ext>
            </a:extLst>
          </p:cNvPr>
          <p:cNvSpPr>
            <a:spLocks noGrp="1"/>
          </p:cNvSpPr>
          <p:nvPr>
            <p:ph type="body" sz="quarter" idx="10"/>
          </p:nvPr>
        </p:nvSpPr>
        <p:spPr>
          <a:xfrm>
            <a:off x="7321944" y="1152179"/>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55" name="文本占位符 30">
            <a:extLst>
              <a:ext uri="{FF2B5EF4-FFF2-40B4-BE49-F238E27FC236}">
                <a16:creationId xmlns="" xmlns:a16="http://schemas.microsoft.com/office/drawing/2014/main" id="{FDAB73AB-973F-42F1-9D75-0F6BF7A0E604}"/>
              </a:ext>
            </a:extLst>
          </p:cNvPr>
          <p:cNvSpPr>
            <a:spLocks noGrp="1"/>
          </p:cNvSpPr>
          <p:nvPr>
            <p:ph type="body" sz="quarter" idx="11"/>
          </p:nvPr>
        </p:nvSpPr>
        <p:spPr>
          <a:xfrm>
            <a:off x="7321944" y="1752924"/>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29" name="组合 28">
            <a:extLst>
              <a:ext uri="{FF2B5EF4-FFF2-40B4-BE49-F238E27FC236}">
                <a16:creationId xmlns="" xmlns:a16="http://schemas.microsoft.com/office/drawing/2014/main" id="{9614A408-4C93-490F-9CD1-45A02AD6BE9E}"/>
              </a:ext>
            </a:extLst>
          </p:cNvPr>
          <p:cNvGrpSpPr/>
          <p:nvPr userDrawn="1"/>
        </p:nvGrpSpPr>
        <p:grpSpPr>
          <a:xfrm>
            <a:off x="6765231" y="1014067"/>
            <a:ext cx="3302694" cy="571500"/>
            <a:chOff x="6765231" y="1371600"/>
            <a:chExt cx="3302694" cy="571500"/>
          </a:xfrm>
        </p:grpSpPr>
        <p:grpSp>
          <p:nvGrpSpPr>
            <p:cNvPr id="25" name="组合 24">
              <a:extLst>
                <a:ext uri="{FF2B5EF4-FFF2-40B4-BE49-F238E27FC236}">
                  <a16:creationId xmlns="" xmlns:a16="http://schemas.microsoft.com/office/drawing/2014/main" id="{A59F35C6-0BFB-4D72-9515-CB744A8B9EEB}"/>
                </a:ext>
              </a:extLst>
            </p:cNvPr>
            <p:cNvGrpSpPr/>
            <p:nvPr userDrawn="1"/>
          </p:nvGrpSpPr>
          <p:grpSpPr>
            <a:xfrm>
              <a:off x="6765231" y="1371600"/>
              <a:ext cx="571500" cy="571500"/>
              <a:chOff x="6908106" y="1371600"/>
              <a:chExt cx="571500" cy="571500"/>
            </a:xfrm>
          </p:grpSpPr>
          <p:sp>
            <p:nvSpPr>
              <p:cNvPr id="19" name="椭圆 18">
                <a:extLst>
                  <a:ext uri="{FF2B5EF4-FFF2-40B4-BE49-F238E27FC236}">
                    <a16:creationId xmlns="" xmlns:a16="http://schemas.microsoft.com/office/drawing/2014/main" id="{EEB66EA5-88C0-4900-BE4D-3D7F8A08B213}"/>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 xmlns:a16="http://schemas.microsoft.com/office/drawing/2014/main" id="{F22C193E-139F-4EBA-9F10-A77E5796D408}"/>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01</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27" name="直接连接符 26">
              <a:extLst>
                <a:ext uri="{FF2B5EF4-FFF2-40B4-BE49-F238E27FC236}">
                  <a16:creationId xmlns="" xmlns:a16="http://schemas.microsoft.com/office/drawing/2014/main" id="{FBD82667-89BC-464B-AE25-BA225B835162}"/>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 xmlns:a16="http://schemas.microsoft.com/office/drawing/2014/main" id="{C646C315-4E07-4AB1-9048-7676BB22D9F3}"/>
              </a:ext>
            </a:extLst>
          </p:cNvPr>
          <p:cNvGrpSpPr/>
          <p:nvPr userDrawn="1"/>
        </p:nvGrpSpPr>
        <p:grpSpPr>
          <a:xfrm>
            <a:off x="6765231" y="1614812"/>
            <a:ext cx="3302694" cy="571500"/>
            <a:chOff x="6765231" y="1371600"/>
            <a:chExt cx="3302694" cy="571500"/>
          </a:xfrm>
        </p:grpSpPr>
        <p:grpSp>
          <p:nvGrpSpPr>
            <p:cNvPr id="51" name="组合 50">
              <a:extLst>
                <a:ext uri="{FF2B5EF4-FFF2-40B4-BE49-F238E27FC236}">
                  <a16:creationId xmlns="" xmlns:a16="http://schemas.microsoft.com/office/drawing/2014/main" id="{E59F6D50-B40C-42B4-A44C-DB7035A65B13}"/>
                </a:ext>
              </a:extLst>
            </p:cNvPr>
            <p:cNvGrpSpPr/>
            <p:nvPr userDrawn="1"/>
          </p:nvGrpSpPr>
          <p:grpSpPr>
            <a:xfrm>
              <a:off x="6765231" y="1371600"/>
              <a:ext cx="571500" cy="571500"/>
              <a:chOff x="6908106" y="1371600"/>
              <a:chExt cx="571500" cy="571500"/>
            </a:xfrm>
          </p:grpSpPr>
          <p:sp>
            <p:nvSpPr>
              <p:cNvPr id="53" name="椭圆 52">
                <a:extLst>
                  <a:ext uri="{FF2B5EF4-FFF2-40B4-BE49-F238E27FC236}">
                    <a16:creationId xmlns="" xmlns:a16="http://schemas.microsoft.com/office/drawing/2014/main" id="{9FEC6097-AE9C-4CDC-B755-F738D132CE7A}"/>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 xmlns:a16="http://schemas.microsoft.com/office/drawing/2014/main" id="{3B491342-1F39-419A-B3F6-EF4E5D5BD751}"/>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02</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52" name="直接连接符 51">
              <a:extLst>
                <a:ext uri="{FF2B5EF4-FFF2-40B4-BE49-F238E27FC236}">
                  <a16:creationId xmlns="" xmlns:a16="http://schemas.microsoft.com/office/drawing/2014/main" id="{888B8FD4-83CE-4F6D-82E7-29017B3C4C19}"/>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45" name="文本占位符 30">
            <a:extLst>
              <a:ext uri="{FF2B5EF4-FFF2-40B4-BE49-F238E27FC236}">
                <a16:creationId xmlns="" xmlns:a16="http://schemas.microsoft.com/office/drawing/2014/main" id="{3FE8387A-429B-440F-810C-2119E0570784}"/>
              </a:ext>
            </a:extLst>
          </p:cNvPr>
          <p:cNvSpPr>
            <a:spLocks noGrp="1"/>
          </p:cNvSpPr>
          <p:nvPr>
            <p:ph type="body" sz="quarter" idx="12"/>
          </p:nvPr>
        </p:nvSpPr>
        <p:spPr>
          <a:xfrm>
            <a:off x="7321944" y="233905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46" name="文本占位符 30">
            <a:extLst>
              <a:ext uri="{FF2B5EF4-FFF2-40B4-BE49-F238E27FC236}">
                <a16:creationId xmlns="" xmlns:a16="http://schemas.microsoft.com/office/drawing/2014/main" id="{AAC6721F-7B3E-491C-8033-950CBAE3BB20}"/>
              </a:ext>
            </a:extLst>
          </p:cNvPr>
          <p:cNvSpPr>
            <a:spLocks noGrp="1"/>
          </p:cNvSpPr>
          <p:nvPr>
            <p:ph type="body" sz="quarter" idx="13"/>
          </p:nvPr>
        </p:nvSpPr>
        <p:spPr>
          <a:xfrm>
            <a:off x="7321944" y="2924035"/>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47" name="组合 46">
            <a:extLst>
              <a:ext uri="{FF2B5EF4-FFF2-40B4-BE49-F238E27FC236}">
                <a16:creationId xmlns="" xmlns:a16="http://schemas.microsoft.com/office/drawing/2014/main" id="{12C8231F-6163-49A8-AA52-05BFED120A18}"/>
              </a:ext>
            </a:extLst>
          </p:cNvPr>
          <p:cNvGrpSpPr/>
          <p:nvPr userDrawn="1"/>
        </p:nvGrpSpPr>
        <p:grpSpPr>
          <a:xfrm>
            <a:off x="6765231" y="2200944"/>
            <a:ext cx="3302694" cy="571500"/>
            <a:chOff x="6765231" y="1371600"/>
            <a:chExt cx="3302694" cy="571500"/>
          </a:xfrm>
        </p:grpSpPr>
        <p:grpSp>
          <p:nvGrpSpPr>
            <p:cNvPr id="48" name="组合 47">
              <a:extLst>
                <a:ext uri="{FF2B5EF4-FFF2-40B4-BE49-F238E27FC236}">
                  <a16:creationId xmlns="" xmlns:a16="http://schemas.microsoft.com/office/drawing/2014/main" id="{E08FC323-9E2A-4ECC-B56D-23062F837F9D}"/>
                </a:ext>
              </a:extLst>
            </p:cNvPr>
            <p:cNvGrpSpPr/>
            <p:nvPr userDrawn="1"/>
          </p:nvGrpSpPr>
          <p:grpSpPr>
            <a:xfrm>
              <a:off x="6765231" y="1371600"/>
              <a:ext cx="571500" cy="571500"/>
              <a:chOff x="6908106" y="1371600"/>
              <a:chExt cx="571500" cy="571500"/>
            </a:xfrm>
          </p:grpSpPr>
          <p:sp>
            <p:nvSpPr>
              <p:cNvPr id="75" name="椭圆 74">
                <a:extLst>
                  <a:ext uri="{FF2B5EF4-FFF2-40B4-BE49-F238E27FC236}">
                    <a16:creationId xmlns="" xmlns:a16="http://schemas.microsoft.com/office/drawing/2014/main"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a:extLst>
                  <a:ext uri="{FF2B5EF4-FFF2-40B4-BE49-F238E27FC236}">
                    <a16:creationId xmlns="" xmlns:a16="http://schemas.microsoft.com/office/drawing/2014/main"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03</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49" name="直接连接符 48">
              <a:extLst>
                <a:ext uri="{FF2B5EF4-FFF2-40B4-BE49-F238E27FC236}">
                  <a16:creationId xmlns="" xmlns:a16="http://schemas.microsoft.com/office/drawing/2014/main" id="{7D26D5A8-D39D-484C-B78A-10C13187DF80}"/>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77" name="组合 76">
            <a:extLst>
              <a:ext uri="{FF2B5EF4-FFF2-40B4-BE49-F238E27FC236}">
                <a16:creationId xmlns="" xmlns:a16="http://schemas.microsoft.com/office/drawing/2014/main" id="{E5BC0FC1-8B68-43CA-8A15-CC05A65DF450}"/>
              </a:ext>
            </a:extLst>
          </p:cNvPr>
          <p:cNvGrpSpPr/>
          <p:nvPr userDrawn="1"/>
        </p:nvGrpSpPr>
        <p:grpSpPr>
          <a:xfrm>
            <a:off x="6765231" y="2785923"/>
            <a:ext cx="3302694" cy="571500"/>
            <a:chOff x="6765231" y="1371600"/>
            <a:chExt cx="3302694" cy="571500"/>
          </a:xfrm>
        </p:grpSpPr>
        <p:grpSp>
          <p:nvGrpSpPr>
            <p:cNvPr id="78" name="组合 77">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80" name="椭圆 79">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04</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79" name="直接连接符 78">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43" name="文本占位符 30">
            <a:extLst>
              <a:ext uri="{FF2B5EF4-FFF2-40B4-BE49-F238E27FC236}">
                <a16:creationId xmlns="" xmlns:a16="http://schemas.microsoft.com/office/drawing/2014/main" id="{AAC6721F-7B3E-491C-8033-950CBAE3BB20}"/>
              </a:ext>
            </a:extLst>
          </p:cNvPr>
          <p:cNvSpPr>
            <a:spLocks noGrp="1"/>
          </p:cNvSpPr>
          <p:nvPr>
            <p:ph type="body" sz="quarter" idx="14"/>
          </p:nvPr>
        </p:nvSpPr>
        <p:spPr>
          <a:xfrm>
            <a:off x="7321944" y="351411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44" name="组合 43">
            <a:extLst>
              <a:ext uri="{FF2B5EF4-FFF2-40B4-BE49-F238E27FC236}">
                <a16:creationId xmlns="" xmlns:a16="http://schemas.microsoft.com/office/drawing/2014/main" id="{E5BC0FC1-8B68-43CA-8A15-CC05A65DF450}"/>
              </a:ext>
            </a:extLst>
          </p:cNvPr>
          <p:cNvGrpSpPr/>
          <p:nvPr userDrawn="1"/>
        </p:nvGrpSpPr>
        <p:grpSpPr>
          <a:xfrm>
            <a:off x="6765231" y="3376004"/>
            <a:ext cx="3302694" cy="571500"/>
            <a:chOff x="6765231" y="1371600"/>
            <a:chExt cx="3302694" cy="571500"/>
          </a:xfrm>
        </p:grpSpPr>
        <p:grpSp>
          <p:nvGrpSpPr>
            <p:cNvPr id="59" name="组合 58">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61" name="椭圆 60">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60" name="直接连接符 59">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63" name="文本占位符 30">
            <a:extLst>
              <a:ext uri="{FF2B5EF4-FFF2-40B4-BE49-F238E27FC236}">
                <a16:creationId xmlns="" xmlns:a16="http://schemas.microsoft.com/office/drawing/2014/main" id="{AAC6721F-7B3E-491C-8033-950CBAE3BB20}"/>
              </a:ext>
            </a:extLst>
          </p:cNvPr>
          <p:cNvSpPr>
            <a:spLocks noGrp="1"/>
          </p:cNvSpPr>
          <p:nvPr>
            <p:ph type="body" sz="quarter" idx="15"/>
          </p:nvPr>
        </p:nvSpPr>
        <p:spPr>
          <a:xfrm>
            <a:off x="7321944" y="410294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64" name="组合 63">
            <a:extLst>
              <a:ext uri="{FF2B5EF4-FFF2-40B4-BE49-F238E27FC236}">
                <a16:creationId xmlns="" xmlns:a16="http://schemas.microsoft.com/office/drawing/2014/main" id="{E5BC0FC1-8B68-43CA-8A15-CC05A65DF450}"/>
              </a:ext>
            </a:extLst>
          </p:cNvPr>
          <p:cNvGrpSpPr/>
          <p:nvPr userDrawn="1"/>
        </p:nvGrpSpPr>
        <p:grpSpPr>
          <a:xfrm>
            <a:off x="6765231" y="3964834"/>
            <a:ext cx="3302694" cy="571500"/>
            <a:chOff x="6765231" y="1371600"/>
            <a:chExt cx="3302694" cy="571500"/>
          </a:xfrm>
        </p:grpSpPr>
        <p:grpSp>
          <p:nvGrpSpPr>
            <p:cNvPr id="65" name="组合 64">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67" name="椭圆 66">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66" name="直接连接符 65">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69" name="文本占位符 30">
            <a:extLst>
              <a:ext uri="{FF2B5EF4-FFF2-40B4-BE49-F238E27FC236}">
                <a16:creationId xmlns="" xmlns:a16="http://schemas.microsoft.com/office/drawing/2014/main" id="{AAC6721F-7B3E-491C-8033-950CBAE3BB20}"/>
              </a:ext>
            </a:extLst>
          </p:cNvPr>
          <p:cNvSpPr>
            <a:spLocks noGrp="1"/>
          </p:cNvSpPr>
          <p:nvPr>
            <p:ph type="body" sz="quarter" idx="16"/>
          </p:nvPr>
        </p:nvSpPr>
        <p:spPr>
          <a:xfrm>
            <a:off x="7321944" y="4698562"/>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70" name="组合 69">
            <a:extLst>
              <a:ext uri="{FF2B5EF4-FFF2-40B4-BE49-F238E27FC236}">
                <a16:creationId xmlns="" xmlns:a16="http://schemas.microsoft.com/office/drawing/2014/main" id="{E5BC0FC1-8B68-43CA-8A15-CC05A65DF450}"/>
              </a:ext>
            </a:extLst>
          </p:cNvPr>
          <p:cNvGrpSpPr/>
          <p:nvPr userDrawn="1"/>
        </p:nvGrpSpPr>
        <p:grpSpPr>
          <a:xfrm>
            <a:off x="6765231" y="4560450"/>
            <a:ext cx="3302694" cy="571500"/>
            <a:chOff x="6765231" y="1371600"/>
            <a:chExt cx="3302694" cy="571500"/>
          </a:xfrm>
        </p:grpSpPr>
        <p:grpSp>
          <p:nvGrpSpPr>
            <p:cNvPr id="71" name="组合 70">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73" name="椭圆 72">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72" name="直接连接符 71">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82" name="文本占位符 30">
            <a:extLst>
              <a:ext uri="{FF2B5EF4-FFF2-40B4-BE49-F238E27FC236}">
                <a16:creationId xmlns="" xmlns:a16="http://schemas.microsoft.com/office/drawing/2014/main" id="{AAC6721F-7B3E-491C-8033-950CBAE3BB20}"/>
              </a:ext>
            </a:extLst>
          </p:cNvPr>
          <p:cNvSpPr>
            <a:spLocks noGrp="1"/>
          </p:cNvSpPr>
          <p:nvPr>
            <p:ph type="body" sz="quarter" idx="17"/>
          </p:nvPr>
        </p:nvSpPr>
        <p:spPr>
          <a:xfrm>
            <a:off x="7321944" y="5301594"/>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83" name="组合 82">
            <a:extLst>
              <a:ext uri="{FF2B5EF4-FFF2-40B4-BE49-F238E27FC236}">
                <a16:creationId xmlns="" xmlns:a16="http://schemas.microsoft.com/office/drawing/2014/main" id="{E5BC0FC1-8B68-43CA-8A15-CC05A65DF450}"/>
              </a:ext>
            </a:extLst>
          </p:cNvPr>
          <p:cNvGrpSpPr/>
          <p:nvPr userDrawn="1"/>
        </p:nvGrpSpPr>
        <p:grpSpPr>
          <a:xfrm>
            <a:off x="6765231" y="5163482"/>
            <a:ext cx="3302694" cy="571500"/>
            <a:chOff x="6765231" y="1371600"/>
            <a:chExt cx="3302694" cy="571500"/>
          </a:xfrm>
        </p:grpSpPr>
        <p:grpSp>
          <p:nvGrpSpPr>
            <p:cNvPr id="84" name="组合 83">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86" name="椭圆 85">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85" name="直接连接符 84">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29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grpSp>
        <p:nvGrpSpPr>
          <p:cNvPr id="21" name="组合 20"/>
          <p:cNvGrpSpPr/>
          <p:nvPr userDrawn="1"/>
        </p:nvGrpSpPr>
        <p:grpSpPr>
          <a:xfrm>
            <a:off x="0" y="0"/>
            <a:ext cx="12192000" cy="6858000"/>
            <a:chOff x="0" y="0"/>
            <a:chExt cx="12192000" cy="6858000"/>
          </a:xfrm>
        </p:grpSpPr>
        <p:pic>
          <p:nvPicPr>
            <p:cNvPr id="23"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 xmlns:a16="http://schemas.microsoft.com/office/drawing/2014/main" id="{934C253E-7406-403F-96A4-DC2CD1360215}"/>
              </a:ext>
            </a:extLst>
          </p:cNvPr>
          <p:cNvGrpSpPr/>
          <p:nvPr userDrawn="1"/>
        </p:nvGrpSpPr>
        <p:grpSpPr>
          <a:xfrm>
            <a:off x="0" y="1257300"/>
            <a:ext cx="12192000" cy="4343400"/>
            <a:chOff x="1104900" y="857250"/>
            <a:chExt cx="9982200" cy="5143500"/>
          </a:xfrm>
        </p:grpSpPr>
        <p:sp>
          <p:nvSpPr>
            <p:cNvPr id="8" name="矩形 7">
              <a:extLst>
                <a:ext uri="{FF2B5EF4-FFF2-40B4-BE49-F238E27FC236}">
                  <a16:creationId xmlns="" xmlns:a16="http://schemas.microsoft.com/office/drawing/2014/main" id="{267ACB3B-E5E8-4B82-84F5-5185DB7595F2}"/>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086543A4-D82B-4F18-8A06-59F5BAE315E5}"/>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447E5E7E-B954-4895-A95F-02A8C2AB68BD}"/>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DED6404A-5542-4DDF-A6B0-454F6F9F1B38}"/>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4C27C8A2-A349-402D-AF9A-F489E1EE614D}"/>
                </a:ext>
              </a:extLst>
            </p:cNvPr>
            <p:cNvSpPr/>
            <p:nvPr userDrawn="1"/>
          </p:nvSpPr>
          <p:spPr>
            <a:xfrm>
              <a:off x="4785836"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a:extLst>
              <a:ext uri="{FF2B5EF4-FFF2-40B4-BE49-F238E27FC236}">
                <a16:creationId xmlns="" xmlns:a16="http://schemas.microsoft.com/office/drawing/2014/main" id="{07B23270-09B9-4C0C-A671-F532F5592083}"/>
              </a:ext>
            </a:extLst>
          </p:cNvPr>
          <p:cNvSpPr/>
          <p:nvPr userDrawn="1"/>
        </p:nvSpPr>
        <p:spPr>
          <a:xfrm>
            <a:off x="1127696" y="2026593"/>
            <a:ext cx="2804815" cy="2804815"/>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30">
            <a:extLst>
              <a:ext uri="{FF2B5EF4-FFF2-40B4-BE49-F238E27FC236}">
                <a16:creationId xmlns="" xmlns:a16="http://schemas.microsoft.com/office/drawing/2014/main" id="{B55E40E7-ECF8-4CE2-971D-CA447402E5CD}"/>
              </a:ext>
            </a:extLst>
          </p:cNvPr>
          <p:cNvSpPr>
            <a:spLocks noGrp="1"/>
          </p:cNvSpPr>
          <p:nvPr>
            <p:ph type="body" sz="quarter" idx="10"/>
          </p:nvPr>
        </p:nvSpPr>
        <p:spPr>
          <a:xfrm>
            <a:off x="5245843" y="2207568"/>
            <a:ext cx="6046265" cy="637192"/>
          </a:xfrm>
        </p:spPr>
        <p:txBody>
          <a:bodyPr>
            <a:noAutofit/>
          </a:bodyPr>
          <a:lstStyle>
            <a:lvl1pPr marL="0" indent="0">
              <a:buNone/>
              <a:defRPr sz="3200" b="1" spc="60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cxnSp>
        <p:nvCxnSpPr>
          <p:cNvPr id="16" name="直接连接符 15">
            <a:extLst>
              <a:ext uri="{FF2B5EF4-FFF2-40B4-BE49-F238E27FC236}">
                <a16:creationId xmlns="" xmlns:a16="http://schemas.microsoft.com/office/drawing/2014/main" id="{D00C90C9-D13E-4C91-9B28-8ACB290C36E2}"/>
              </a:ext>
            </a:extLst>
          </p:cNvPr>
          <p:cNvCxnSpPr>
            <a:cxnSpLocks/>
          </p:cNvCxnSpPr>
          <p:nvPr userDrawn="1"/>
        </p:nvCxnSpPr>
        <p:spPr>
          <a:xfrm>
            <a:off x="5334169" y="2969459"/>
            <a:ext cx="4981406" cy="0"/>
          </a:xfrm>
          <a:prstGeom prst="line">
            <a:avLst/>
          </a:prstGeom>
          <a:ln w="12700">
            <a:solidFill>
              <a:srgbClr val="EB0047">
                <a:alpha val="33000"/>
              </a:srgbClr>
            </a:solidFill>
          </a:ln>
        </p:spPr>
        <p:style>
          <a:lnRef idx="1">
            <a:schemeClr val="accent1"/>
          </a:lnRef>
          <a:fillRef idx="0">
            <a:schemeClr val="accent1"/>
          </a:fillRef>
          <a:effectRef idx="0">
            <a:schemeClr val="accent1"/>
          </a:effectRef>
          <a:fontRef idx="minor">
            <a:schemeClr val="tx1"/>
          </a:fontRef>
        </p:style>
      </p:cxnSp>
      <p:sp>
        <p:nvSpPr>
          <p:cNvPr id="18" name="文本占位符 30">
            <a:extLst>
              <a:ext uri="{FF2B5EF4-FFF2-40B4-BE49-F238E27FC236}">
                <a16:creationId xmlns="" xmlns:a16="http://schemas.microsoft.com/office/drawing/2014/main" id="{B09CC797-3532-45C2-9058-94DB76273E03}"/>
              </a:ext>
            </a:extLst>
          </p:cNvPr>
          <p:cNvSpPr>
            <a:spLocks noGrp="1"/>
          </p:cNvSpPr>
          <p:nvPr>
            <p:ph type="body" sz="quarter" idx="11"/>
          </p:nvPr>
        </p:nvSpPr>
        <p:spPr>
          <a:xfrm>
            <a:off x="5245844" y="3186564"/>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19" name="文本占位符 30">
            <a:extLst>
              <a:ext uri="{FF2B5EF4-FFF2-40B4-BE49-F238E27FC236}">
                <a16:creationId xmlns="" xmlns:a16="http://schemas.microsoft.com/office/drawing/2014/main" id="{A6BE9942-7C0A-4A1B-9019-D549B5136E69}"/>
              </a:ext>
            </a:extLst>
          </p:cNvPr>
          <p:cNvSpPr>
            <a:spLocks noGrp="1"/>
          </p:cNvSpPr>
          <p:nvPr>
            <p:ph type="body" sz="quarter" idx="12"/>
          </p:nvPr>
        </p:nvSpPr>
        <p:spPr>
          <a:xfrm>
            <a:off x="5245844" y="3710398"/>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0" name="文本占位符 30">
            <a:extLst>
              <a:ext uri="{FF2B5EF4-FFF2-40B4-BE49-F238E27FC236}">
                <a16:creationId xmlns="" xmlns:a16="http://schemas.microsoft.com/office/drawing/2014/main" id="{9D49A6CF-4E42-4192-BBDC-7FE8BAE803D3}"/>
              </a:ext>
            </a:extLst>
          </p:cNvPr>
          <p:cNvSpPr>
            <a:spLocks noGrp="1"/>
          </p:cNvSpPr>
          <p:nvPr>
            <p:ph type="body" sz="quarter" idx="13"/>
          </p:nvPr>
        </p:nvSpPr>
        <p:spPr>
          <a:xfrm>
            <a:off x="5245844" y="4234232"/>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2" name="文本占位符 30">
            <a:extLst>
              <a:ext uri="{FF2B5EF4-FFF2-40B4-BE49-F238E27FC236}">
                <a16:creationId xmlns="" xmlns:a16="http://schemas.microsoft.com/office/drawing/2014/main" id="{C411CDAA-1D3D-436A-9173-8972A1859442}"/>
              </a:ext>
            </a:extLst>
          </p:cNvPr>
          <p:cNvSpPr>
            <a:spLocks noGrp="1"/>
          </p:cNvSpPr>
          <p:nvPr>
            <p:ph type="body" sz="quarter" idx="14" hasCustomPrompt="1"/>
          </p:nvPr>
        </p:nvSpPr>
        <p:spPr>
          <a:xfrm>
            <a:off x="1679002" y="2886229"/>
            <a:ext cx="2001158" cy="1406553"/>
          </a:xfrm>
        </p:spPr>
        <p:txBody>
          <a:bodyPr>
            <a:noAutofit/>
          </a:bodyPr>
          <a:lstStyle>
            <a:lvl1pPr marL="0" indent="0">
              <a:buNone/>
              <a:defRPr sz="9600" b="1" spc="600" baseline="0">
                <a:solidFill>
                  <a:schemeClr val="bg1"/>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en-US" altLang="zh-CN"/>
              <a:t>01</a:t>
            </a:r>
            <a:endParaRPr lang="zh-CN" altLang="en-US"/>
          </a:p>
        </p:txBody>
      </p:sp>
    </p:spTree>
    <p:extLst>
      <p:ext uri="{BB962C8B-B14F-4D97-AF65-F5344CB8AC3E}">
        <p14:creationId xmlns:p14="http://schemas.microsoft.com/office/powerpoint/2010/main" val="16170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 xmlns:a16="http://schemas.microsoft.com/office/drawing/2014/main"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69074"/>
            <a:ext cx="1018890" cy="917505"/>
          </a:xfrm>
          <a:prstGeom prst="rect">
            <a:avLst/>
          </a:prstGeom>
        </p:spPr>
      </p:pic>
      <p:cxnSp>
        <p:nvCxnSpPr>
          <p:cNvPr id="11" name="直接连接符 10">
            <a:extLst>
              <a:ext uri="{FF2B5EF4-FFF2-40B4-BE49-F238E27FC236}">
                <a16:creationId xmlns="" xmlns:a16="http://schemas.microsoft.com/office/drawing/2014/main" id="{C0D3FC9C-B155-40F7-AFF4-CAFC78475681}"/>
              </a:ext>
            </a:extLst>
          </p:cNvPr>
          <p:cNvCxnSpPr/>
          <p:nvPr userDrawn="1"/>
        </p:nvCxnSpPr>
        <p:spPr>
          <a:xfrm>
            <a:off x="0" y="10993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4" name="文本占位符 13">
            <a:extLst>
              <a:ext uri="{FF2B5EF4-FFF2-40B4-BE49-F238E27FC236}">
                <a16:creationId xmlns="" xmlns:a16="http://schemas.microsoft.com/office/drawing/2014/main" id="{0AA84952-B941-4068-8F4C-DF0D0A0A4C62}"/>
              </a:ext>
            </a:extLst>
          </p:cNvPr>
          <p:cNvSpPr>
            <a:spLocks noGrp="1"/>
          </p:cNvSpPr>
          <p:nvPr>
            <p:ph type="body" sz="quarter" idx="10"/>
          </p:nvPr>
        </p:nvSpPr>
        <p:spPr>
          <a:xfrm>
            <a:off x="1399722" y="452002"/>
            <a:ext cx="8972550" cy="658652"/>
          </a:xfrm>
        </p:spPr>
        <p:txBody>
          <a:bodyPr>
            <a:normAutofit/>
          </a:bodyPr>
          <a:lstStyle>
            <a:lvl1pPr marL="0" indent="0">
              <a:buNone/>
              <a:defRPr sz="3200" b="1" spc="6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412750" y="1317059"/>
            <a:ext cx="11322050" cy="5032927"/>
          </a:xfrm>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77083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小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 xmlns:a16="http://schemas.microsoft.com/office/drawing/2014/main"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86455" y="307923"/>
            <a:ext cx="708497" cy="637998"/>
          </a:xfrm>
          <a:prstGeom prst="rect">
            <a:avLst/>
          </a:prstGeom>
        </p:spPr>
      </p:pic>
      <p:cxnSp>
        <p:nvCxnSpPr>
          <p:cNvPr id="11" name="直接连接符 10">
            <a:extLst>
              <a:ext uri="{FF2B5EF4-FFF2-40B4-BE49-F238E27FC236}">
                <a16:creationId xmlns="" xmlns:a16="http://schemas.microsoft.com/office/drawing/2014/main" id="{C0D3FC9C-B155-40F7-AFF4-CAFC78475681}"/>
              </a:ext>
            </a:extLst>
          </p:cNvPr>
          <p:cNvCxnSpPr/>
          <p:nvPr userDrawn="1"/>
        </p:nvCxnSpPr>
        <p:spPr>
          <a:xfrm>
            <a:off x="0" y="10231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943428" y="1385136"/>
            <a:ext cx="10791371" cy="4964850"/>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0" name="文本占位符 13">
            <a:extLst>
              <a:ext uri="{FF2B5EF4-FFF2-40B4-BE49-F238E27FC236}">
                <a16:creationId xmlns="" xmlns:a16="http://schemas.microsoft.com/office/drawing/2014/main" id="{0170147B-9E6A-41CC-8857-FF978BB71AEB}"/>
              </a:ext>
            </a:extLst>
          </p:cNvPr>
          <p:cNvSpPr>
            <a:spLocks noGrp="1"/>
          </p:cNvSpPr>
          <p:nvPr>
            <p:ph type="body" sz="quarter" idx="12"/>
          </p:nvPr>
        </p:nvSpPr>
        <p:spPr>
          <a:xfrm>
            <a:off x="1150645" y="464472"/>
            <a:ext cx="8972550" cy="658652"/>
          </a:xfrm>
        </p:spPr>
        <p:txBody>
          <a:bodyPr>
            <a:normAutofit/>
          </a:bodyPr>
          <a:lstStyle>
            <a:lvl1pPr marL="0" indent="0">
              <a:buNone/>
              <a:defRPr sz="2400" b="0"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259486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grpSp>
        <p:nvGrpSpPr>
          <p:cNvPr id="4" name="组合 3"/>
          <p:cNvGrpSpPr/>
          <p:nvPr userDrawn="1"/>
        </p:nvGrpSpPr>
        <p:grpSpPr>
          <a:xfrm>
            <a:off x="0" y="0"/>
            <a:ext cx="12192000" cy="6858000"/>
            <a:chOff x="0" y="0"/>
            <a:chExt cx="12192000" cy="6858000"/>
          </a:xfrm>
        </p:grpSpPr>
        <p:pic>
          <p:nvPicPr>
            <p:cNvPr id="5"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412750" y="552457"/>
            <a:ext cx="11410950" cy="5753086"/>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181964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D607C1-9D83-4868-A3F6-7C15DBE504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CC0946C-2407-46CE-8FAB-B58EAF20D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BC6CB38E-AABA-4B95-A291-EEFA3C26E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A00A65F2-8758-489E-82A1-54BAA4A1231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68C372CC-ACCC-4362-9B8B-C5E6AD4CBA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648393F-467A-4DEA-B742-DF3DA70A8F3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3533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7B638F4-3FF7-442A-958E-8B4D5570607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3FFEC141-4200-4F7C-864C-5AE36D5A3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F6A229C1-7236-4509-B375-95893EB03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CADC9BE-9B1F-4659-9362-341FFFE391B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E89D19B2-EB5D-4DA7-B8DF-13786D98B0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3D02E81-B3B7-4646-9F9B-62700F28F007}"/>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36246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A3CA9C-F17D-46E1-89EA-7D111B016C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2FAAF1B-E633-46C3-B538-9CE759EC3D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4492AB4-1806-49C2-BA2D-38F7F713EDC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82840862-3763-41C2-A4AE-5FF3C4F71A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1635AFF-55B0-4ADC-9773-345D4C31D15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9955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CCEA93-E473-48CE-8998-DD44F1DEB6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2DF993E-C3BA-4D75-8275-85B7F8232F7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7247859-3F37-4571-9B74-BBDB1755076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04E22ADB-7938-42EF-9FA0-5EE87BF5DA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1BFD82B-FEE9-40C5-BD0D-A31EB6B2F86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28965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AC137D6-F423-4AAE-BE2B-540D67C503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8FFE5F3-C7B5-4689-BB97-DFCBA73445A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10A7AB2-C94D-47B7-8BD1-EFF415082CB2}"/>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8E5B49C4-64E3-48D2-8639-FE8FE6ACF2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091AC1E-C72D-4060-AB82-8592D9E2D2F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2232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4619472-728B-4C7C-BC08-08D86FE101E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D336854-922C-49C4-A583-864A03821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02D893A1-4A6C-4120-A026-F1D9A9367628}"/>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42318871-AEC0-4E84-B267-8EB77FD38E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4334D7B-3A5E-48D9-98C3-2D244A1E0874}"/>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8054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3A41E8-7080-4859-8FCD-BB935C9359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B5B0930-1BEF-4742-B046-045B26CFF8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D3AD4BDD-C2B2-4717-883D-2E257FE685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64E41D2-A3AE-4C6E-8E99-C77D474065D1}"/>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8D45F150-F5FF-4F35-9E17-CA4C85F326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F3FB782-5F1B-46D3-9964-1EF0CCAEEA91}"/>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07091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396E0A8-3E88-478F-992B-B161D58C94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B91EDEE-E7C8-40D5-ACB3-422BD7AEA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FD8D7D9-852E-48A9-B239-6B5AF6A1B43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7C4583AD-0033-475D-B838-C29D2C8B0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D027EBA8-BFE4-45FF-A0AF-EA8C3EE1FA8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6EB94DB3-E97D-43A9-B895-0967E4D6E05B}"/>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8" name="页脚占位符 7">
            <a:extLst>
              <a:ext uri="{FF2B5EF4-FFF2-40B4-BE49-F238E27FC236}">
                <a16:creationId xmlns="" xmlns:a16="http://schemas.microsoft.com/office/drawing/2014/main" id="{91B3E9C9-476C-4313-93E5-C56F0936E0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86A8DE56-ACA7-4EFA-A1F6-467D0FB87D9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5684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4FBC74-D251-407D-B1D5-E4C9965BE7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A0689FA-0456-4309-A6A7-5263C810879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4" name="页脚占位符 3">
            <a:extLst>
              <a:ext uri="{FF2B5EF4-FFF2-40B4-BE49-F238E27FC236}">
                <a16:creationId xmlns="" xmlns:a16="http://schemas.microsoft.com/office/drawing/2014/main" id="{4F439076-B1A5-403A-819A-51FD058092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180CC9F6-798A-4852-A719-479D93184EB3}"/>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87754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84F1243-3580-4758-9AD8-0EA4AD7ED61A}"/>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3" name="页脚占位符 2">
            <a:extLst>
              <a:ext uri="{FF2B5EF4-FFF2-40B4-BE49-F238E27FC236}">
                <a16:creationId xmlns="" xmlns:a16="http://schemas.microsoft.com/office/drawing/2014/main" id="{F6CF7C31-2CD2-42F7-99D0-AD80F3984BC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D8FCD08-8369-4136-9318-C8005D9C2885}"/>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7541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书名">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2192000" cy="6858000"/>
          </a:xfrm>
        </p:grpSpPr>
        <p:pic>
          <p:nvPicPr>
            <p:cNvPr id="102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2688657" y="1746460"/>
            <a:ext cx="6814686" cy="3050368"/>
            <a:chOff x="2688657" y="1746460"/>
            <a:chExt cx="6814686" cy="3050368"/>
          </a:xfrm>
        </p:grpSpPr>
        <p:sp>
          <p:nvSpPr>
            <p:cNvPr id="9" name="文本框 8">
              <a:extLst>
                <a:ext uri="{FF2B5EF4-FFF2-40B4-BE49-F238E27FC236}">
                  <a16:creationId xmlns="" xmlns:a16="http://schemas.microsoft.com/office/drawing/2014/main" id="{ABABAAFA-8342-4687-9045-AD36CB469FE1}"/>
                </a:ext>
              </a:extLst>
            </p:cNvPr>
            <p:cNvSpPr txBox="1"/>
            <p:nvPr/>
          </p:nvSpPr>
          <p:spPr>
            <a:xfrm>
              <a:off x="2688657" y="2854456"/>
              <a:ext cx="6814686" cy="769441"/>
            </a:xfrm>
            <a:prstGeom prst="rect">
              <a:avLst/>
            </a:prstGeom>
            <a:noFill/>
          </p:spPr>
          <p:txBody>
            <a:bodyPr wrap="none" rtlCol="0">
              <a:spAutoFit/>
            </a:bodyPr>
            <a:lstStyle/>
            <a:p>
              <a:pPr algn="ctr"/>
              <a:r>
                <a:rPr lang="zh-CN" altLang="en-US" sz="4400" b="0" spc="300" dirty="0">
                  <a:ln>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微软雅黑" panose="020B0503020204020204" pitchFamily="34" charset="-122"/>
                  <a:ea typeface="微软雅黑" panose="020B0503020204020204" pitchFamily="34" charset="-122"/>
                </a:rPr>
                <a:t>中文全彩铂金版案例教程</a:t>
              </a:r>
            </a:p>
          </p:txBody>
        </p:sp>
        <p:grpSp>
          <p:nvGrpSpPr>
            <p:cNvPr id="34" name="组合 33">
              <a:extLst>
                <a:ext uri="{FF2B5EF4-FFF2-40B4-BE49-F238E27FC236}">
                  <a16:creationId xmlns="" xmlns:a16="http://schemas.microsoft.com/office/drawing/2014/main" id="{41867894-E598-48B8-AFE0-3DA3AE58C53A}"/>
                </a:ext>
              </a:extLst>
            </p:cNvPr>
            <p:cNvGrpSpPr/>
            <p:nvPr userDrawn="1"/>
          </p:nvGrpSpPr>
          <p:grpSpPr>
            <a:xfrm>
              <a:off x="2833002" y="4056972"/>
              <a:ext cx="6525996" cy="739856"/>
              <a:chOff x="2833002" y="4056972"/>
              <a:chExt cx="6525996" cy="739856"/>
            </a:xfrm>
          </p:grpSpPr>
          <p:grpSp>
            <p:nvGrpSpPr>
              <p:cNvPr id="32" name="组合 31">
                <a:extLst>
                  <a:ext uri="{FF2B5EF4-FFF2-40B4-BE49-F238E27FC236}">
                    <a16:creationId xmlns="" xmlns:a16="http://schemas.microsoft.com/office/drawing/2014/main" id="{B74B3372-1417-422A-B1B6-11EC059ABECC}"/>
                  </a:ext>
                </a:extLst>
              </p:cNvPr>
              <p:cNvGrpSpPr/>
              <p:nvPr userDrawn="1"/>
            </p:nvGrpSpPr>
            <p:grpSpPr>
              <a:xfrm>
                <a:off x="2833002" y="4056972"/>
                <a:ext cx="2914650" cy="739856"/>
                <a:chOff x="2571750" y="4056972"/>
                <a:chExt cx="2914650" cy="739856"/>
              </a:xfrm>
            </p:grpSpPr>
            <p:sp>
              <p:nvSpPr>
                <p:cNvPr id="10" name="矩形: 圆角 9">
                  <a:extLst>
                    <a:ext uri="{FF2B5EF4-FFF2-40B4-BE49-F238E27FC236}">
                      <a16:creationId xmlns="" xmlns:a16="http://schemas.microsoft.com/office/drawing/2014/main" id="{71513C48-FFD6-42DD-82B6-46E9E7183C26}"/>
                    </a:ext>
                  </a:extLst>
                </p:cNvPr>
                <p:cNvSpPr/>
                <p:nvPr/>
              </p:nvSpPr>
              <p:spPr>
                <a:xfrm>
                  <a:off x="257175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0">
                  <a:extLst>
                    <a:ext uri="{FF2B5EF4-FFF2-40B4-BE49-F238E27FC236}">
                      <a16:creationId xmlns="" xmlns:a16="http://schemas.microsoft.com/office/drawing/2014/main" id="{01607B05-248E-4645-BFAE-79772CD401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05100" y="4056972"/>
                  <a:ext cx="739856" cy="739856"/>
                </a:xfrm>
                <a:prstGeom prst="rect">
                  <a:avLst/>
                </a:prstGeom>
              </p:spPr>
            </p:pic>
            <p:sp>
              <p:nvSpPr>
                <p:cNvPr id="13" name="文本框 12">
                  <a:extLst>
                    <a:ext uri="{FF2B5EF4-FFF2-40B4-BE49-F238E27FC236}">
                      <a16:creationId xmlns="" xmlns:a16="http://schemas.microsoft.com/office/drawing/2014/main" id="{4EA35C6A-AEF6-406B-BE0C-B20A18116448}"/>
                    </a:ext>
                  </a:extLst>
                </p:cNvPr>
                <p:cNvSpPr txBox="1"/>
                <p:nvPr/>
              </p:nvSpPr>
              <p:spPr>
                <a:xfrm>
                  <a:off x="362592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教学课件</a:t>
                  </a:r>
                </a:p>
              </p:txBody>
            </p:sp>
          </p:grpSp>
          <p:grpSp>
            <p:nvGrpSpPr>
              <p:cNvPr id="33" name="组合 32">
                <a:extLst>
                  <a:ext uri="{FF2B5EF4-FFF2-40B4-BE49-F238E27FC236}">
                    <a16:creationId xmlns="" xmlns:a16="http://schemas.microsoft.com/office/drawing/2014/main" id="{5720AF2A-7AD8-48C4-9628-B0571E2F2D6B}"/>
                  </a:ext>
                </a:extLst>
              </p:cNvPr>
              <p:cNvGrpSpPr/>
              <p:nvPr userDrawn="1"/>
            </p:nvGrpSpPr>
            <p:grpSpPr>
              <a:xfrm>
                <a:off x="6444348" y="4056973"/>
                <a:ext cx="2914650" cy="739855"/>
                <a:chOff x="6705600" y="4056973"/>
                <a:chExt cx="2914650" cy="739855"/>
              </a:xfrm>
            </p:grpSpPr>
            <p:pic>
              <p:nvPicPr>
                <p:cNvPr id="12" name="图形 11">
                  <a:extLst>
                    <a:ext uri="{FF2B5EF4-FFF2-40B4-BE49-F238E27FC236}">
                      <a16:creationId xmlns="" xmlns:a16="http://schemas.microsoft.com/office/drawing/2014/main" id="{6042E546-44E2-4229-BB23-585352D15B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923846" y="4128698"/>
                  <a:ext cx="596403" cy="596403"/>
                </a:xfrm>
                <a:prstGeom prst="rect">
                  <a:avLst/>
                </a:prstGeom>
              </p:spPr>
            </p:pic>
            <p:sp>
              <p:nvSpPr>
                <p:cNvPr id="14" name="矩形: 圆角 13">
                  <a:extLst>
                    <a:ext uri="{FF2B5EF4-FFF2-40B4-BE49-F238E27FC236}">
                      <a16:creationId xmlns="" xmlns:a16="http://schemas.microsoft.com/office/drawing/2014/main" id="{5FA18C46-33B8-4218-8A66-9FDAD53A9D02}"/>
                    </a:ext>
                  </a:extLst>
                </p:cNvPr>
                <p:cNvSpPr/>
                <p:nvPr/>
              </p:nvSpPr>
              <p:spPr>
                <a:xfrm>
                  <a:off x="670560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 xmlns:a16="http://schemas.microsoft.com/office/drawing/2014/main" id="{6108F477-E339-41F7-9B44-838D530977AF}"/>
                    </a:ext>
                  </a:extLst>
                </p:cNvPr>
                <p:cNvSpPr txBox="1"/>
                <p:nvPr/>
              </p:nvSpPr>
              <p:spPr>
                <a:xfrm>
                  <a:off x="775977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中青雄狮</a:t>
                  </a:r>
                </a:p>
              </p:txBody>
            </p:sp>
          </p:grpSp>
        </p:grpSp>
        <p:sp>
          <p:nvSpPr>
            <p:cNvPr id="20" name="文本框 19">
              <a:extLst>
                <a:ext uri="{FF2B5EF4-FFF2-40B4-BE49-F238E27FC236}">
                  <a16:creationId xmlns="" xmlns:a16="http://schemas.microsoft.com/office/drawing/2014/main" id="{E5FAF79D-2A3C-4A2F-AB57-2383F9376855}"/>
                </a:ext>
              </a:extLst>
            </p:cNvPr>
            <p:cNvSpPr txBox="1"/>
            <p:nvPr userDrawn="1"/>
          </p:nvSpPr>
          <p:spPr>
            <a:xfrm>
              <a:off x="2821044" y="1746460"/>
              <a:ext cx="6525995" cy="1107996"/>
            </a:xfrm>
            <a:prstGeom prst="rect">
              <a:avLst/>
            </a:prstGeom>
            <a:noFill/>
          </p:spPr>
          <p:txBody>
            <a:bodyPr wrap="square">
              <a:spAutoFit/>
            </a:bodyPr>
            <a:lstStyle/>
            <a:p>
              <a:pPr algn="ctr"/>
              <a:r>
                <a:rPr lang="en-US" altLang="zh-CN" sz="6600" b="1" spc="300" dirty="0" smtClean="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3955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篇">
    <p:spTree>
      <p:nvGrpSpPr>
        <p:cNvPr id="1" name=""/>
        <p:cNvGrpSpPr/>
        <p:nvPr/>
      </p:nvGrpSpPr>
      <p:grpSpPr>
        <a:xfrm>
          <a:off x="0" y="0"/>
          <a:ext cx="0" cy="0"/>
          <a:chOff x="0" y="0"/>
          <a:chExt cx="0" cy="0"/>
        </a:xfrm>
      </p:grpSpPr>
      <p:pic>
        <p:nvPicPr>
          <p:cNvPr id="10"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3">
            <a:extLst>
              <a:ext uri="{FF2B5EF4-FFF2-40B4-BE49-F238E27FC236}">
                <a16:creationId xmlns="" xmlns:a16="http://schemas.microsoft.com/office/drawing/2014/main" id="{8B1FCE2A-E70A-4BDA-BEF0-30FFCCF992B0}"/>
              </a:ext>
            </a:extLst>
          </p:cNvPr>
          <p:cNvSpPr>
            <a:spLocks noGrp="1"/>
          </p:cNvSpPr>
          <p:nvPr>
            <p:ph type="body" sz="quarter" idx="10"/>
          </p:nvPr>
        </p:nvSpPr>
        <p:spPr>
          <a:xfrm>
            <a:off x="1099651" y="1489280"/>
            <a:ext cx="8972550" cy="658652"/>
          </a:xfrm>
        </p:spPr>
        <p:txBody>
          <a:bodyPr>
            <a:noAutofit/>
          </a:bodyPr>
          <a:lstStyle>
            <a:lvl1pPr marL="0" indent="0">
              <a:buNone/>
              <a:defRPr sz="4800" b="1" spc="600">
                <a:solidFill>
                  <a:srgbClr val="FDFBFF"/>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24" name="文本占位符 13">
            <a:extLst>
              <a:ext uri="{FF2B5EF4-FFF2-40B4-BE49-F238E27FC236}">
                <a16:creationId xmlns="" xmlns:a16="http://schemas.microsoft.com/office/drawing/2014/main" id="{D577A641-5059-40C6-BCA1-CEE62774392D}"/>
              </a:ext>
            </a:extLst>
          </p:cNvPr>
          <p:cNvSpPr>
            <a:spLocks noGrp="1"/>
          </p:cNvSpPr>
          <p:nvPr>
            <p:ph type="body" sz="quarter" idx="11"/>
          </p:nvPr>
        </p:nvSpPr>
        <p:spPr>
          <a:xfrm>
            <a:off x="1099651" y="2486026"/>
            <a:ext cx="6302635" cy="3076574"/>
          </a:xfrm>
        </p:spPr>
        <p:txBody>
          <a:bodyPr>
            <a:noAutofit/>
          </a:bodyPr>
          <a:lstStyle>
            <a:lvl1pPr marL="0" indent="0">
              <a:lnSpc>
                <a:spcPct val="130000"/>
              </a:lnSpc>
              <a:spcBef>
                <a:spcPts val="600"/>
              </a:spcBef>
              <a:buNone/>
              <a:defRPr sz="16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9" name="文本框 19">
            <a:extLst>
              <a:ext uri="{FF2B5EF4-FFF2-40B4-BE49-F238E27FC236}">
                <a16:creationId xmlns="" xmlns:a16="http://schemas.microsoft.com/office/drawing/2014/main" id="{E5FAF79D-2A3C-4A2F-AB57-2383F9376855}"/>
              </a:ext>
            </a:extLst>
          </p:cNvPr>
          <p:cNvSpPr txBox="1"/>
          <p:nvPr userDrawn="1"/>
        </p:nvSpPr>
        <p:spPr>
          <a:xfrm>
            <a:off x="8071480" y="3979297"/>
            <a:ext cx="3571172" cy="2123658"/>
          </a:xfrm>
          <a:prstGeom prst="rect">
            <a:avLst/>
          </a:prstGeom>
          <a:noFill/>
        </p:spPr>
        <p:txBody>
          <a:bodyPr wrap="square">
            <a:spAutoFit/>
          </a:bodyPr>
          <a:lstStyle/>
          <a:p>
            <a:pPr algn="ctr"/>
            <a:r>
              <a:rPr lang="en-US" altLang="zh-CN" sz="6600" b="1" spc="30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017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3A655A7-6128-4CFB-A59A-7CF4D8EC8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CD61214-9790-46F1-A127-B5964442C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69945B6-8368-4A0B-8CFD-1C271C2A7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38478469-9E88-4F8B-813B-27089F1CD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1F50BA4C-2882-4EDE-A194-AEF6B1599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10728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61" r:id="rId12"/>
    <p:sldLayoutId id="2147483662" r:id="rId13"/>
    <p:sldLayoutId id="2147483660" r:id="rId14"/>
    <p:sldLayoutId id="2147483663" r:id="rId15"/>
    <p:sldLayoutId id="2147483664"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6.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6.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1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1</a:t>
            </a:r>
            <a:r>
              <a:rPr lang="en-US" altLang="zh-CN" dirty="0" smtClean="0"/>
              <a:t>.</a:t>
            </a:r>
            <a:r>
              <a:rPr lang="zh-CN" altLang="en-US" dirty="0" smtClean="0"/>
              <a:t>菜</a:t>
            </a:r>
            <a:r>
              <a:rPr lang="zh-CN" altLang="en-US" dirty="0"/>
              <a:t>单栏</a:t>
            </a:r>
          </a:p>
          <a:p>
            <a:r>
              <a:rPr lang="zh-CN" altLang="en-US" dirty="0"/>
              <a:t>菜单栏由“文件”“编辑”“视图”“创建”“选项卡”“图表”“窗口”“选项”和“帮助”等多个菜单组成，主要用于材质编辑器窗口的界面布局与材质球的创建和删除等一些命令操作。</a:t>
            </a:r>
          </a:p>
          <a:p>
            <a:r>
              <a:rPr lang="en-US" altLang="zh-CN" dirty="0"/>
              <a:t>2</a:t>
            </a:r>
            <a:r>
              <a:rPr lang="en-US" altLang="zh-CN" dirty="0" smtClean="0"/>
              <a:t>.</a:t>
            </a:r>
            <a:r>
              <a:rPr lang="zh-CN" altLang="en-US" dirty="0" smtClean="0"/>
              <a:t>浏</a:t>
            </a:r>
            <a:r>
              <a:rPr lang="zh-CN" altLang="en-US" dirty="0"/>
              <a:t>览器</a:t>
            </a:r>
          </a:p>
          <a:p>
            <a:r>
              <a:rPr lang="zh-CN" altLang="en-US" dirty="0"/>
              <a:t>通过浏览器可以查看已经创建的材质的数量、名称和预览大致的材质效果。用户也可以通过分类中的“材质”“纹理”“工具”“渲染”“灯光”“摄像机”等多个选项卡，对其余节点进行查看和编辑。</a:t>
            </a:r>
          </a:p>
          <a:p>
            <a:r>
              <a:rPr lang="en-US" altLang="zh-CN" dirty="0"/>
              <a:t>3</a:t>
            </a:r>
            <a:r>
              <a:rPr lang="en-US" altLang="zh-CN" dirty="0" smtClean="0"/>
              <a:t>.</a:t>
            </a:r>
            <a:r>
              <a:rPr lang="zh-CN" altLang="en-US" dirty="0" smtClean="0"/>
              <a:t>节</a:t>
            </a:r>
            <a:r>
              <a:rPr lang="zh-CN" altLang="en-US" dirty="0"/>
              <a:t>点创建选项卡</a:t>
            </a:r>
          </a:p>
          <a:p>
            <a:r>
              <a:rPr lang="zh-CN" altLang="en-US" dirty="0"/>
              <a:t>节点创建选项卡下，用户可以创建所需要的材质、纹理、节点等。创建的节点会显示在中间的工作区。</a:t>
            </a:r>
          </a:p>
          <a:p>
            <a:endParaRPr lang="zh-CN" altLang="en-US" dirty="0"/>
          </a:p>
        </p:txBody>
      </p:sp>
    </p:spTree>
    <p:extLst>
      <p:ext uri="{BB962C8B-B14F-4D97-AF65-F5344CB8AC3E}">
        <p14:creationId xmlns:p14="http://schemas.microsoft.com/office/powerpoint/2010/main" val="3844938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4</a:t>
            </a:r>
            <a:r>
              <a:rPr lang="en-US" altLang="zh-CN" dirty="0" smtClean="0"/>
              <a:t>.</a:t>
            </a:r>
            <a:r>
              <a:rPr lang="zh-CN" altLang="en-US" dirty="0" smtClean="0"/>
              <a:t>工</a:t>
            </a:r>
            <a:r>
              <a:rPr lang="zh-CN" altLang="en-US" dirty="0"/>
              <a:t>作区</a:t>
            </a:r>
          </a:p>
          <a:p>
            <a:r>
              <a:rPr lang="zh-CN" altLang="en-US" dirty="0"/>
              <a:t>所有节点可以在工作区进行属性之间的关联。注意工作区里显示的并不是所以的节点，只是显示用户需要操作的节点。浏览器中显示的则是</a:t>
            </a:r>
            <a:r>
              <a:rPr lang="en-US" altLang="zh-CN" dirty="0"/>
              <a:t>Maya</a:t>
            </a:r>
            <a:r>
              <a:rPr lang="zh-CN" altLang="en-US" dirty="0"/>
              <a:t>中用户创建的所有节点。</a:t>
            </a:r>
          </a:p>
          <a:p>
            <a:r>
              <a:rPr lang="en-US" altLang="zh-CN" dirty="0"/>
              <a:t>5</a:t>
            </a:r>
            <a:r>
              <a:rPr lang="en-US" altLang="zh-CN" dirty="0" smtClean="0"/>
              <a:t>.</a:t>
            </a:r>
            <a:r>
              <a:rPr lang="zh-CN" altLang="en-US" dirty="0" smtClean="0"/>
              <a:t>属</a:t>
            </a:r>
            <a:r>
              <a:rPr lang="zh-CN" altLang="en-US" dirty="0"/>
              <a:t>性编辑器</a:t>
            </a:r>
          </a:p>
          <a:p>
            <a:r>
              <a:rPr lang="zh-CN" altLang="en-US" dirty="0"/>
              <a:t>    用于显示所选择节点的相关属性，并通过调整节点的属性来设置不同的效果。</a:t>
            </a:r>
          </a:p>
          <a:p>
            <a:r>
              <a:rPr lang="en-US" altLang="zh-CN" dirty="0"/>
              <a:t>6</a:t>
            </a:r>
            <a:r>
              <a:rPr lang="en-US" altLang="zh-CN" dirty="0" smtClean="0"/>
              <a:t>.</a:t>
            </a:r>
            <a:r>
              <a:rPr lang="zh-CN" altLang="en-US" dirty="0" smtClean="0"/>
              <a:t>材</a:t>
            </a:r>
            <a:r>
              <a:rPr lang="zh-CN" altLang="en-US" dirty="0"/>
              <a:t>质查看器</a:t>
            </a:r>
          </a:p>
          <a:p>
            <a:r>
              <a:rPr lang="zh-CN" altLang="en-US" dirty="0"/>
              <a:t>    用户在设置材质节点属性的时候，可以通过材质查看器可以更直观的预览到所更改的材质效果。</a:t>
            </a:r>
          </a:p>
          <a:p>
            <a:endParaRPr lang="zh-CN" altLang="en-US" dirty="0"/>
          </a:p>
        </p:txBody>
      </p:sp>
    </p:spTree>
    <p:extLst>
      <p:ext uri="{BB962C8B-B14F-4D97-AF65-F5344CB8AC3E}">
        <p14:creationId xmlns:p14="http://schemas.microsoft.com/office/powerpoint/2010/main" val="90206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0D24605A-A68F-4335-BC0A-A5BD80040165}"/>
              </a:ext>
            </a:extLst>
          </p:cNvPr>
          <p:cNvSpPr>
            <a:spLocks noGrp="1"/>
          </p:cNvSpPr>
          <p:nvPr>
            <p:ph type="body" sz="quarter" idx="10"/>
          </p:nvPr>
        </p:nvSpPr>
        <p:spPr>
          <a:xfrm>
            <a:off x="5245844" y="2124274"/>
            <a:ext cx="6105328" cy="857636"/>
          </a:xfrm>
        </p:spPr>
        <p:txBody>
          <a:bodyPr/>
          <a:lstStyle/>
          <a:p>
            <a:pPr>
              <a:lnSpc>
                <a:spcPct val="130000"/>
              </a:lnSpc>
            </a:pPr>
            <a:r>
              <a:rPr lang="zh-CN" altLang="en-US" dirty="0"/>
              <a:t>材质的种类</a:t>
            </a:r>
            <a:endParaRPr lang="zh-CN" altLang="en-US" dirty="0"/>
          </a:p>
        </p:txBody>
      </p:sp>
      <p:sp>
        <p:nvSpPr>
          <p:cNvPr id="3" name="文本占位符 2">
            <a:extLst>
              <a:ext uri="{FF2B5EF4-FFF2-40B4-BE49-F238E27FC236}">
                <a16:creationId xmlns="" xmlns:a16="http://schemas.microsoft.com/office/drawing/2014/main" id="{10FA5A8E-750A-4EA0-89FA-DD37C79972BD}"/>
              </a:ext>
            </a:extLst>
          </p:cNvPr>
          <p:cNvSpPr>
            <a:spLocks noGrp="1"/>
          </p:cNvSpPr>
          <p:nvPr>
            <p:ph type="body" sz="quarter" idx="11"/>
          </p:nvPr>
        </p:nvSpPr>
        <p:spPr>
          <a:xfrm>
            <a:off x="5245844" y="3076202"/>
            <a:ext cx="5441204" cy="398009"/>
          </a:xfrm>
        </p:spPr>
        <p:txBody>
          <a:bodyPr/>
          <a:lstStyle/>
          <a:p>
            <a:r>
              <a:rPr lang="en-US" altLang="zh-CN" dirty="0"/>
              <a:t>4.2.1</a:t>
            </a:r>
            <a:r>
              <a:rPr lang="zh-CN" altLang="en-US" dirty="0"/>
              <a:t>各向异性材质</a:t>
            </a:r>
            <a:endParaRPr lang="zh-CN" altLang="en-US" dirty="0"/>
          </a:p>
        </p:txBody>
      </p:sp>
      <p:sp>
        <p:nvSpPr>
          <p:cNvPr id="4" name="文本占位符 3">
            <a:extLst>
              <a:ext uri="{FF2B5EF4-FFF2-40B4-BE49-F238E27FC236}">
                <a16:creationId xmlns="" xmlns:a16="http://schemas.microsoft.com/office/drawing/2014/main" id="{BA9BC839-9CD4-417F-B2BD-129F14A8D4D4}"/>
              </a:ext>
            </a:extLst>
          </p:cNvPr>
          <p:cNvSpPr>
            <a:spLocks noGrp="1"/>
          </p:cNvSpPr>
          <p:nvPr>
            <p:ph type="body" sz="quarter" idx="12"/>
          </p:nvPr>
        </p:nvSpPr>
        <p:spPr>
          <a:xfrm>
            <a:off x="5245844" y="3442376"/>
            <a:ext cx="5441204" cy="398009"/>
          </a:xfrm>
        </p:spPr>
        <p:txBody>
          <a:bodyPr/>
          <a:lstStyle/>
          <a:p>
            <a:r>
              <a:rPr lang="en-US" altLang="zh-CN" dirty="0"/>
              <a:t>4.2.2 Blinn </a:t>
            </a:r>
            <a:r>
              <a:rPr lang="zh-CN" altLang="en-US" dirty="0"/>
              <a:t>材质</a:t>
            </a:r>
            <a:endParaRPr lang="zh-CN" altLang="en-US" dirty="0"/>
          </a:p>
        </p:txBody>
      </p:sp>
      <p:sp>
        <p:nvSpPr>
          <p:cNvPr id="6" name="文本占位符 5">
            <a:extLst>
              <a:ext uri="{FF2B5EF4-FFF2-40B4-BE49-F238E27FC236}">
                <a16:creationId xmlns="" xmlns:a16="http://schemas.microsoft.com/office/drawing/2014/main" id="{AADAF7DD-D5F9-4D8F-8C79-0EE691118B89}"/>
              </a:ext>
            </a:extLst>
          </p:cNvPr>
          <p:cNvSpPr>
            <a:spLocks noGrp="1"/>
          </p:cNvSpPr>
          <p:nvPr>
            <p:ph type="body" sz="quarter" idx="14"/>
          </p:nvPr>
        </p:nvSpPr>
        <p:spPr/>
        <p:txBody>
          <a:bodyPr/>
          <a:lstStyle/>
          <a:p>
            <a:r>
              <a:rPr lang="en-US" altLang="zh-CN"/>
              <a:t>02</a:t>
            </a:r>
            <a:endParaRPr lang="zh-CN" altLang="en-US"/>
          </a:p>
        </p:txBody>
      </p:sp>
      <p:sp>
        <p:nvSpPr>
          <p:cNvPr id="7" name="文本占位符 2">
            <a:extLst>
              <a:ext uri="{FF2B5EF4-FFF2-40B4-BE49-F238E27FC236}">
                <a16:creationId xmlns="" xmlns:a16="http://schemas.microsoft.com/office/drawing/2014/main" id="{10FA5A8E-750A-4EA0-89FA-DD37C79972BD}"/>
              </a:ext>
            </a:extLst>
          </p:cNvPr>
          <p:cNvSpPr>
            <a:spLocks noGrp="1"/>
          </p:cNvSpPr>
          <p:nvPr>
            <p:ph type="body" sz="quarter" idx="11"/>
          </p:nvPr>
        </p:nvSpPr>
        <p:spPr>
          <a:xfrm>
            <a:off x="5245844" y="3817185"/>
            <a:ext cx="5441204" cy="398009"/>
          </a:xfrm>
        </p:spPr>
        <p:txBody>
          <a:bodyPr/>
          <a:lstStyle/>
          <a:p>
            <a:r>
              <a:rPr lang="en-US" altLang="zh-CN" dirty="0"/>
              <a:t>4.2.3 Lambert</a:t>
            </a:r>
            <a:r>
              <a:rPr lang="zh-CN" altLang="en-US" dirty="0"/>
              <a:t>材质</a:t>
            </a:r>
            <a:endParaRPr lang="zh-CN" altLang="en-US" dirty="0"/>
          </a:p>
        </p:txBody>
      </p:sp>
      <p:sp>
        <p:nvSpPr>
          <p:cNvPr id="8" name="文本占位符 3">
            <a:extLst>
              <a:ext uri="{FF2B5EF4-FFF2-40B4-BE49-F238E27FC236}">
                <a16:creationId xmlns="" xmlns:a16="http://schemas.microsoft.com/office/drawing/2014/main" id="{BA9BC839-9CD4-417F-B2BD-129F14A8D4D4}"/>
              </a:ext>
            </a:extLst>
          </p:cNvPr>
          <p:cNvSpPr>
            <a:spLocks noGrp="1"/>
          </p:cNvSpPr>
          <p:nvPr>
            <p:ph type="body" sz="quarter" idx="12"/>
          </p:nvPr>
        </p:nvSpPr>
        <p:spPr>
          <a:xfrm>
            <a:off x="5245844" y="4183359"/>
            <a:ext cx="5441204" cy="398009"/>
          </a:xfrm>
        </p:spPr>
        <p:txBody>
          <a:bodyPr/>
          <a:lstStyle/>
          <a:p>
            <a:r>
              <a:rPr lang="en-US" altLang="zh-CN" dirty="0"/>
              <a:t>4.2.4 </a:t>
            </a:r>
            <a:r>
              <a:rPr lang="zh-CN" altLang="en-US" dirty="0"/>
              <a:t>海洋着色器</a:t>
            </a:r>
            <a:endParaRPr lang="zh-CN" altLang="en-US" dirty="0"/>
          </a:p>
        </p:txBody>
      </p:sp>
      <p:sp>
        <p:nvSpPr>
          <p:cNvPr id="9" name="文本占位符 3">
            <a:extLst>
              <a:ext uri="{FF2B5EF4-FFF2-40B4-BE49-F238E27FC236}">
                <a16:creationId xmlns="" xmlns:a16="http://schemas.microsoft.com/office/drawing/2014/main" id="{BA9BC839-9CD4-417F-B2BD-129F14A8D4D4}"/>
              </a:ext>
            </a:extLst>
          </p:cNvPr>
          <p:cNvSpPr>
            <a:spLocks noGrp="1"/>
          </p:cNvSpPr>
          <p:nvPr>
            <p:ph type="body" sz="quarter" idx="12"/>
          </p:nvPr>
        </p:nvSpPr>
        <p:spPr>
          <a:xfrm>
            <a:off x="5245844" y="4577498"/>
            <a:ext cx="5441204" cy="398009"/>
          </a:xfrm>
        </p:spPr>
        <p:txBody>
          <a:bodyPr/>
          <a:lstStyle/>
          <a:p>
            <a:r>
              <a:rPr lang="en-US" altLang="zh-CN" dirty="0"/>
              <a:t>4.2.5</a:t>
            </a:r>
            <a:r>
              <a:rPr lang="zh-CN" altLang="en-US" dirty="0"/>
              <a:t>材质的赋予方式</a:t>
            </a:r>
            <a:endParaRPr lang="zh-CN" altLang="en-US" dirty="0"/>
          </a:p>
        </p:txBody>
      </p:sp>
    </p:spTree>
    <p:extLst>
      <p:ext uri="{BB962C8B-B14F-4D97-AF65-F5344CB8AC3E}">
        <p14:creationId xmlns:p14="http://schemas.microsoft.com/office/powerpoint/2010/main" val="829506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B739F0F-D61B-44D7-A2B6-4DADFADAC4D7}"/>
              </a:ext>
            </a:extLst>
          </p:cNvPr>
          <p:cNvSpPr>
            <a:spLocks noGrp="1"/>
          </p:cNvSpPr>
          <p:nvPr>
            <p:ph type="body" sz="quarter" idx="10"/>
          </p:nvPr>
        </p:nvSpPr>
        <p:spPr>
          <a:xfrm>
            <a:off x="1338589" y="373730"/>
            <a:ext cx="7673415" cy="658652"/>
          </a:xfrm>
        </p:spPr>
        <p:txBody>
          <a:bodyPr>
            <a:normAutofit/>
          </a:bodyPr>
          <a:lstStyle/>
          <a:p>
            <a:r>
              <a:rPr lang="en-US" altLang="zh-CN" dirty="0"/>
              <a:t>4.2</a:t>
            </a:r>
            <a:r>
              <a:rPr lang="zh-CN" altLang="en-US" dirty="0"/>
              <a:t>材质的种类</a:t>
            </a:r>
            <a:endParaRPr lang="zh-CN" altLang="en-US" dirty="0"/>
          </a:p>
        </p:txBody>
      </p:sp>
      <p:sp>
        <p:nvSpPr>
          <p:cNvPr id="3" name="文本占位符 2">
            <a:extLst>
              <a:ext uri="{FF2B5EF4-FFF2-40B4-BE49-F238E27FC236}">
                <a16:creationId xmlns="" xmlns:a16="http://schemas.microsoft.com/office/drawing/2014/main" id="{E2B5B803-F1F1-4500-B13F-ADAFA50072B9}"/>
              </a:ext>
            </a:extLst>
          </p:cNvPr>
          <p:cNvSpPr>
            <a:spLocks noGrp="1"/>
          </p:cNvSpPr>
          <p:nvPr>
            <p:ph type="body" sz="quarter" idx="11"/>
          </p:nvPr>
        </p:nvSpPr>
        <p:spPr/>
        <p:txBody>
          <a:bodyPr/>
          <a:lstStyle/>
          <a:p>
            <a:r>
              <a:rPr lang="zh-CN" altLang="en-US" dirty="0"/>
              <a:t>在</a:t>
            </a:r>
            <a:r>
              <a:rPr lang="en-US" altLang="zh-CN" dirty="0"/>
              <a:t>Maya 2022</a:t>
            </a:r>
            <a:r>
              <a:rPr lang="zh-CN" altLang="en-US" dirty="0"/>
              <a:t>中把材质分为“表面材质”“体积材质”和“置换材质”三种类型，下面将详细介绍这三种类型中使用频率最高的几种材质节点。</a:t>
            </a:r>
            <a:endParaRPr lang="zh-CN" altLang="en-US" dirty="0"/>
          </a:p>
        </p:txBody>
      </p:sp>
      <p:pic>
        <p:nvPicPr>
          <p:cNvPr id="4" name="图片 3"/>
          <p:cNvPicPr/>
          <p:nvPr/>
        </p:nvPicPr>
        <p:blipFill>
          <a:blip r:embed="rId2"/>
          <a:stretch>
            <a:fillRect/>
          </a:stretch>
        </p:blipFill>
        <p:spPr>
          <a:xfrm>
            <a:off x="3269680" y="2340523"/>
            <a:ext cx="4800319" cy="4139104"/>
          </a:xfrm>
          <a:prstGeom prst="rect">
            <a:avLst/>
          </a:prstGeom>
          <a:noFill/>
          <a:ln>
            <a:noFill/>
          </a:ln>
        </p:spPr>
      </p:pic>
    </p:spTree>
    <p:extLst>
      <p:ext uri="{BB962C8B-B14F-4D97-AF65-F5344CB8AC3E}">
        <p14:creationId xmlns:p14="http://schemas.microsoft.com/office/powerpoint/2010/main" val="571299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6CE8F2DC-5887-4AB8-B735-43A3308B1C9E}"/>
              </a:ext>
            </a:extLst>
          </p:cNvPr>
          <p:cNvSpPr>
            <a:spLocks noGrp="1"/>
          </p:cNvSpPr>
          <p:nvPr>
            <p:ph type="body" sz="quarter" idx="11"/>
          </p:nvPr>
        </p:nvSpPr>
        <p:spPr/>
        <p:txBody>
          <a:bodyPr/>
          <a:lstStyle/>
          <a:p>
            <a:r>
              <a:rPr lang="zh-CN" altLang="en-US" dirty="0"/>
              <a:t>各向异性材质的特点是高光是呈现长条状，用于具有微细凹槽并且镜面高光与凹槽的方向接近于垂直的表面的模型，适合制作真实世界里的刀子、头发和光碟等效果，如下图所示。</a:t>
            </a:r>
            <a:endParaRPr lang="zh-CN" altLang="en-US" dirty="0"/>
          </a:p>
        </p:txBody>
      </p:sp>
      <p:sp>
        <p:nvSpPr>
          <p:cNvPr id="4" name="文本占位符 3">
            <a:extLst>
              <a:ext uri="{FF2B5EF4-FFF2-40B4-BE49-F238E27FC236}">
                <a16:creationId xmlns="" xmlns:a16="http://schemas.microsoft.com/office/drawing/2014/main" id="{504EDE28-3076-4B42-B5ED-B28EEAB25917}"/>
              </a:ext>
            </a:extLst>
          </p:cNvPr>
          <p:cNvSpPr>
            <a:spLocks noGrp="1"/>
          </p:cNvSpPr>
          <p:nvPr>
            <p:ph type="body" sz="quarter" idx="12"/>
          </p:nvPr>
        </p:nvSpPr>
        <p:spPr/>
        <p:txBody>
          <a:bodyPr/>
          <a:lstStyle/>
          <a:p>
            <a:r>
              <a:rPr lang="en-US" altLang="zh-CN" dirty="0"/>
              <a:t>4.2.1</a:t>
            </a:r>
            <a:r>
              <a:rPr lang="zh-CN" altLang="en-US" dirty="0"/>
              <a:t>各向异性材质</a:t>
            </a:r>
            <a:endParaRPr lang="zh-CN" altLang="en-US" dirty="0"/>
          </a:p>
        </p:txBody>
      </p:sp>
      <p:pic>
        <p:nvPicPr>
          <p:cNvPr id="5" name="图片 4"/>
          <p:cNvPicPr/>
          <p:nvPr/>
        </p:nvPicPr>
        <p:blipFill>
          <a:blip r:embed="rId2"/>
          <a:stretch>
            <a:fillRect/>
          </a:stretch>
        </p:blipFill>
        <p:spPr>
          <a:xfrm>
            <a:off x="1456984" y="2990391"/>
            <a:ext cx="4135335" cy="2007278"/>
          </a:xfrm>
          <a:prstGeom prst="rect">
            <a:avLst/>
          </a:prstGeom>
          <a:noFill/>
          <a:ln>
            <a:noFill/>
          </a:ln>
        </p:spPr>
      </p:pic>
      <p:pic>
        <p:nvPicPr>
          <p:cNvPr id="6" name="图片 5"/>
          <p:cNvPicPr/>
          <p:nvPr/>
        </p:nvPicPr>
        <p:blipFill>
          <a:blip r:embed="rId3"/>
          <a:stretch>
            <a:fillRect/>
          </a:stretch>
        </p:blipFill>
        <p:spPr>
          <a:xfrm>
            <a:off x="5681656" y="2990391"/>
            <a:ext cx="3707963" cy="2007278"/>
          </a:xfrm>
          <a:prstGeom prst="rect">
            <a:avLst/>
          </a:prstGeom>
          <a:noFill/>
          <a:ln>
            <a:noFill/>
          </a:ln>
        </p:spPr>
      </p:pic>
    </p:spTree>
    <p:extLst>
      <p:ext uri="{BB962C8B-B14F-4D97-AF65-F5344CB8AC3E}">
        <p14:creationId xmlns:p14="http://schemas.microsoft.com/office/powerpoint/2010/main" val="584053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6CE8F2DC-5887-4AB8-B735-43A3308B1C9E}"/>
              </a:ext>
            </a:extLst>
          </p:cNvPr>
          <p:cNvSpPr>
            <a:spLocks noGrp="1"/>
          </p:cNvSpPr>
          <p:nvPr>
            <p:ph type="body" sz="quarter" idx="11"/>
          </p:nvPr>
        </p:nvSpPr>
        <p:spPr/>
        <p:txBody>
          <a:bodyPr/>
          <a:lstStyle/>
          <a:p>
            <a:r>
              <a:rPr lang="en-US" altLang="zh-CN" dirty="0"/>
              <a:t>Blinn</a:t>
            </a:r>
            <a:r>
              <a:rPr lang="zh-CN" altLang="en-US" dirty="0"/>
              <a:t>材质主要是用于表面光滑、具有高光的物体，常用于表现金属、玻璃等，如下图所示。</a:t>
            </a:r>
            <a:endParaRPr lang="zh-CN" altLang="en-US" dirty="0"/>
          </a:p>
        </p:txBody>
      </p:sp>
      <p:sp>
        <p:nvSpPr>
          <p:cNvPr id="4" name="文本占位符 3">
            <a:extLst>
              <a:ext uri="{FF2B5EF4-FFF2-40B4-BE49-F238E27FC236}">
                <a16:creationId xmlns="" xmlns:a16="http://schemas.microsoft.com/office/drawing/2014/main" id="{504EDE28-3076-4B42-B5ED-B28EEAB25917}"/>
              </a:ext>
            </a:extLst>
          </p:cNvPr>
          <p:cNvSpPr>
            <a:spLocks noGrp="1"/>
          </p:cNvSpPr>
          <p:nvPr>
            <p:ph type="body" sz="quarter" idx="12"/>
          </p:nvPr>
        </p:nvSpPr>
        <p:spPr/>
        <p:txBody>
          <a:bodyPr/>
          <a:lstStyle/>
          <a:p>
            <a:r>
              <a:rPr lang="en-US" altLang="zh-CN" dirty="0"/>
              <a:t>4.2.2 Blinn </a:t>
            </a:r>
            <a:r>
              <a:rPr lang="zh-CN" altLang="en-US" dirty="0"/>
              <a:t>材质</a:t>
            </a:r>
            <a:endParaRPr lang="zh-CN" altLang="en-US" dirty="0"/>
          </a:p>
        </p:txBody>
      </p:sp>
      <p:pic>
        <p:nvPicPr>
          <p:cNvPr id="5" name="图片 4"/>
          <p:cNvPicPr/>
          <p:nvPr/>
        </p:nvPicPr>
        <p:blipFill>
          <a:blip r:embed="rId2"/>
          <a:stretch>
            <a:fillRect/>
          </a:stretch>
        </p:blipFill>
        <p:spPr>
          <a:xfrm>
            <a:off x="1716250" y="3356938"/>
            <a:ext cx="4464967" cy="1514607"/>
          </a:xfrm>
          <a:prstGeom prst="rect">
            <a:avLst/>
          </a:prstGeom>
          <a:noFill/>
          <a:ln>
            <a:noFill/>
          </a:ln>
        </p:spPr>
      </p:pic>
      <p:pic>
        <p:nvPicPr>
          <p:cNvPr id="6" name="图片 5"/>
          <p:cNvPicPr/>
          <p:nvPr/>
        </p:nvPicPr>
        <p:blipFill>
          <a:blip r:embed="rId3"/>
          <a:stretch>
            <a:fillRect/>
          </a:stretch>
        </p:blipFill>
        <p:spPr>
          <a:xfrm>
            <a:off x="6458881" y="2271437"/>
            <a:ext cx="3151855" cy="2600108"/>
          </a:xfrm>
          <a:prstGeom prst="rect">
            <a:avLst/>
          </a:prstGeom>
          <a:noFill/>
          <a:ln>
            <a:noFill/>
          </a:ln>
        </p:spPr>
      </p:pic>
    </p:spTree>
    <p:extLst>
      <p:ext uri="{BB962C8B-B14F-4D97-AF65-F5344CB8AC3E}">
        <p14:creationId xmlns:p14="http://schemas.microsoft.com/office/powerpoint/2010/main" val="2567545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Lambert</a:t>
            </a:r>
            <a:r>
              <a:rPr lang="zh-CN" altLang="en-US" dirty="0"/>
              <a:t>材质是不具有高光属性的，不会反射出周围的环境色。虽然</a:t>
            </a:r>
            <a:r>
              <a:rPr lang="en-US" altLang="zh-CN" dirty="0"/>
              <a:t>Lambert</a:t>
            </a:r>
            <a:r>
              <a:rPr lang="zh-CN" altLang="en-US" dirty="0"/>
              <a:t>材质也可以具有透明属性，但是因为不具有高光属性，不会产生折射效果，所以不能用于制作水杯，常用于木头、岩石和墙壁等物体，如下图所示。</a:t>
            </a:r>
            <a:endParaRPr lang="zh-CN" altLang="en-US" dirty="0"/>
          </a:p>
        </p:txBody>
      </p:sp>
      <p:sp>
        <p:nvSpPr>
          <p:cNvPr id="3" name="文本占位符 2"/>
          <p:cNvSpPr>
            <a:spLocks noGrp="1"/>
          </p:cNvSpPr>
          <p:nvPr>
            <p:ph type="body" sz="quarter" idx="12"/>
          </p:nvPr>
        </p:nvSpPr>
        <p:spPr/>
        <p:txBody>
          <a:bodyPr/>
          <a:lstStyle/>
          <a:p>
            <a:r>
              <a:rPr lang="en-US" altLang="zh-CN" dirty="0"/>
              <a:t>4.2.3 Lambert</a:t>
            </a:r>
            <a:r>
              <a:rPr lang="zh-CN" altLang="en-US" dirty="0"/>
              <a:t>材质</a:t>
            </a:r>
            <a:endParaRPr lang="zh-CN" altLang="en-US" dirty="0"/>
          </a:p>
        </p:txBody>
      </p:sp>
      <p:pic>
        <p:nvPicPr>
          <p:cNvPr id="5" name="图片 4"/>
          <p:cNvPicPr/>
          <p:nvPr/>
        </p:nvPicPr>
        <p:blipFill>
          <a:blip r:embed="rId2"/>
          <a:stretch>
            <a:fillRect/>
          </a:stretch>
        </p:blipFill>
        <p:spPr>
          <a:xfrm>
            <a:off x="1479761" y="2870015"/>
            <a:ext cx="3485621" cy="3042055"/>
          </a:xfrm>
          <a:prstGeom prst="rect">
            <a:avLst/>
          </a:prstGeom>
          <a:noFill/>
          <a:ln>
            <a:noFill/>
          </a:ln>
        </p:spPr>
      </p:pic>
      <p:pic>
        <p:nvPicPr>
          <p:cNvPr id="6" name="图片 5"/>
          <p:cNvPicPr/>
          <p:nvPr/>
        </p:nvPicPr>
        <p:blipFill>
          <a:blip r:embed="rId3"/>
          <a:stretch>
            <a:fillRect/>
          </a:stretch>
        </p:blipFill>
        <p:spPr>
          <a:xfrm>
            <a:off x="5281133" y="2870014"/>
            <a:ext cx="3727721" cy="3042055"/>
          </a:xfrm>
          <a:prstGeom prst="rect">
            <a:avLst/>
          </a:prstGeom>
          <a:noFill/>
          <a:ln>
            <a:noFill/>
          </a:ln>
        </p:spPr>
      </p:pic>
    </p:spTree>
    <p:extLst>
      <p:ext uri="{BB962C8B-B14F-4D97-AF65-F5344CB8AC3E}">
        <p14:creationId xmlns:p14="http://schemas.microsoft.com/office/powerpoint/2010/main" val="227580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海洋着色器是</a:t>
            </a:r>
            <a:r>
              <a:rPr lang="en-US" altLang="zh-CN" dirty="0"/>
              <a:t>Maya</a:t>
            </a:r>
            <a:r>
              <a:rPr lang="zh-CN" altLang="en-US" dirty="0"/>
              <a:t>自带的用于模拟水面波纹效果的材质，通过调节水浪图案，从浴盆中的小波纹到大规模的汹涌海浪都可以模拟出来，如下图所示。</a:t>
            </a:r>
            <a:endParaRPr lang="zh-CN" altLang="en-US" dirty="0"/>
          </a:p>
        </p:txBody>
      </p:sp>
      <p:sp>
        <p:nvSpPr>
          <p:cNvPr id="3" name="文本占位符 2"/>
          <p:cNvSpPr>
            <a:spLocks noGrp="1"/>
          </p:cNvSpPr>
          <p:nvPr>
            <p:ph type="body" sz="quarter" idx="12"/>
          </p:nvPr>
        </p:nvSpPr>
        <p:spPr/>
        <p:txBody>
          <a:bodyPr/>
          <a:lstStyle/>
          <a:p>
            <a:r>
              <a:rPr lang="en-US" altLang="zh-CN" dirty="0"/>
              <a:t>4.2.4 </a:t>
            </a:r>
            <a:r>
              <a:rPr lang="zh-CN" altLang="en-US" dirty="0"/>
              <a:t>海洋着色器</a:t>
            </a:r>
            <a:endParaRPr lang="zh-CN" altLang="en-US" dirty="0"/>
          </a:p>
        </p:txBody>
      </p:sp>
      <p:pic>
        <p:nvPicPr>
          <p:cNvPr id="4" name="图片 3"/>
          <p:cNvPicPr/>
          <p:nvPr/>
        </p:nvPicPr>
        <p:blipFill>
          <a:blip r:embed="rId2"/>
          <a:stretch>
            <a:fillRect/>
          </a:stretch>
        </p:blipFill>
        <p:spPr>
          <a:xfrm>
            <a:off x="1211810" y="2477518"/>
            <a:ext cx="3979764" cy="2315199"/>
          </a:xfrm>
          <a:prstGeom prst="rect">
            <a:avLst/>
          </a:prstGeom>
          <a:noFill/>
          <a:ln>
            <a:noFill/>
          </a:ln>
        </p:spPr>
      </p:pic>
      <p:pic>
        <p:nvPicPr>
          <p:cNvPr id="5" name="图片 4"/>
          <p:cNvPicPr/>
          <p:nvPr/>
        </p:nvPicPr>
        <p:blipFill>
          <a:blip r:embed="rId3"/>
          <a:stretch>
            <a:fillRect/>
          </a:stretch>
        </p:blipFill>
        <p:spPr>
          <a:xfrm>
            <a:off x="5414502" y="2502331"/>
            <a:ext cx="4432058" cy="2290385"/>
          </a:xfrm>
          <a:prstGeom prst="rect">
            <a:avLst/>
          </a:prstGeom>
          <a:noFill/>
          <a:ln>
            <a:noFill/>
          </a:ln>
        </p:spPr>
      </p:pic>
    </p:spTree>
    <p:extLst>
      <p:ext uri="{BB962C8B-B14F-4D97-AF65-F5344CB8AC3E}">
        <p14:creationId xmlns:p14="http://schemas.microsoft.com/office/powerpoint/2010/main" val="260884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前面简单地介绍了几种常用的材质，本节介绍如何为模型赋予材质，以及在</a:t>
            </a:r>
            <a:r>
              <a:rPr lang="en-US" altLang="zh-CN" dirty="0"/>
              <a:t>Maya</a:t>
            </a:r>
            <a:r>
              <a:rPr lang="zh-CN" altLang="en-US" dirty="0"/>
              <a:t>中最常用的两种赋予材质的方法。</a:t>
            </a:r>
          </a:p>
          <a:p>
            <a:r>
              <a:rPr lang="zh-CN" altLang="en-US" dirty="0"/>
              <a:t>方法</a:t>
            </a:r>
            <a:r>
              <a:rPr lang="en-US" altLang="zh-CN" dirty="0"/>
              <a:t>1</a:t>
            </a:r>
            <a:r>
              <a:rPr lang="zh-CN" altLang="en-US" dirty="0"/>
              <a:t>：从材质编辑器中直接将材质拖曳到模型上</a:t>
            </a:r>
          </a:p>
          <a:p>
            <a:r>
              <a:rPr lang="zh-CN" altLang="en-US" dirty="0"/>
              <a:t>首先在场景中创建一个球体，并在材质编辑器中创建一个</a:t>
            </a:r>
            <a:r>
              <a:rPr lang="en-US" altLang="zh-CN" dirty="0"/>
              <a:t>Blinn</a:t>
            </a:r>
            <a:r>
              <a:rPr lang="zh-CN" altLang="en-US" dirty="0"/>
              <a:t>材质球，如</a:t>
            </a:r>
            <a:r>
              <a:rPr lang="zh-CN" altLang="en-US" dirty="0" smtClean="0"/>
              <a:t>下图</a:t>
            </a:r>
            <a:r>
              <a:rPr lang="zh-CN" altLang="en-US" dirty="0"/>
              <a:t>所示。将光标置于材质编辑器中的</a:t>
            </a:r>
            <a:r>
              <a:rPr lang="en-US" altLang="zh-CN" dirty="0"/>
              <a:t>blinn1</a:t>
            </a:r>
            <a:r>
              <a:rPr lang="zh-CN" altLang="en-US" dirty="0"/>
              <a:t>材质球上方，按住鼠标中键不放，这时光标右下角显示</a:t>
            </a:r>
            <a:r>
              <a:rPr lang="en-US" altLang="zh-CN" dirty="0"/>
              <a:t>+</a:t>
            </a:r>
            <a:r>
              <a:rPr lang="zh-CN" altLang="en-US" dirty="0"/>
              <a:t>号，这时移动光标到球体上，松开鼠标中键即可完成材质球的赋予。</a:t>
            </a:r>
            <a:endParaRPr lang="zh-CN" altLang="en-US" dirty="0"/>
          </a:p>
        </p:txBody>
      </p:sp>
      <p:sp>
        <p:nvSpPr>
          <p:cNvPr id="3" name="文本占位符 2"/>
          <p:cNvSpPr>
            <a:spLocks noGrp="1"/>
          </p:cNvSpPr>
          <p:nvPr>
            <p:ph type="body" sz="quarter" idx="12"/>
          </p:nvPr>
        </p:nvSpPr>
        <p:spPr/>
        <p:txBody>
          <a:bodyPr/>
          <a:lstStyle/>
          <a:p>
            <a:r>
              <a:rPr lang="en-US" altLang="zh-CN" dirty="0"/>
              <a:t>4.2.5</a:t>
            </a:r>
            <a:r>
              <a:rPr lang="zh-CN" altLang="en-US" dirty="0"/>
              <a:t>材质的赋予方式</a:t>
            </a:r>
            <a:endParaRPr lang="zh-CN" altLang="en-US" dirty="0"/>
          </a:p>
        </p:txBody>
      </p:sp>
    </p:spTree>
    <p:extLst>
      <p:ext uri="{BB962C8B-B14F-4D97-AF65-F5344CB8AC3E}">
        <p14:creationId xmlns:p14="http://schemas.microsoft.com/office/powerpoint/2010/main" val="268450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2"/>
          <a:srcRect l="5023" r="4083"/>
          <a:stretch>
            <a:fillRect/>
          </a:stretch>
        </p:blipFill>
        <p:spPr>
          <a:xfrm>
            <a:off x="2981203" y="804543"/>
            <a:ext cx="5618547" cy="5217883"/>
          </a:xfrm>
          <a:prstGeom prst="rect">
            <a:avLst/>
          </a:prstGeom>
          <a:noFill/>
          <a:ln>
            <a:noFill/>
          </a:ln>
        </p:spPr>
      </p:pic>
    </p:spTree>
    <p:extLst>
      <p:ext uri="{BB962C8B-B14F-4D97-AF65-F5344CB8AC3E}">
        <p14:creationId xmlns:p14="http://schemas.microsoft.com/office/powerpoint/2010/main" val="244594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908ED504-EF2D-4351-B6D8-3A087C4AD4D0}"/>
              </a:ext>
            </a:extLst>
          </p:cNvPr>
          <p:cNvSpPr>
            <a:spLocks noGrp="1"/>
          </p:cNvSpPr>
          <p:nvPr>
            <p:ph type="body" sz="quarter" idx="10"/>
          </p:nvPr>
        </p:nvSpPr>
        <p:spPr>
          <a:xfrm>
            <a:off x="1617388" y="1891126"/>
            <a:ext cx="9340898" cy="658652"/>
          </a:xfrm>
        </p:spPr>
        <p:txBody>
          <a:bodyPr/>
          <a:lstStyle/>
          <a:p>
            <a:r>
              <a:rPr lang="zh-CN" altLang="en-US" dirty="0"/>
              <a:t>第</a:t>
            </a:r>
            <a:r>
              <a:rPr lang="en-US" altLang="zh-CN" dirty="0"/>
              <a:t>4</a:t>
            </a:r>
            <a:r>
              <a:rPr lang="zh-CN" altLang="en-US" dirty="0"/>
              <a:t>章 材质与纹理</a:t>
            </a:r>
            <a:endParaRPr lang="zh-CN" altLang="en-US" dirty="0"/>
          </a:p>
        </p:txBody>
      </p:sp>
      <p:sp>
        <p:nvSpPr>
          <p:cNvPr id="3" name="文本占位符 2">
            <a:extLst>
              <a:ext uri="{FF2B5EF4-FFF2-40B4-BE49-F238E27FC236}">
                <a16:creationId xmlns="" xmlns:a16="http://schemas.microsoft.com/office/drawing/2014/main" id="{1BE5B0C6-EF4B-469B-B914-9B95E4B7FD38}"/>
              </a:ext>
            </a:extLst>
          </p:cNvPr>
          <p:cNvSpPr>
            <a:spLocks noGrp="1"/>
          </p:cNvSpPr>
          <p:nvPr>
            <p:ph type="body" sz="quarter" idx="11"/>
          </p:nvPr>
        </p:nvSpPr>
        <p:spPr/>
        <p:txBody>
          <a:bodyPr/>
          <a:lstStyle/>
          <a:p>
            <a:r>
              <a:rPr lang="zh-CN" altLang="en-US" dirty="0"/>
              <a:t>本章将对</a:t>
            </a:r>
            <a:r>
              <a:rPr lang="en-US" altLang="zh-CN" dirty="0"/>
              <a:t>Maya</a:t>
            </a:r>
            <a:r>
              <a:rPr lang="zh-CN" altLang="en-US" dirty="0"/>
              <a:t>中的材质与纹理的相关知识进行介绍和说明。在完成建模后，就需要对所建的模型进行分析，并赋值相对于的材质，设置好材质后才可以通过渲染得到一个完整的建模作品。</a:t>
            </a:r>
            <a:endParaRPr lang="zh-CN" altLang="en-US" dirty="0"/>
          </a:p>
        </p:txBody>
      </p:sp>
    </p:spTree>
    <p:extLst>
      <p:ext uri="{BB962C8B-B14F-4D97-AF65-F5344CB8AC3E}">
        <p14:creationId xmlns:p14="http://schemas.microsoft.com/office/powerpoint/2010/main" val="348215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方法</a:t>
            </a:r>
            <a:r>
              <a:rPr lang="en-US" altLang="zh-CN" dirty="0"/>
              <a:t>2</a:t>
            </a:r>
            <a:r>
              <a:rPr lang="zh-CN" altLang="en-US" dirty="0"/>
              <a:t>：通过右键菜单对模型进行赋予材质</a:t>
            </a:r>
          </a:p>
          <a:p>
            <a:r>
              <a:rPr lang="zh-CN" altLang="en-US" dirty="0"/>
              <a:t>同样在场景中创建一个球体，在材质编辑器中创建一个</a:t>
            </a:r>
            <a:r>
              <a:rPr lang="en-US" altLang="zh-CN" dirty="0"/>
              <a:t>Blinn</a:t>
            </a:r>
            <a:r>
              <a:rPr lang="zh-CN" altLang="en-US" dirty="0"/>
              <a:t>材质球。先选中球体，光标置于材质球上方，按住鼠标右键不放会弹出快捷菜单，选择“为当前选择指定材质”命令即可完成赋予，如</a:t>
            </a:r>
            <a:r>
              <a:rPr lang="zh-CN" altLang="en-US" dirty="0" smtClean="0"/>
              <a:t>下图</a:t>
            </a:r>
            <a:r>
              <a:rPr lang="zh-CN" altLang="en-US" dirty="0"/>
              <a:t>所示。</a:t>
            </a:r>
            <a:endParaRPr lang="zh-CN" altLang="en-US" dirty="0"/>
          </a:p>
        </p:txBody>
      </p:sp>
      <p:pic>
        <p:nvPicPr>
          <p:cNvPr id="6" name="图片 5"/>
          <p:cNvPicPr/>
          <p:nvPr/>
        </p:nvPicPr>
        <p:blipFill>
          <a:blip r:embed="rId2"/>
          <a:srcRect l="5367" r="5113"/>
          <a:stretch>
            <a:fillRect/>
          </a:stretch>
        </p:blipFill>
        <p:spPr>
          <a:xfrm>
            <a:off x="3493134" y="2193607"/>
            <a:ext cx="4398879" cy="4175662"/>
          </a:xfrm>
          <a:prstGeom prst="rect">
            <a:avLst/>
          </a:prstGeom>
          <a:noFill/>
          <a:ln>
            <a:noFill/>
          </a:ln>
        </p:spPr>
      </p:pic>
    </p:spTree>
    <p:extLst>
      <p:ext uri="{BB962C8B-B14F-4D97-AF65-F5344CB8AC3E}">
        <p14:creationId xmlns:p14="http://schemas.microsoft.com/office/powerpoint/2010/main" val="427104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a:xfrm>
            <a:off x="5245844" y="2330957"/>
            <a:ext cx="6046265" cy="637192"/>
          </a:xfrm>
        </p:spPr>
        <p:txBody>
          <a:bodyPr/>
          <a:lstStyle/>
          <a:p>
            <a:r>
              <a:rPr lang="zh-CN" altLang="en-US" dirty="0"/>
              <a:t>材质的属性</a:t>
            </a:r>
            <a:endParaRPr lang="zh-CN" altLang="en-US" dirty="0"/>
          </a:p>
        </p:txBody>
      </p:sp>
      <p:sp>
        <p:nvSpPr>
          <p:cNvPr id="5" name="文本占位符 4">
            <a:extLst>
              <a:ext uri="{FF2B5EF4-FFF2-40B4-BE49-F238E27FC236}">
                <a16:creationId xmlns="" xmlns:a16="http://schemas.microsoft.com/office/drawing/2014/main" id="{1568DF8F-9A6A-4890-A550-9D94BF63184C}"/>
              </a:ext>
            </a:extLst>
          </p:cNvPr>
          <p:cNvSpPr>
            <a:spLocks noGrp="1"/>
          </p:cNvSpPr>
          <p:nvPr>
            <p:ph type="body" sz="quarter" idx="13"/>
          </p:nvPr>
        </p:nvSpPr>
        <p:spPr>
          <a:xfrm>
            <a:off x="5245844" y="3698188"/>
            <a:ext cx="5441204" cy="398009"/>
          </a:xfrm>
        </p:spPr>
        <p:txBody>
          <a:bodyPr/>
          <a:lstStyle/>
          <a:p>
            <a:r>
              <a:rPr lang="en-US" altLang="zh-CN" dirty="0"/>
              <a:t>4.3.3 </a:t>
            </a:r>
            <a:r>
              <a:rPr lang="zh-CN" altLang="en-US" dirty="0"/>
              <a:t>环境色属性（</a:t>
            </a:r>
            <a:r>
              <a:rPr lang="en-US" altLang="zh-CN" dirty="0"/>
              <a:t>Ambient Color</a:t>
            </a:r>
            <a:r>
              <a:rPr lang="zh-CN" altLang="en-US" dirty="0"/>
              <a:t>）</a:t>
            </a:r>
            <a:endParaRPr lang="zh-CN" altLang="en-US" dirty="0"/>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dirty="0"/>
              <a:t>03</a:t>
            </a:r>
            <a:endParaRPr lang="zh-CN" altLang="en-US" dirty="0"/>
          </a:p>
        </p:txBody>
      </p:sp>
      <p:sp>
        <p:nvSpPr>
          <p:cNvPr id="8" name="文本占位符 7">
            <a:extLst>
              <a:ext uri="{FF2B5EF4-FFF2-40B4-BE49-F238E27FC236}">
                <a16:creationId xmlns="" xmlns:a16="http://schemas.microsoft.com/office/drawing/2014/main" id="{562D3127-0966-4873-976B-3C0D6F47B3B4}"/>
              </a:ext>
            </a:extLst>
          </p:cNvPr>
          <p:cNvSpPr>
            <a:spLocks noGrp="1"/>
          </p:cNvSpPr>
          <p:nvPr>
            <p:ph type="body" sz="quarter" idx="11"/>
          </p:nvPr>
        </p:nvSpPr>
        <p:spPr>
          <a:xfrm>
            <a:off x="5245844" y="3076202"/>
            <a:ext cx="5441204" cy="398009"/>
          </a:xfrm>
        </p:spPr>
        <p:txBody>
          <a:bodyPr/>
          <a:lstStyle/>
          <a:p>
            <a:r>
              <a:rPr lang="en-US" altLang="zh-CN" dirty="0"/>
              <a:t>4.3.1 </a:t>
            </a:r>
            <a:r>
              <a:rPr lang="zh-CN" altLang="en-US" dirty="0"/>
              <a:t>颜色属性（</a:t>
            </a:r>
            <a:r>
              <a:rPr lang="en-US" altLang="zh-CN" dirty="0"/>
              <a:t>Color</a:t>
            </a:r>
            <a:r>
              <a:rPr lang="zh-CN" altLang="en-US" dirty="0"/>
              <a:t>）</a:t>
            </a:r>
            <a:endParaRPr lang="zh-CN" altLang="en-US" dirty="0"/>
          </a:p>
        </p:txBody>
      </p:sp>
      <p:sp>
        <p:nvSpPr>
          <p:cNvPr id="10" name="文本占位符 9">
            <a:extLst>
              <a:ext uri="{FF2B5EF4-FFF2-40B4-BE49-F238E27FC236}">
                <a16:creationId xmlns="" xmlns:a16="http://schemas.microsoft.com/office/drawing/2014/main" id="{4A8ABC59-2EC8-47EF-8BFE-647974615688}"/>
              </a:ext>
            </a:extLst>
          </p:cNvPr>
          <p:cNvSpPr>
            <a:spLocks noGrp="1"/>
          </p:cNvSpPr>
          <p:nvPr>
            <p:ph type="body" sz="quarter" idx="12"/>
          </p:nvPr>
        </p:nvSpPr>
        <p:spPr>
          <a:xfrm>
            <a:off x="5245844" y="3395078"/>
            <a:ext cx="5441204" cy="398009"/>
          </a:xfrm>
        </p:spPr>
        <p:txBody>
          <a:bodyPr/>
          <a:lstStyle/>
          <a:p>
            <a:r>
              <a:rPr lang="en-US" altLang="zh-CN" dirty="0"/>
              <a:t>4.3.2 </a:t>
            </a:r>
            <a:r>
              <a:rPr lang="zh-CN" altLang="en-US" dirty="0"/>
              <a:t>透明度属性（</a:t>
            </a:r>
            <a:r>
              <a:rPr lang="en-US" altLang="zh-CN" dirty="0"/>
              <a:t>Transparency</a:t>
            </a:r>
            <a:r>
              <a:rPr lang="zh-CN" altLang="en-US" dirty="0"/>
              <a:t>）</a:t>
            </a:r>
            <a:endParaRPr lang="zh-CN" altLang="en-US" dirty="0"/>
          </a:p>
        </p:txBody>
      </p:sp>
      <p:sp>
        <p:nvSpPr>
          <p:cNvPr id="7" name="文本占位符 4">
            <a:extLst>
              <a:ext uri="{FF2B5EF4-FFF2-40B4-BE49-F238E27FC236}">
                <a16:creationId xmlns="" xmlns:a16="http://schemas.microsoft.com/office/drawing/2014/main" id="{1568DF8F-9A6A-4890-A550-9D94BF63184C}"/>
              </a:ext>
            </a:extLst>
          </p:cNvPr>
          <p:cNvSpPr txBox="1">
            <a:spLocks/>
          </p:cNvSpPr>
          <p:nvPr/>
        </p:nvSpPr>
        <p:spPr>
          <a:xfrm>
            <a:off x="5245844" y="4612591"/>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4.3.6 </a:t>
            </a:r>
            <a:r>
              <a:rPr lang="zh-CN" altLang="en-US" dirty="0"/>
              <a:t>高光属性（</a:t>
            </a:r>
            <a:r>
              <a:rPr lang="en-US" altLang="zh-CN" dirty="0"/>
              <a:t>Diffuse</a:t>
            </a:r>
            <a:r>
              <a:rPr lang="zh-CN" altLang="en-US" dirty="0"/>
              <a:t>）</a:t>
            </a:r>
          </a:p>
        </p:txBody>
      </p:sp>
      <p:sp>
        <p:nvSpPr>
          <p:cNvPr id="9" name="文本占位符 7">
            <a:extLst>
              <a:ext uri="{FF2B5EF4-FFF2-40B4-BE49-F238E27FC236}">
                <a16:creationId xmlns="" xmlns:a16="http://schemas.microsoft.com/office/drawing/2014/main" id="{562D3127-0966-4873-976B-3C0D6F47B3B4}"/>
              </a:ext>
            </a:extLst>
          </p:cNvPr>
          <p:cNvSpPr txBox="1">
            <a:spLocks/>
          </p:cNvSpPr>
          <p:nvPr/>
        </p:nvSpPr>
        <p:spPr>
          <a:xfrm>
            <a:off x="5245844" y="3990605"/>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4.3.4 </a:t>
            </a:r>
            <a:r>
              <a:rPr lang="zh-CN" altLang="en-US" dirty="0"/>
              <a:t>白炽度属性（</a:t>
            </a:r>
            <a:r>
              <a:rPr lang="en-US" altLang="zh-CN" dirty="0"/>
              <a:t>Incandescence</a:t>
            </a:r>
            <a:r>
              <a:rPr lang="zh-CN" altLang="en-US" dirty="0"/>
              <a:t>）</a:t>
            </a:r>
          </a:p>
        </p:txBody>
      </p:sp>
      <p:sp>
        <p:nvSpPr>
          <p:cNvPr id="11" name="文本占位符 9">
            <a:extLst>
              <a:ext uri="{FF2B5EF4-FFF2-40B4-BE49-F238E27FC236}">
                <a16:creationId xmlns="" xmlns:a16="http://schemas.microsoft.com/office/drawing/2014/main" id="{4A8ABC59-2EC8-47EF-8BFE-647974615688}"/>
              </a:ext>
            </a:extLst>
          </p:cNvPr>
          <p:cNvSpPr txBox="1">
            <a:spLocks/>
          </p:cNvSpPr>
          <p:nvPr/>
        </p:nvSpPr>
        <p:spPr>
          <a:xfrm>
            <a:off x="5245844" y="4309481"/>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4.3.5 </a:t>
            </a:r>
            <a:r>
              <a:rPr lang="zh-CN" altLang="en-US" dirty="0"/>
              <a:t>漫反射属性（</a:t>
            </a:r>
            <a:r>
              <a:rPr lang="en-US" altLang="zh-CN" dirty="0"/>
              <a:t>Diffuse</a:t>
            </a:r>
            <a:r>
              <a:rPr lang="zh-CN" altLang="en-US" dirty="0"/>
              <a:t>）</a:t>
            </a:r>
          </a:p>
        </p:txBody>
      </p:sp>
      <p:sp>
        <p:nvSpPr>
          <p:cNvPr id="12" name="文本占位符 4">
            <a:extLst>
              <a:ext uri="{FF2B5EF4-FFF2-40B4-BE49-F238E27FC236}">
                <a16:creationId xmlns="" xmlns:a16="http://schemas.microsoft.com/office/drawing/2014/main" id="{1568DF8F-9A6A-4890-A550-9D94BF63184C}"/>
              </a:ext>
            </a:extLst>
          </p:cNvPr>
          <p:cNvSpPr txBox="1">
            <a:spLocks/>
          </p:cNvSpPr>
          <p:nvPr/>
        </p:nvSpPr>
        <p:spPr>
          <a:xfrm>
            <a:off x="5245844" y="4928936"/>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4.3.7 </a:t>
            </a:r>
            <a:r>
              <a:rPr lang="zh-CN" altLang="en-US" dirty="0"/>
              <a:t>凹凸</a:t>
            </a:r>
            <a:r>
              <a:rPr lang="en-US" altLang="zh-CN" dirty="0"/>
              <a:t>/</a:t>
            </a:r>
            <a:r>
              <a:rPr lang="zh-CN" altLang="en-US" dirty="0"/>
              <a:t>法线贴图属性（</a:t>
            </a:r>
            <a:r>
              <a:rPr lang="en-US" altLang="zh-CN" dirty="0"/>
              <a:t>Bump/Normal Mapping</a:t>
            </a:r>
            <a:r>
              <a:rPr lang="zh-CN" altLang="en-US" dirty="0"/>
              <a:t>）</a:t>
            </a:r>
          </a:p>
        </p:txBody>
      </p:sp>
    </p:spTree>
    <p:extLst>
      <p:ext uri="{BB962C8B-B14F-4D97-AF65-F5344CB8AC3E}">
        <p14:creationId xmlns:p14="http://schemas.microsoft.com/office/powerpoint/2010/main" val="42350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0B06BF60-F5E1-4D7A-9880-FFF6AAA8BFC2}"/>
              </a:ext>
            </a:extLst>
          </p:cNvPr>
          <p:cNvSpPr>
            <a:spLocks noGrp="1"/>
          </p:cNvSpPr>
          <p:nvPr>
            <p:ph type="body" sz="quarter" idx="10"/>
          </p:nvPr>
        </p:nvSpPr>
        <p:spPr>
          <a:xfrm>
            <a:off x="1399722" y="375802"/>
            <a:ext cx="10335078" cy="658652"/>
          </a:xfrm>
        </p:spPr>
        <p:txBody>
          <a:bodyPr>
            <a:normAutofit/>
          </a:bodyPr>
          <a:lstStyle/>
          <a:p>
            <a:r>
              <a:rPr lang="en-US" altLang="zh-CN" dirty="0"/>
              <a:t>4.3</a:t>
            </a:r>
            <a:r>
              <a:rPr lang="zh-CN" altLang="en-US" dirty="0"/>
              <a:t>材质的属性</a:t>
            </a:r>
            <a:endParaRPr lang="zh-CN" altLang="en-US" dirty="0"/>
          </a:p>
        </p:txBody>
      </p:sp>
      <p:sp>
        <p:nvSpPr>
          <p:cNvPr id="3" name="文本占位符 2">
            <a:extLst>
              <a:ext uri="{FF2B5EF4-FFF2-40B4-BE49-F238E27FC236}">
                <a16:creationId xmlns="" xmlns:a16="http://schemas.microsoft.com/office/drawing/2014/main" id="{B244A27C-E663-428E-A6FA-326670C8D387}"/>
              </a:ext>
            </a:extLst>
          </p:cNvPr>
          <p:cNvSpPr>
            <a:spLocks noGrp="1"/>
          </p:cNvSpPr>
          <p:nvPr>
            <p:ph type="body" sz="quarter" idx="11"/>
          </p:nvPr>
        </p:nvSpPr>
        <p:spPr/>
        <p:txBody>
          <a:bodyPr/>
          <a:lstStyle/>
          <a:p>
            <a:r>
              <a:rPr lang="zh-CN" altLang="en-US" dirty="0"/>
              <a:t>虽然不同的材质有着不同的特性，但是也有一些“公用材质属性”是大部分材质球都具有的，如颜色、透明度、环境色、白炽度和漫反射等，下面将以</a:t>
            </a:r>
            <a:r>
              <a:rPr lang="en-US" altLang="zh-CN" dirty="0"/>
              <a:t>Blinn</a:t>
            </a:r>
            <a:r>
              <a:rPr lang="zh-CN" altLang="en-US" dirty="0"/>
              <a:t>材质球为例，详细讲解这些属性的效果。</a:t>
            </a:r>
            <a:endParaRPr lang="zh-CN" altLang="en-US" dirty="0"/>
          </a:p>
        </p:txBody>
      </p:sp>
    </p:spTree>
    <p:extLst>
      <p:ext uri="{BB962C8B-B14F-4D97-AF65-F5344CB8AC3E}">
        <p14:creationId xmlns:p14="http://schemas.microsoft.com/office/powerpoint/2010/main" val="1540990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颜色属性是指物体本身的颜色，用户可以通过</a:t>
            </a:r>
            <a:r>
              <a:rPr lang="en-US" altLang="zh-CN" dirty="0"/>
              <a:t>HSV</a:t>
            </a:r>
            <a:r>
              <a:rPr lang="zh-CN" altLang="en-US" dirty="0"/>
              <a:t>模式和</a:t>
            </a:r>
            <a:r>
              <a:rPr lang="en-US" altLang="zh-CN" dirty="0"/>
              <a:t>RGB</a:t>
            </a:r>
            <a:r>
              <a:rPr lang="zh-CN" altLang="en-US" dirty="0"/>
              <a:t>模式来选择自己所需要的颜色。下左图为设置</a:t>
            </a:r>
            <a:r>
              <a:rPr lang="en-US" altLang="zh-CN" dirty="0"/>
              <a:t>Color</a:t>
            </a:r>
            <a:r>
              <a:rPr lang="zh-CN" altLang="en-US" dirty="0"/>
              <a:t>属性为红色的效果，下右图为设置</a:t>
            </a:r>
            <a:r>
              <a:rPr lang="en-US" altLang="zh-CN" dirty="0"/>
              <a:t>Color</a:t>
            </a:r>
            <a:r>
              <a:rPr lang="zh-CN" altLang="en-US" dirty="0"/>
              <a:t>属性为黄色的效果。</a:t>
            </a:r>
            <a:endParaRPr lang="zh-CN" altLang="en-US" dirty="0"/>
          </a:p>
        </p:txBody>
      </p:sp>
      <p:sp>
        <p:nvSpPr>
          <p:cNvPr id="3" name="文本占位符 2"/>
          <p:cNvSpPr>
            <a:spLocks noGrp="1"/>
          </p:cNvSpPr>
          <p:nvPr>
            <p:ph type="body" sz="quarter" idx="12"/>
          </p:nvPr>
        </p:nvSpPr>
        <p:spPr/>
        <p:txBody>
          <a:bodyPr/>
          <a:lstStyle/>
          <a:p>
            <a:r>
              <a:rPr lang="en-US" altLang="zh-CN" dirty="0"/>
              <a:t>4.3.1 </a:t>
            </a:r>
            <a:r>
              <a:rPr lang="zh-CN" altLang="en-US" dirty="0"/>
              <a:t>颜色属性（</a:t>
            </a:r>
            <a:r>
              <a:rPr lang="en-US" altLang="zh-CN" dirty="0"/>
              <a:t>Color</a:t>
            </a:r>
            <a:r>
              <a:rPr lang="zh-CN" altLang="en-US" dirty="0"/>
              <a:t>）</a:t>
            </a:r>
            <a:endParaRPr lang="zh-CN" altLang="en-US" dirty="0"/>
          </a:p>
        </p:txBody>
      </p:sp>
      <p:pic>
        <p:nvPicPr>
          <p:cNvPr id="5" name="图片 4"/>
          <p:cNvPicPr/>
          <p:nvPr/>
        </p:nvPicPr>
        <p:blipFill>
          <a:blip r:embed="rId2"/>
          <a:srcRect t="1065"/>
          <a:stretch>
            <a:fillRect/>
          </a:stretch>
        </p:blipFill>
        <p:spPr>
          <a:xfrm>
            <a:off x="1883869" y="2475558"/>
            <a:ext cx="3681358" cy="3827543"/>
          </a:xfrm>
          <a:prstGeom prst="rect">
            <a:avLst/>
          </a:prstGeom>
          <a:noFill/>
          <a:ln>
            <a:noFill/>
          </a:ln>
        </p:spPr>
      </p:pic>
      <p:pic>
        <p:nvPicPr>
          <p:cNvPr id="6" name="图片 5"/>
          <p:cNvPicPr/>
          <p:nvPr/>
        </p:nvPicPr>
        <p:blipFill>
          <a:blip r:embed="rId3"/>
          <a:stretch>
            <a:fillRect/>
          </a:stretch>
        </p:blipFill>
        <p:spPr>
          <a:xfrm>
            <a:off x="5859318" y="2475557"/>
            <a:ext cx="3641997" cy="3827543"/>
          </a:xfrm>
          <a:prstGeom prst="rect">
            <a:avLst/>
          </a:prstGeom>
          <a:noFill/>
          <a:ln>
            <a:noFill/>
          </a:ln>
        </p:spPr>
      </p:pic>
    </p:spTree>
    <p:extLst>
      <p:ext uri="{BB962C8B-B14F-4D97-AF65-F5344CB8AC3E}">
        <p14:creationId xmlns:p14="http://schemas.microsoft.com/office/powerpoint/2010/main" val="254373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透明度属性默认为</a:t>
            </a:r>
            <a:r>
              <a:rPr lang="en-US" altLang="zh-CN" dirty="0"/>
              <a:t>0</a:t>
            </a:r>
            <a:r>
              <a:rPr lang="zh-CN" altLang="en-US" dirty="0"/>
              <a:t>，即不透明，黑色表示不透明，效果如下左图所示。白色表示全透明，效果如下右图所示。</a:t>
            </a:r>
            <a:endParaRPr lang="zh-CN" altLang="en-US" dirty="0"/>
          </a:p>
        </p:txBody>
      </p:sp>
      <p:sp>
        <p:nvSpPr>
          <p:cNvPr id="3" name="文本占位符 2"/>
          <p:cNvSpPr>
            <a:spLocks noGrp="1"/>
          </p:cNvSpPr>
          <p:nvPr>
            <p:ph type="body" sz="quarter" idx="12"/>
          </p:nvPr>
        </p:nvSpPr>
        <p:spPr/>
        <p:txBody>
          <a:bodyPr/>
          <a:lstStyle/>
          <a:p>
            <a:r>
              <a:rPr lang="en-US" altLang="zh-CN" dirty="0"/>
              <a:t>4.3.2 </a:t>
            </a:r>
            <a:r>
              <a:rPr lang="zh-CN" altLang="en-US" dirty="0"/>
              <a:t>透明度属性（</a:t>
            </a:r>
            <a:r>
              <a:rPr lang="en-US" altLang="zh-CN" dirty="0"/>
              <a:t>Transparency</a:t>
            </a:r>
            <a:r>
              <a:rPr lang="zh-CN" altLang="en-US" dirty="0"/>
              <a:t>）</a:t>
            </a:r>
            <a:endParaRPr lang="zh-CN" altLang="en-US" dirty="0"/>
          </a:p>
        </p:txBody>
      </p:sp>
      <p:pic>
        <p:nvPicPr>
          <p:cNvPr id="4" name="图片 3"/>
          <p:cNvPicPr/>
          <p:nvPr/>
        </p:nvPicPr>
        <p:blipFill>
          <a:blip r:embed="rId2"/>
          <a:stretch>
            <a:fillRect/>
          </a:stretch>
        </p:blipFill>
        <p:spPr>
          <a:xfrm>
            <a:off x="1925058" y="2361510"/>
            <a:ext cx="3603726" cy="3944697"/>
          </a:xfrm>
          <a:prstGeom prst="rect">
            <a:avLst/>
          </a:prstGeom>
          <a:noFill/>
          <a:ln>
            <a:noFill/>
          </a:ln>
        </p:spPr>
      </p:pic>
      <p:pic>
        <p:nvPicPr>
          <p:cNvPr id="5" name="图片 4"/>
          <p:cNvPicPr/>
          <p:nvPr/>
        </p:nvPicPr>
        <p:blipFill>
          <a:blip r:embed="rId3"/>
          <a:stretch>
            <a:fillRect/>
          </a:stretch>
        </p:blipFill>
        <p:spPr>
          <a:xfrm>
            <a:off x="5889931" y="2361509"/>
            <a:ext cx="3542138" cy="3944697"/>
          </a:xfrm>
          <a:prstGeom prst="rect">
            <a:avLst/>
          </a:prstGeom>
          <a:noFill/>
          <a:ln>
            <a:noFill/>
          </a:ln>
        </p:spPr>
      </p:pic>
    </p:spTree>
    <p:extLst>
      <p:ext uri="{BB962C8B-B14F-4D97-AF65-F5344CB8AC3E}">
        <p14:creationId xmlns:p14="http://schemas.microsoft.com/office/powerpoint/2010/main" val="3885268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提示：为什么在全透明的情况下还能看到物体的形状</a:t>
            </a:r>
          </a:p>
          <a:p>
            <a:r>
              <a:rPr lang="zh-CN" altLang="en-US" dirty="0"/>
              <a:t>该问题涉及到材质球的高光属性，物体的透明属性虽然已经开启，但是由于</a:t>
            </a:r>
            <a:r>
              <a:rPr lang="en-US" altLang="zh-CN" dirty="0"/>
              <a:t>Blinn</a:t>
            </a:r>
            <a:r>
              <a:rPr lang="zh-CN" altLang="en-US" dirty="0"/>
              <a:t>材质球默认有高光属性，所以可以看到物体的高光。这时如果把高光属性也设置为全黑色及无高光状态，物体就会完全透明。</a:t>
            </a:r>
          </a:p>
          <a:p>
            <a:endParaRPr lang="zh-CN" altLang="en-US" dirty="0"/>
          </a:p>
        </p:txBody>
      </p:sp>
    </p:spTree>
    <p:extLst>
      <p:ext uri="{BB962C8B-B14F-4D97-AF65-F5344CB8AC3E}">
        <p14:creationId xmlns:p14="http://schemas.microsoft.com/office/powerpoint/2010/main" val="1722524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环境色属性模式为黑色，这并不会影响到物体本身的颜色。随着环境色越来越浅，则表示物体受到场景中灯光的影响越来越强。下左图为环境色关闭的效果，下右图为环境色开启的效果。</a:t>
            </a:r>
          </a:p>
        </p:txBody>
      </p:sp>
      <p:sp>
        <p:nvSpPr>
          <p:cNvPr id="3" name="文本占位符 2"/>
          <p:cNvSpPr>
            <a:spLocks noGrp="1"/>
          </p:cNvSpPr>
          <p:nvPr>
            <p:ph type="body" sz="quarter" idx="12"/>
          </p:nvPr>
        </p:nvSpPr>
        <p:spPr/>
        <p:txBody>
          <a:bodyPr/>
          <a:lstStyle/>
          <a:p>
            <a:r>
              <a:rPr lang="en-US" altLang="zh-CN" dirty="0"/>
              <a:t>4.3.3 </a:t>
            </a:r>
            <a:r>
              <a:rPr lang="zh-CN" altLang="en-US" dirty="0"/>
              <a:t>环境色属性（</a:t>
            </a:r>
            <a:r>
              <a:rPr lang="en-US" altLang="zh-CN" dirty="0"/>
              <a:t>Ambient Color</a:t>
            </a:r>
            <a:r>
              <a:rPr lang="zh-CN" altLang="en-US" dirty="0"/>
              <a:t>）</a:t>
            </a:r>
          </a:p>
        </p:txBody>
      </p:sp>
      <p:pic>
        <p:nvPicPr>
          <p:cNvPr id="4" name="图片 3"/>
          <p:cNvPicPr/>
          <p:nvPr/>
        </p:nvPicPr>
        <p:blipFill>
          <a:blip r:embed="rId2"/>
          <a:stretch>
            <a:fillRect/>
          </a:stretch>
        </p:blipFill>
        <p:spPr>
          <a:xfrm>
            <a:off x="2929627" y="2452731"/>
            <a:ext cx="3437919" cy="3885007"/>
          </a:xfrm>
          <a:prstGeom prst="rect">
            <a:avLst/>
          </a:prstGeom>
          <a:noFill/>
          <a:ln>
            <a:noFill/>
          </a:ln>
        </p:spPr>
      </p:pic>
      <p:pic>
        <p:nvPicPr>
          <p:cNvPr id="5" name="图片 4"/>
          <p:cNvPicPr/>
          <p:nvPr/>
        </p:nvPicPr>
        <p:blipFill>
          <a:blip r:embed="rId3"/>
          <a:stretch>
            <a:fillRect/>
          </a:stretch>
        </p:blipFill>
        <p:spPr>
          <a:xfrm>
            <a:off x="6556732" y="2452731"/>
            <a:ext cx="3348700" cy="3885007"/>
          </a:xfrm>
          <a:prstGeom prst="rect">
            <a:avLst/>
          </a:prstGeom>
          <a:noFill/>
          <a:ln>
            <a:noFill/>
          </a:ln>
        </p:spPr>
      </p:pic>
    </p:spTree>
    <p:extLst>
      <p:ext uri="{BB962C8B-B14F-4D97-AF65-F5344CB8AC3E}">
        <p14:creationId xmlns:p14="http://schemas.microsoft.com/office/powerpoint/2010/main" val="136249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白炽度属性默认为黑色，用于模拟物体的自发光效果，但是这种自发光并不会照射周围的物体，不能代替光源，可用于制作熔岩和磷光苔等物体。下左图为白炽度关闭的效果，下右图为白炽度设置成蓝色的效果，可以模拟出红色的物体发着蓝色光，呈现出蓝紫色的效果。</a:t>
            </a:r>
          </a:p>
        </p:txBody>
      </p:sp>
      <p:sp>
        <p:nvSpPr>
          <p:cNvPr id="3" name="文本占位符 2"/>
          <p:cNvSpPr>
            <a:spLocks noGrp="1"/>
          </p:cNvSpPr>
          <p:nvPr>
            <p:ph type="body" sz="quarter" idx="12"/>
          </p:nvPr>
        </p:nvSpPr>
        <p:spPr/>
        <p:txBody>
          <a:bodyPr/>
          <a:lstStyle/>
          <a:p>
            <a:r>
              <a:rPr lang="en-US" altLang="zh-CN" dirty="0"/>
              <a:t>4.3.4 </a:t>
            </a:r>
            <a:r>
              <a:rPr lang="zh-CN" altLang="en-US" dirty="0"/>
              <a:t>白炽度属性（</a:t>
            </a:r>
            <a:r>
              <a:rPr lang="en-US" altLang="zh-CN" dirty="0"/>
              <a:t>Incandescence</a:t>
            </a:r>
            <a:r>
              <a:rPr lang="zh-CN" altLang="en-US" dirty="0"/>
              <a:t>）</a:t>
            </a:r>
          </a:p>
        </p:txBody>
      </p:sp>
      <p:pic>
        <p:nvPicPr>
          <p:cNvPr id="4" name="图片 3"/>
          <p:cNvPicPr/>
          <p:nvPr/>
        </p:nvPicPr>
        <p:blipFill>
          <a:blip r:embed="rId2"/>
          <a:stretch>
            <a:fillRect/>
          </a:stretch>
        </p:blipFill>
        <p:spPr>
          <a:xfrm>
            <a:off x="2647950" y="2845993"/>
            <a:ext cx="3098412" cy="3696697"/>
          </a:xfrm>
          <a:prstGeom prst="rect">
            <a:avLst/>
          </a:prstGeom>
          <a:noFill/>
          <a:ln>
            <a:noFill/>
          </a:ln>
        </p:spPr>
      </p:pic>
      <p:pic>
        <p:nvPicPr>
          <p:cNvPr id="5" name="图片 4"/>
          <p:cNvPicPr/>
          <p:nvPr/>
        </p:nvPicPr>
        <p:blipFill>
          <a:blip r:embed="rId3"/>
          <a:stretch>
            <a:fillRect/>
          </a:stretch>
        </p:blipFill>
        <p:spPr>
          <a:xfrm>
            <a:off x="6260060" y="2845992"/>
            <a:ext cx="3051964" cy="3696697"/>
          </a:xfrm>
          <a:prstGeom prst="rect">
            <a:avLst/>
          </a:prstGeom>
          <a:noFill/>
          <a:ln>
            <a:noFill/>
          </a:ln>
        </p:spPr>
      </p:pic>
    </p:spTree>
    <p:extLst>
      <p:ext uri="{BB962C8B-B14F-4D97-AF65-F5344CB8AC3E}">
        <p14:creationId xmlns:p14="http://schemas.microsoft.com/office/powerpoint/2010/main" val="4122848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漫反射属性可以用来控制物体表面反射自身颜色的强度，如漫反射为</a:t>
            </a:r>
            <a:r>
              <a:rPr lang="en-US" altLang="zh-CN" dirty="0"/>
              <a:t>0</a:t>
            </a:r>
            <a:r>
              <a:rPr lang="zh-CN" altLang="en-US" dirty="0"/>
              <a:t>时，物体将无法呈现出本身的红色，如下左图所示。漫反射为</a:t>
            </a:r>
            <a:r>
              <a:rPr lang="en-US" altLang="zh-CN" dirty="0"/>
              <a:t>1</a:t>
            </a:r>
            <a:r>
              <a:rPr lang="zh-CN" altLang="en-US" dirty="0"/>
              <a:t>时，可以清晰地呈现出物体自身的颜色，如下右图所示。</a:t>
            </a:r>
          </a:p>
        </p:txBody>
      </p:sp>
      <p:sp>
        <p:nvSpPr>
          <p:cNvPr id="3" name="文本占位符 2"/>
          <p:cNvSpPr>
            <a:spLocks noGrp="1"/>
          </p:cNvSpPr>
          <p:nvPr>
            <p:ph type="body" sz="quarter" idx="12"/>
          </p:nvPr>
        </p:nvSpPr>
        <p:spPr/>
        <p:txBody>
          <a:bodyPr/>
          <a:lstStyle/>
          <a:p>
            <a:r>
              <a:rPr lang="en-US" altLang="zh-CN" dirty="0"/>
              <a:t>4.3.5 </a:t>
            </a:r>
            <a:r>
              <a:rPr lang="zh-CN" altLang="en-US" dirty="0"/>
              <a:t>漫反射属性（</a:t>
            </a:r>
            <a:r>
              <a:rPr lang="en-US" altLang="zh-CN" dirty="0"/>
              <a:t>Diffuse</a:t>
            </a:r>
            <a:r>
              <a:rPr lang="zh-CN" altLang="en-US" dirty="0"/>
              <a:t>）</a:t>
            </a:r>
          </a:p>
        </p:txBody>
      </p:sp>
      <p:pic>
        <p:nvPicPr>
          <p:cNvPr id="4" name="图片 3"/>
          <p:cNvPicPr/>
          <p:nvPr/>
        </p:nvPicPr>
        <p:blipFill>
          <a:blip r:embed="rId2"/>
          <a:stretch>
            <a:fillRect/>
          </a:stretch>
        </p:blipFill>
        <p:spPr>
          <a:xfrm>
            <a:off x="2805112" y="2498725"/>
            <a:ext cx="3159837" cy="3996668"/>
          </a:xfrm>
          <a:prstGeom prst="rect">
            <a:avLst/>
          </a:prstGeom>
          <a:noFill/>
          <a:ln>
            <a:noFill/>
          </a:ln>
        </p:spPr>
      </p:pic>
      <p:pic>
        <p:nvPicPr>
          <p:cNvPr id="5" name="图片 4"/>
          <p:cNvPicPr/>
          <p:nvPr/>
        </p:nvPicPr>
        <p:blipFill>
          <a:blip r:embed="rId3"/>
          <a:stretch>
            <a:fillRect/>
          </a:stretch>
        </p:blipFill>
        <p:spPr>
          <a:xfrm>
            <a:off x="6268424" y="2498725"/>
            <a:ext cx="3185431" cy="3996668"/>
          </a:xfrm>
          <a:prstGeom prst="rect">
            <a:avLst/>
          </a:prstGeom>
          <a:noFill/>
          <a:ln>
            <a:noFill/>
          </a:ln>
        </p:spPr>
      </p:pic>
    </p:spTree>
    <p:extLst>
      <p:ext uri="{BB962C8B-B14F-4D97-AF65-F5344CB8AC3E}">
        <p14:creationId xmlns:p14="http://schemas.microsoft.com/office/powerpoint/2010/main" val="49017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高光属性用于呈现物体在受到光源的照射下所看到的强度和颜色。高光属性具有一些特定的参数，如“高光颜色”“偏心率”“镜面反射衰减”“镜面反射颜色”“反射率”和“反射颜色”等，下面将对这些属性进行介绍。高光并不属于“公用材质属性”，因为有些材质不具备高光属性。</a:t>
            </a:r>
          </a:p>
        </p:txBody>
      </p:sp>
      <p:sp>
        <p:nvSpPr>
          <p:cNvPr id="3" name="文本占位符 2"/>
          <p:cNvSpPr>
            <a:spLocks noGrp="1"/>
          </p:cNvSpPr>
          <p:nvPr>
            <p:ph type="body" sz="quarter" idx="12"/>
          </p:nvPr>
        </p:nvSpPr>
        <p:spPr/>
        <p:txBody>
          <a:bodyPr/>
          <a:lstStyle/>
          <a:p>
            <a:r>
              <a:rPr lang="en-US" altLang="zh-CN" dirty="0"/>
              <a:t>4.3.6 </a:t>
            </a:r>
            <a:r>
              <a:rPr lang="zh-CN" altLang="en-US" dirty="0"/>
              <a:t>高光属性（</a:t>
            </a:r>
            <a:r>
              <a:rPr lang="en-US" altLang="zh-CN" dirty="0"/>
              <a:t>Diffuse</a:t>
            </a:r>
            <a:r>
              <a:rPr lang="zh-CN" altLang="en-US" dirty="0"/>
              <a:t>）</a:t>
            </a:r>
          </a:p>
        </p:txBody>
      </p:sp>
    </p:spTree>
    <p:extLst>
      <p:ext uri="{BB962C8B-B14F-4D97-AF65-F5344CB8AC3E}">
        <p14:creationId xmlns:p14="http://schemas.microsoft.com/office/powerpoint/2010/main" val="367932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324B65BD-3D0E-4F32-87EF-6C552A096687}"/>
              </a:ext>
            </a:extLst>
          </p:cNvPr>
          <p:cNvSpPr>
            <a:spLocks noGrp="1"/>
          </p:cNvSpPr>
          <p:nvPr>
            <p:ph type="body" sz="quarter" idx="11"/>
          </p:nvPr>
        </p:nvSpPr>
        <p:spPr/>
        <p:txBody>
          <a:bodyPr/>
          <a:lstStyle/>
          <a:p>
            <a:pPr marL="342900" indent="-342900">
              <a:buFont typeface="+mj-lt"/>
              <a:buAutoNum type="arabicPeriod"/>
            </a:pPr>
            <a:r>
              <a:rPr lang="zh-CN" altLang="en-US" dirty="0"/>
              <a:t>了解材质的基础知识</a:t>
            </a:r>
          </a:p>
          <a:p>
            <a:pPr marL="342900" indent="-342900">
              <a:buFont typeface="+mj-lt"/>
              <a:buAutoNum type="arabicPeriod"/>
            </a:pPr>
            <a:r>
              <a:rPr lang="zh-CN" altLang="en-US" dirty="0" smtClean="0"/>
              <a:t>掌</a:t>
            </a:r>
            <a:r>
              <a:rPr lang="zh-CN" altLang="en-US" dirty="0"/>
              <a:t>握不同材质球的特点</a:t>
            </a:r>
          </a:p>
          <a:p>
            <a:pPr marL="342900" indent="-342900">
              <a:buFont typeface="+mj-lt"/>
              <a:buAutoNum type="arabicPeriod"/>
            </a:pPr>
            <a:r>
              <a:rPr lang="zh-CN" altLang="en-US" dirty="0" smtClean="0"/>
              <a:t>了</a:t>
            </a:r>
            <a:r>
              <a:rPr lang="zh-CN" altLang="en-US" dirty="0"/>
              <a:t>解纹理与材质的区别</a:t>
            </a:r>
          </a:p>
          <a:p>
            <a:pPr marL="342900" indent="-342900">
              <a:buFont typeface="+mj-lt"/>
              <a:buAutoNum type="arabicPeriod"/>
            </a:pPr>
            <a:r>
              <a:rPr lang="zh-CN" altLang="en-US" dirty="0" smtClean="0"/>
              <a:t>了</a:t>
            </a:r>
            <a:r>
              <a:rPr lang="zh-CN" altLang="en-US" dirty="0"/>
              <a:t>解实战中材质与纹理的使用</a:t>
            </a:r>
          </a:p>
          <a:p>
            <a:pPr marL="342900" indent="-342900">
              <a:buFont typeface="+mj-lt"/>
              <a:buAutoNum type="arabicPeriod"/>
            </a:pPr>
            <a:r>
              <a:rPr lang="zh-CN" altLang="en-US" dirty="0" smtClean="0"/>
              <a:t>学</a:t>
            </a:r>
            <a:r>
              <a:rPr lang="zh-CN" altLang="en-US" dirty="0"/>
              <a:t>习如何对模型展</a:t>
            </a:r>
            <a:r>
              <a:rPr lang="en-US" altLang="zh-CN" dirty="0"/>
              <a:t>UV</a:t>
            </a:r>
            <a:endParaRPr lang="en-US" altLang="zh-CN" dirty="0"/>
          </a:p>
        </p:txBody>
      </p:sp>
    </p:spTree>
    <p:extLst>
      <p:ext uri="{BB962C8B-B14F-4D97-AF65-F5344CB8AC3E}">
        <p14:creationId xmlns:p14="http://schemas.microsoft.com/office/powerpoint/2010/main" val="274088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1.</a:t>
            </a:r>
            <a:r>
              <a:rPr lang="zh-CN" altLang="en-US" dirty="0"/>
              <a:t>高光颜色（</a:t>
            </a:r>
            <a:r>
              <a:rPr lang="en-US" altLang="zh-CN" dirty="0"/>
              <a:t>Specular Color</a:t>
            </a:r>
            <a:r>
              <a:rPr lang="zh-CN" altLang="en-US" dirty="0"/>
              <a:t>）</a:t>
            </a:r>
          </a:p>
          <a:p>
            <a:r>
              <a:rPr lang="zh-CN" altLang="en-US" dirty="0"/>
              <a:t>高光颜色指灯光照在物体上，物体所呈现的高光颜色。下左图是高光为白色的效果，下右图是高光为蓝色的效果。</a:t>
            </a:r>
          </a:p>
          <a:p>
            <a:endParaRPr lang="zh-CN" altLang="en-US" dirty="0"/>
          </a:p>
        </p:txBody>
      </p:sp>
      <p:pic>
        <p:nvPicPr>
          <p:cNvPr id="3" name="图片 2"/>
          <p:cNvPicPr/>
          <p:nvPr/>
        </p:nvPicPr>
        <p:blipFill>
          <a:blip r:embed="rId2"/>
          <a:srcRect b="10540"/>
          <a:stretch>
            <a:fillRect/>
          </a:stretch>
        </p:blipFill>
        <p:spPr>
          <a:xfrm>
            <a:off x="1988589" y="2283087"/>
            <a:ext cx="2946018" cy="4131067"/>
          </a:xfrm>
          <a:prstGeom prst="rect">
            <a:avLst/>
          </a:prstGeom>
          <a:noFill/>
          <a:ln>
            <a:noFill/>
          </a:ln>
        </p:spPr>
      </p:pic>
      <p:pic>
        <p:nvPicPr>
          <p:cNvPr id="4" name="图片 3"/>
          <p:cNvPicPr/>
          <p:nvPr/>
        </p:nvPicPr>
        <p:blipFill>
          <a:blip r:embed="rId3"/>
          <a:srcRect b="10106"/>
          <a:stretch>
            <a:fillRect/>
          </a:stretch>
        </p:blipFill>
        <p:spPr>
          <a:xfrm>
            <a:off x="5266657" y="2283087"/>
            <a:ext cx="2899881" cy="4120884"/>
          </a:xfrm>
          <a:prstGeom prst="rect">
            <a:avLst/>
          </a:prstGeom>
          <a:noFill/>
          <a:ln>
            <a:noFill/>
          </a:ln>
        </p:spPr>
      </p:pic>
    </p:spTree>
    <p:extLst>
      <p:ext uri="{BB962C8B-B14F-4D97-AF65-F5344CB8AC3E}">
        <p14:creationId xmlns:p14="http://schemas.microsoft.com/office/powerpoint/2010/main" val="833506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2.</a:t>
            </a:r>
            <a:r>
              <a:rPr lang="zh-CN" altLang="en-US" dirty="0"/>
              <a:t>偏心率（</a:t>
            </a:r>
            <a:r>
              <a:rPr lang="en-US" altLang="zh-CN" dirty="0"/>
              <a:t>Eccentricity</a:t>
            </a:r>
            <a:r>
              <a:rPr lang="zh-CN" altLang="en-US" dirty="0"/>
              <a:t>）</a:t>
            </a:r>
          </a:p>
          <a:p>
            <a:r>
              <a:rPr lang="zh-CN" altLang="en-US" dirty="0"/>
              <a:t>偏心率指物体高光区域的大小，值为</a:t>
            </a:r>
            <a:r>
              <a:rPr lang="en-US" altLang="zh-CN" dirty="0"/>
              <a:t>0</a:t>
            </a:r>
            <a:r>
              <a:rPr lang="zh-CN" altLang="en-US" dirty="0"/>
              <a:t>表示无高光；值为</a:t>
            </a:r>
            <a:r>
              <a:rPr lang="en-US" altLang="zh-CN" dirty="0"/>
              <a:t>0.1</a:t>
            </a:r>
            <a:r>
              <a:rPr lang="zh-CN" altLang="en-US" dirty="0"/>
              <a:t>表示较小体积的高光，如下左图所示。值为</a:t>
            </a:r>
            <a:r>
              <a:rPr lang="en-US" altLang="zh-CN" dirty="0"/>
              <a:t>1</a:t>
            </a:r>
            <a:r>
              <a:rPr lang="zh-CN" altLang="en-US" dirty="0"/>
              <a:t>表示较大面积的高光，如下右图所示。</a:t>
            </a:r>
          </a:p>
          <a:p>
            <a:endParaRPr lang="zh-CN" altLang="en-US" dirty="0"/>
          </a:p>
        </p:txBody>
      </p:sp>
      <p:pic>
        <p:nvPicPr>
          <p:cNvPr id="3" name="图片 2"/>
          <p:cNvPicPr/>
          <p:nvPr/>
        </p:nvPicPr>
        <p:blipFill>
          <a:blip r:embed="rId2"/>
          <a:srcRect l="2240" t="1077" b="6339"/>
          <a:stretch>
            <a:fillRect/>
          </a:stretch>
        </p:blipFill>
        <p:spPr>
          <a:xfrm>
            <a:off x="2074107" y="2121852"/>
            <a:ext cx="2923562" cy="4320282"/>
          </a:xfrm>
          <a:prstGeom prst="rect">
            <a:avLst/>
          </a:prstGeom>
          <a:noFill/>
          <a:ln>
            <a:noFill/>
          </a:ln>
        </p:spPr>
      </p:pic>
      <p:pic>
        <p:nvPicPr>
          <p:cNvPr id="4" name="图片 3"/>
          <p:cNvPicPr/>
          <p:nvPr/>
        </p:nvPicPr>
        <p:blipFill>
          <a:blip r:embed="rId3"/>
          <a:srcRect l="2210" t="2129" b="6138"/>
          <a:stretch>
            <a:fillRect/>
          </a:stretch>
        </p:blipFill>
        <p:spPr>
          <a:xfrm>
            <a:off x="5118540" y="2121852"/>
            <a:ext cx="2984938" cy="4357798"/>
          </a:xfrm>
          <a:prstGeom prst="rect">
            <a:avLst/>
          </a:prstGeom>
          <a:noFill/>
          <a:ln>
            <a:noFill/>
          </a:ln>
        </p:spPr>
      </p:pic>
    </p:spTree>
    <p:extLst>
      <p:ext uri="{BB962C8B-B14F-4D97-AF65-F5344CB8AC3E}">
        <p14:creationId xmlns:p14="http://schemas.microsoft.com/office/powerpoint/2010/main" val="294728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3.</a:t>
            </a:r>
            <a:r>
              <a:rPr lang="zh-CN" altLang="en-US" dirty="0"/>
              <a:t>镜面反射衰减（</a:t>
            </a:r>
            <a:r>
              <a:rPr lang="en-US" altLang="zh-CN" dirty="0"/>
              <a:t>Specular Roll Off</a:t>
            </a:r>
            <a:r>
              <a:rPr lang="zh-CN" altLang="en-US" dirty="0"/>
              <a:t>）</a:t>
            </a:r>
          </a:p>
          <a:p>
            <a:r>
              <a:rPr lang="zh-CN" altLang="en-US" dirty="0"/>
              <a:t>很多人把镜面反射衰减属性看作高光的强度，其实这个理解有些偏颇。镜面反射衰减属性实际上是控制菲涅尔反射。什么是菲涅尔反射？如果人站在水中，低头看脚下的水时，会发现水是透明的。但当人抬头看向远方的水时，水面会反射出天空的倒影。当视角与被观察物体的角度越大时会发现，物体的表面的反射强度就越高，这就是菲尼尔反射。而镜面反射衰减属性为</a:t>
            </a:r>
            <a:r>
              <a:rPr lang="en-US" altLang="zh-CN" dirty="0"/>
              <a:t>0</a:t>
            </a:r>
            <a:r>
              <a:rPr lang="zh-CN" altLang="en-US" dirty="0"/>
              <a:t>时，就算视角与被观察物体的角度再大也不会有反射效果，如下左图所示。但当镜面反射衰减属性渐渐增大时可以发现，视角与被观察物体的角度不需要很大时也可以看到物体上出现了反射效果，如下右图所示。</a:t>
            </a:r>
          </a:p>
          <a:p>
            <a:endParaRPr lang="zh-CN" altLang="en-US" dirty="0"/>
          </a:p>
        </p:txBody>
      </p:sp>
    </p:spTree>
    <p:extLst>
      <p:ext uri="{BB962C8B-B14F-4D97-AF65-F5344CB8AC3E}">
        <p14:creationId xmlns:p14="http://schemas.microsoft.com/office/powerpoint/2010/main" val="3277250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endParaRPr lang="zh-CN" altLang="en-US"/>
          </a:p>
        </p:txBody>
      </p:sp>
      <p:pic>
        <p:nvPicPr>
          <p:cNvPr id="3" name="图片 2"/>
          <p:cNvPicPr/>
          <p:nvPr/>
        </p:nvPicPr>
        <p:blipFill>
          <a:blip r:embed="rId2"/>
          <a:srcRect t="1270" b="5680"/>
          <a:stretch>
            <a:fillRect/>
          </a:stretch>
        </p:blipFill>
        <p:spPr>
          <a:xfrm>
            <a:off x="2556269" y="723900"/>
            <a:ext cx="3560751" cy="5228398"/>
          </a:xfrm>
          <a:prstGeom prst="rect">
            <a:avLst/>
          </a:prstGeom>
          <a:noFill/>
          <a:ln>
            <a:noFill/>
          </a:ln>
        </p:spPr>
      </p:pic>
      <p:pic>
        <p:nvPicPr>
          <p:cNvPr id="4" name="图片 3"/>
          <p:cNvPicPr/>
          <p:nvPr/>
        </p:nvPicPr>
        <p:blipFill>
          <a:blip r:embed="rId3"/>
          <a:srcRect t="1269" b="5864"/>
          <a:stretch>
            <a:fillRect/>
          </a:stretch>
        </p:blipFill>
        <p:spPr>
          <a:xfrm>
            <a:off x="6274676" y="728346"/>
            <a:ext cx="3514518" cy="5223952"/>
          </a:xfrm>
          <a:prstGeom prst="rect">
            <a:avLst/>
          </a:prstGeom>
          <a:noFill/>
          <a:ln>
            <a:noFill/>
          </a:ln>
        </p:spPr>
      </p:pic>
    </p:spTree>
    <p:extLst>
      <p:ext uri="{BB962C8B-B14F-4D97-AF65-F5344CB8AC3E}">
        <p14:creationId xmlns:p14="http://schemas.microsoft.com/office/powerpoint/2010/main" val="3443445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4.</a:t>
            </a:r>
            <a:r>
              <a:rPr lang="zh-CN" altLang="en-US" dirty="0"/>
              <a:t>反射率（</a:t>
            </a:r>
            <a:r>
              <a:rPr lang="en-US" altLang="zh-CN" dirty="0"/>
              <a:t>Reflectivity</a:t>
            </a:r>
            <a:r>
              <a:rPr lang="zh-CN" altLang="en-US" dirty="0"/>
              <a:t>）</a:t>
            </a:r>
          </a:p>
          <a:p>
            <a:r>
              <a:rPr lang="zh-CN" altLang="en-US" dirty="0"/>
              <a:t>反射率可以使物体表面反射周围的物体，值为</a:t>
            </a:r>
            <a:r>
              <a:rPr lang="en-US" altLang="zh-CN" dirty="0"/>
              <a:t>0</a:t>
            </a:r>
            <a:r>
              <a:rPr lang="zh-CN" altLang="en-US" dirty="0"/>
              <a:t>表示不反射，值为</a:t>
            </a:r>
            <a:r>
              <a:rPr lang="en-US" altLang="zh-CN" dirty="0"/>
              <a:t>1</a:t>
            </a:r>
            <a:r>
              <a:rPr lang="zh-CN" altLang="en-US" dirty="0"/>
              <a:t>表示完全反射。常见的表面材质的反射率有汽车喷漆反射率为</a:t>
            </a:r>
            <a:r>
              <a:rPr lang="en-US" altLang="zh-CN" dirty="0"/>
              <a:t>0.4</a:t>
            </a:r>
            <a:r>
              <a:rPr lang="zh-CN" altLang="en-US" dirty="0"/>
              <a:t>、玻璃反射率为</a:t>
            </a:r>
            <a:r>
              <a:rPr lang="en-US" altLang="zh-CN" dirty="0"/>
              <a:t>0.7</a:t>
            </a:r>
            <a:r>
              <a:rPr lang="zh-CN" altLang="en-US" dirty="0"/>
              <a:t>、镜子反射率为</a:t>
            </a:r>
            <a:r>
              <a:rPr lang="en-US" altLang="zh-CN" dirty="0"/>
              <a:t>1</a:t>
            </a:r>
            <a:r>
              <a:rPr lang="zh-CN" altLang="en-US" dirty="0"/>
              <a:t>。下左图是反射率为</a:t>
            </a:r>
            <a:r>
              <a:rPr lang="en-US" altLang="zh-CN" dirty="0"/>
              <a:t>0.4</a:t>
            </a:r>
            <a:r>
              <a:rPr lang="zh-CN" altLang="en-US" dirty="0"/>
              <a:t>的效果，下右图是反射率为</a:t>
            </a:r>
            <a:r>
              <a:rPr lang="en-US" altLang="zh-CN" dirty="0"/>
              <a:t>1</a:t>
            </a:r>
            <a:r>
              <a:rPr lang="zh-CN" altLang="en-US" dirty="0"/>
              <a:t>的效果。</a:t>
            </a:r>
          </a:p>
          <a:p>
            <a:endParaRPr lang="zh-CN" altLang="en-US" dirty="0"/>
          </a:p>
        </p:txBody>
      </p:sp>
      <p:pic>
        <p:nvPicPr>
          <p:cNvPr id="3" name="图片 2"/>
          <p:cNvPicPr/>
          <p:nvPr/>
        </p:nvPicPr>
        <p:blipFill>
          <a:blip r:embed="rId2"/>
          <a:srcRect t="3230"/>
          <a:stretch>
            <a:fillRect/>
          </a:stretch>
        </p:blipFill>
        <p:spPr>
          <a:xfrm>
            <a:off x="2642398" y="2677531"/>
            <a:ext cx="2481395" cy="3874867"/>
          </a:xfrm>
          <a:prstGeom prst="rect">
            <a:avLst/>
          </a:prstGeom>
          <a:noFill/>
          <a:ln>
            <a:noFill/>
          </a:ln>
        </p:spPr>
      </p:pic>
      <p:pic>
        <p:nvPicPr>
          <p:cNvPr id="4" name="图片 3"/>
          <p:cNvPicPr/>
          <p:nvPr/>
        </p:nvPicPr>
        <p:blipFill>
          <a:blip r:embed="rId3"/>
          <a:srcRect t="3759"/>
          <a:stretch>
            <a:fillRect/>
          </a:stretch>
        </p:blipFill>
        <p:spPr>
          <a:xfrm>
            <a:off x="5344226" y="2677531"/>
            <a:ext cx="2507002" cy="3861162"/>
          </a:xfrm>
          <a:prstGeom prst="rect">
            <a:avLst/>
          </a:prstGeom>
          <a:noFill/>
          <a:ln>
            <a:noFill/>
          </a:ln>
        </p:spPr>
      </p:pic>
    </p:spTree>
    <p:extLst>
      <p:ext uri="{BB962C8B-B14F-4D97-AF65-F5344CB8AC3E}">
        <p14:creationId xmlns:p14="http://schemas.microsoft.com/office/powerpoint/2010/main" val="1377820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5.</a:t>
            </a:r>
            <a:r>
              <a:rPr lang="zh-CN" altLang="en-US" dirty="0"/>
              <a:t>反射颜色（</a:t>
            </a:r>
            <a:r>
              <a:rPr lang="en-US" altLang="zh-CN" dirty="0"/>
              <a:t>Reflected Color</a:t>
            </a:r>
            <a:r>
              <a:rPr lang="zh-CN" altLang="en-US" dirty="0"/>
              <a:t>）</a:t>
            </a:r>
          </a:p>
          <a:p>
            <a:r>
              <a:rPr lang="zh-CN" altLang="en-US" dirty="0"/>
              <a:t>反射颜色指的是物体反射的颜色，下左图为设置反射颜色为红色的效果，下有图为设置反射颜色为白色的效果。</a:t>
            </a:r>
          </a:p>
          <a:p>
            <a:endParaRPr lang="zh-CN" altLang="en-US" dirty="0"/>
          </a:p>
        </p:txBody>
      </p:sp>
      <p:pic>
        <p:nvPicPr>
          <p:cNvPr id="3" name="图片 2"/>
          <p:cNvPicPr/>
          <p:nvPr/>
        </p:nvPicPr>
        <p:blipFill>
          <a:blip r:embed="rId2"/>
          <a:stretch>
            <a:fillRect/>
          </a:stretch>
        </p:blipFill>
        <p:spPr>
          <a:xfrm>
            <a:off x="3173030" y="1944052"/>
            <a:ext cx="2786336" cy="4493687"/>
          </a:xfrm>
          <a:prstGeom prst="rect">
            <a:avLst/>
          </a:prstGeom>
          <a:noFill/>
          <a:ln>
            <a:noFill/>
          </a:ln>
        </p:spPr>
      </p:pic>
      <p:pic>
        <p:nvPicPr>
          <p:cNvPr id="4" name="图片 3"/>
          <p:cNvPicPr/>
          <p:nvPr/>
        </p:nvPicPr>
        <p:blipFill>
          <a:blip r:embed="rId3"/>
          <a:stretch>
            <a:fillRect/>
          </a:stretch>
        </p:blipFill>
        <p:spPr>
          <a:xfrm>
            <a:off x="6220108" y="1945957"/>
            <a:ext cx="2797767" cy="4451080"/>
          </a:xfrm>
          <a:prstGeom prst="rect">
            <a:avLst/>
          </a:prstGeom>
          <a:noFill/>
          <a:ln>
            <a:noFill/>
          </a:ln>
        </p:spPr>
      </p:pic>
    </p:spTree>
    <p:extLst>
      <p:ext uri="{BB962C8B-B14F-4D97-AF65-F5344CB8AC3E}">
        <p14:creationId xmlns:p14="http://schemas.microsoft.com/office/powerpoint/2010/main" val="128891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很多年前在游戏界有次技术更新，被大家称之为“次世代游戏”，就是利用法线贴图的属性，将一个平面通过黑白图来呈现出凹凸的效果。因为游戏对模型的面数有着严格的要求，面数过多会使游戏引擎的计算造成过大的负担，导致游戏特别卡，而使用法线贴图可以实现在低面数的模型上显示出高模型的光影细节。注意这是一种渲染的计算方式，只是让模型看上去有凹凸的光影，并不会真的让模型的面数增加。本节将介绍在</a:t>
            </a:r>
            <a:r>
              <a:rPr lang="en-US" altLang="zh-CN" dirty="0"/>
              <a:t>Maya</a:t>
            </a:r>
            <a:r>
              <a:rPr lang="zh-CN" altLang="en-US" dirty="0"/>
              <a:t>中如何设置凹凸</a:t>
            </a:r>
            <a:r>
              <a:rPr lang="en-US" altLang="zh-CN" dirty="0"/>
              <a:t>/</a:t>
            </a:r>
            <a:r>
              <a:rPr lang="zh-CN" altLang="en-US" dirty="0"/>
              <a:t>法线贴图。</a:t>
            </a:r>
          </a:p>
        </p:txBody>
      </p:sp>
      <p:sp>
        <p:nvSpPr>
          <p:cNvPr id="3" name="文本占位符 2"/>
          <p:cNvSpPr>
            <a:spLocks noGrp="1"/>
          </p:cNvSpPr>
          <p:nvPr>
            <p:ph type="body" sz="quarter" idx="12"/>
          </p:nvPr>
        </p:nvSpPr>
        <p:spPr>
          <a:xfrm>
            <a:off x="1150644" y="464472"/>
            <a:ext cx="9364955" cy="658652"/>
          </a:xfrm>
        </p:spPr>
        <p:txBody>
          <a:bodyPr/>
          <a:lstStyle/>
          <a:p>
            <a:r>
              <a:rPr lang="en-US" altLang="zh-CN" dirty="0"/>
              <a:t>4.3.7 </a:t>
            </a:r>
            <a:r>
              <a:rPr lang="zh-CN" altLang="en-US" dirty="0"/>
              <a:t>凹凸</a:t>
            </a:r>
            <a:r>
              <a:rPr lang="en-US" altLang="zh-CN" dirty="0"/>
              <a:t>/</a:t>
            </a:r>
            <a:r>
              <a:rPr lang="zh-CN" altLang="en-US" dirty="0"/>
              <a:t>法线贴图属性（</a:t>
            </a:r>
            <a:r>
              <a:rPr lang="en-US" altLang="zh-CN" dirty="0"/>
              <a:t>Bump/Normal Mapping</a:t>
            </a:r>
            <a:r>
              <a:rPr lang="zh-CN" altLang="en-US" dirty="0"/>
              <a:t>）</a:t>
            </a:r>
          </a:p>
        </p:txBody>
      </p:sp>
    </p:spTree>
    <p:extLst>
      <p:ext uri="{BB962C8B-B14F-4D97-AF65-F5344CB8AC3E}">
        <p14:creationId xmlns:p14="http://schemas.microsoft.com/office/powerpoint/2010/main" val="1986758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首先在材质编辑器中创建一个</a:t>
            </a:r>
            <a:r>
              <a:rPr lang="en-US" altLang="zh-CN" dirty="0"/>
              <a:t>Blinn</a:t>
            </a:r>
            <a:r>
              <a:rPr lang="zh-CN" altLang="en-US" dirty="0"/>
              <a:t>材质球，并找到“凹凸</a:t>
            </a:r>
            <a:r>
              <a:rPr lang="en-US" altLang="zh-CN" dirty="0"/>
              <a:t>/</a:t>
            </a:r>
            <a:r>
              <a:rPr lang="zh-CN" altLang="en-US" dirty="0"/>
              <a:t>法线贴图”属性（</a:t>
            </a:r>
            <a:r>
              <a:rPr lang="en-US" altLang="zh-CN" dirty="0"/>
              <a:t>Bump/Normal Mapping</a:t>
            </a:r>
            <a:r>
              <a:rPr lang="zh-CN" altLang="en-US" dirty="0"/>
              <a:t>）</a:t>
            </a:r>
            <a:r>
              <a:rPr lang="en-US" altLang="zh-CN" dirty="0"/>
              <a:t>,</a:t>
            </a:r>
            <a:r>
              <a:rPr lang="zh-CN" altLang="en-US" dirty="0"/>
              <a:t>单击后方黑白网格，执行创建渲染节点命令，并单击执行创建渲染节点窗口的“棋盘格”节点，如下左图所示。在材质查看器中用户会发现光滑的球体上出现了棋盘格的凹凸纹理效果，如下右图所示。</a:t>
            </a:r>
          </a:p>
        </p:txBody>
      </p:sp>
      <p:pic>
        <p:nvPicPr>
          <p:cNvPr id="3" name="图片 2"/>
          <p:cNvPicPr/>
          <p:nvPr/>
        </p:nvPicPr>
        <p:blipFill>
          <a:blip r:embed="rId2"/>
          <a:srcRect r="16429" b="2634"/>
          <a:stretch>
            <a:fillRect/>
          </a:stretch>
        </p:blipFill>
        <p:spPr>
          <a:xfrm>
            <a:off x="1096439" y="2568283"/>
            <a:ext cx="4999560" cy="3185632"/>
          </a:xfrm>
          <a:prstGeom prst="rect">
            <a:avLst/>
          </a:prstGeom>
          <a:noFill/>
          <a:ln>
            <a:noFill/>
          </a:ln>
        </p:spPr>
      </p:pic>
      <p:pic>
        <p:nvPicPr>
          <p:cNvPr id="4" name="图片 3"/>
          <p:cNvPicPr/>
          <p:nvPr/>
        </p:nvPicPr>
        <p:blipFill>
          <a:blip r:embed="rId3"/>
          <a:stretch>
            <a:fillRect/>
          </a:stretch>
        </p:blipFill>
        <p:spPr>
          <a:xfrm>
            <a:off x="6412592" y="2568284"/>
            <a:ext cx="3193713" cy="3185631"/>
          </a:xfrm>
          <a:prstGeom prst="rect">
            <a:avLst/>
          </a:prstGeom>
          <a:noFill/>
          <a:ln>
            <a:noFill/>
          </a:ln>
        </p:spPr>
      </p:pic>
    </p:spTree>
    <p:extLst>
      <p:ext uri="{BB962C8B-B14F-4D97-AF65-F5344CB8AC3E}">
        <p14:creationId xmlns:p14="http://schemas.microsoft.com/office/powerpoint/2010/main" val="4152396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上节介绍凹凸</a:t>
            </a:r>
            <a:r>
              <a:rPr lang="en-US" altLang="zh-CN" dirty="0"/>
              <a:t>/</a:t>
            </a:r>
            <a:r>
              <a:rPr lang="zh-CN" altLang="en-US" dirty="0"/>
              <a:t>法线贴图属性，这是一种“假”的凹凸效果，只是在模型渲染时模拟出凹凸效果，球体还是球体它的形状并没有发生变化。下面我们通过案例来讲解</a:t>
            </a:r>
            <a:r>
              <a:rPr lang="en-US" altLang="zh-CN" dirty="0"/>
              <a:t>Maya</a:t>
            </a:r>
            <a:r>
              <a:rPr lang="zh-CN" altLang="en-US" dirty="0"/>
              <a:t>中的置换贴图，置换贴图可以使一个表面光滑的模型通过渲染来到达真实的凹凸效果。</a:t>
            </a:r>
          </a:p>
        </p:txBody>
      </p:sp>
      <p:sp>
        <p:nvSpPr>
          <p:cNvPr id="3" name="文本占位符 2"/>
          <p:cNvSpPr>
            <a:spLocks noGrp="1"/>
          </p:cNvSpPr>
          <p:nvPr>
            <p:ph type="body" sz="quarter" idx="12"/>
          </p:nvPr>
        </p:nvSpPr>
        <p:spPr/>
        <p:txBody>
          <a:bodyPr/>
          <a:lstStyle/>
          <a:p>
            <a:r>
              <a:rPr lang="zh-CN" altLang="en-US" dirty="0"/>
              <a:t>实战练习：置换贴图的原理和使用方法</a:t>
            </a:r>
          </a:p>
        </p:txBody>
      </p:sp>
    </p:spTree>
    <p:extLst>
      <p:ext uri="{BB962C8B-B14F-4D97-AF65-F5344CB8AC3E}">
        <p14:creationId xmlns:p14="http://schemas.microsoft.com/office/powerpoint/2010/main" val="3026292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：先在场景上创建一个球体，如下左图所示。</a:t>
            </a:r>
          </a:p>
          <a:p>
            <a:r>
              <a:rPr lang="zh-CN" altLang="en-US" dirty="0"/>
              <a:t>步骤</a:t>
            </a:r>
            <a:r>
              <a:rPr lang="en-US" altLang="zh-CN" dirty="0"/>
              <a:t>02</a:t>
            </a:r>
            <a:r>
              <a:rPr lang="zh-CN" altLang="en-US" dirty="0"/>
              <a:t>：在材质编辑器窗口中创建一个</a:t>
            </a:r>
            <a:r>
              <a:rPr lang="en-US" altLang="zh-CN" dirty="0"/>
              <a:t>Blinn</a:t>
            </a:r>
            <a:r>
              <a:rPr lang="zh-CN" altLang="en-US" dirty="0"/>
              <a:t>材质并赋予球体，工作窗口中有一个</a:t>
            </a:r>
            <a:r>
              <a:rPr lang="en-US" altLang="zh-CN" dirty="0"/>
              <a:t>blinn1SG</a:t>
            </a:r>
            <a:r>
              <a:rPr lang="zh-CN" altLang="en-US" dirty="0"/>
              <a:t>的节点，如下右图所示。</a:t>
            </a:r>
          </a:p>
          <a:p>
            <a:endParaRPr lang="zh-CN" altLang="en-US" dirty="0"/>
          </a:p>
        </p:txBody>
      </p:sp>
      <p:pic>
        <p:nvPicPr>
          <p:cNvPr id="3" name="图片 2"/>
          <p:cNvPicPr/>
          <p:nvPr/>
        </p:nvPicPr>
        <p:blipFill>
          <a:blip r:embed="rId2"/>
          <a:stretch>
            <a:fillRect/>
          </a:stretch>
        </p:blipFill>
        <p:spPr>
          <a:xfrm>
            <a:off x="1025175" y="2275138"/>
            <a:ext cx="4090356" cy="3652695"/>
          </a:xfrm>
          <a:prstGeom prst="rect">
            <a:avLst/>
          </a:prstGeom>
          <a:noFill/>
          <a:ln>
            <a:noFill/>
          </a:ln>
        </p:spPr>
      </p:pic>
      <p:pic>
        <p:nvPicPr>
          <p:cNvPr id="4" name="图片 3"/>
          <p:cNvPicPr/>
          <p:nvPr/>
        </p:nvPicPr>
        <p:blipFill>
          <a:blip r:embed="rId3"/>
          <a:stretch>
            <a:fillRect/>
          </a:stretch>
        </p:blipFill>
        <p:spPr>
          <a:xfrm>
            <a:off x="5302358" y="2275137"/>
            <a:ext cx="4607323" cy="3652695"/>
          </a:xfrm>
          <a:prstGeom prst="rect">
            <a:avLst/>
          </a:prstGeom>
          <a:noFill/>
          <a:ln>
            <a:noFill/>
          </a:ln>
        </p:spPr>
      </p:pic>
    </p:spTree>
    <p:extLst>
      <p:ext uri="{BB962C8B-B14F-4D97-AF65-F5344CB8AC3E}">
        <p14:creationId xmlns:p14="http://schemas.microsoft.com/office/powerpoint/2010/main" val="247154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2479076-1772-4D12-B2B2-E5FC6137FDB6}"/>
              </a:ext>
            </a:extLst>
          </p:cNvPr>
          <p:cNvSpPr>
            <a:spLocks noGrp="1"/>
          </p:cNvSpPr>
          <p:nvPr>
            <p:ph type="body" sz="quarter" idx="10"/>
          </p:nvPr>
        </p:nvSpPr>
        <p:spPr/>
        <p:txBody>
          <a:bodyPr/>
          <a:lstStyle/>
          <a:p>
            <a:r>
              <a:rPr lang="zh-CN" altLang="en-US" dirty="0"/>
              <a:t>材质技术</a:t>
            </a:r>
            <a:endParaRPr lang="zh-CN" altLang="en-US" dirty="0"/>
          </a:p>
        </p:txBody>
      </p:sp>
      <p:sp>
        <p:nvSpPr>
          <p:cNvPr id="8" name="文本占位符 7">
            <a:extLst>
              <a:ext uri="{FF2B5EF4-FFF2-40B4-BE49-F238E27FC236}">
                <a16:creationId xmlns="" xmlns:a16="http://schemas.microsoft.com/office/drawing/2014/main" id="{70D53124-448E-4A66-9818-2023141367EB}"/>
              </a:ext>
            </a:extLst>
          </p:cNvPr>
          <p:cNvSpPr>
            <a:spLocks noGrp="1"/>
          </p:cNvSpPr>
          <p:nvPr>
            <p:ph type="body" sz="quarter" idx="11"/>
          </p:nvPr>
        </p:nvSpPr>
        <p:spPr/>
        <p:txBody>
          <a:bodyPr/>
          <a:lstStyle/>
          <a:p>
            <a:r>
              <a:rPr lang="zh-CN" altLang="en-US" dirty="0"/>
              <a:t>材质的种类</a:t>
            </a:r>
            <a:endParaRPr lang="zh-CN" altLang="en-US" dirty="0"/>
          </a:p>
        </p:txBody>
      </p:sp>
      <p:sp>
        <p:nvSpPr>
          <p:cNvPr id="9" name="文本占位符 7">
            <a:extLst>
              <a:ext uri="{FF2B5EF4-FFF2-40B4-BE49-F238E27FC236}">
                <a16:creationId xmlns="" xmlns:a16="http://schemas.microsoft.com/office/drawing/2014/main" id="{4809F739-2340-439D-88B8-C58E8A945B92}"/>
              </a:ext>
            </a:extLst>
          </p:cNvPr>
          <p:cNvSpPr txBox="1">
            <a:spLocks/>
          </p:cNvSpPr>
          <p:nvPr/>
        </p:nvSpPr>
        <p:spPr>
          <a:xfrm>
            <a:off x="7321944" y="4117424"/>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知识延伸</a:t>
            </a:r>
          </a:p>
        </p:txBody>
      </p:sp>
      <p:sp>
        <p:nvSpPr>
          <p:cNvPr id="10" name="文本占位符 7">
            <a:extLst>
              <a:ext uri="{FF2B5EF4-FFF2-40B4-BE49-F238E27FC236}">
                <a16:creationId xmlns="" xmlns:a16="http://schemas.microsoft.com/office/drawing/2014/main" id="{0FEB2EA4-E770-4AED-846A-656F68EF0D2F}"/>
              </a:ext>
            </a:extLst>
          </p:cNvPr>
          <p:cNvSpPr txBox="1">
            <a:spLocks/>
          </p:cNvSpPr>
          <p:nvPr/>
        </p:nvSpPr>
        <p:spPr>
          <a:xfrm>
            <a:off x="7321944" y="4707893"/>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上机实训</a:t>
            </a:r>
          </a:p>
        </p:txBody>
      </p:sp>
      <p:sp>
        <p:nvSpPr>
          <p:cNvPr id="11" name="文本占位符 7">
            <a:extLst>
              <a:ext uri="{FF2B5EF4-FFF2-40B4-BE49-F238E27FC236}">
                <a16:creationId xmlns="" xmlns:a16="http://schemas.microsoft.com/office/drawing/2014/main" id="{5431DBE6-DF3C-4744-9D8D-09A761709F96}"/>
              </a:ext>
            </a:extLst>
          </p:cNvPr>
          <p:cNvSpPr txBox="1">
            <a:spLocks/>
          </p:cNvSpPr>
          <p:nvPr/>
        </p:nvSpPr>
        <p:spPr>
          <a:xfrm>
            <a:off x="7321944" y="5306897"/>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课后练习</a:t>
            </a:r>
          </a:p>
        </p:txBody>
      </p:sp>
      <p:sp>
        <p:nvSpPr>
          <p:cNvPr id="7" name="文本占位符 7">
            <a:extLst>
              <a:ext uri="{FF2B5EF4-FFF2-40B4-BE49-F238E27FC236}">
                <a16:creationId xmlns="" xmlns:a16="http://schemas.microsoft.com/office/drawing/2014/main" id="{70D53124-448E-4A66-9818-2023141367EB}"/>
              </a:ext>
            </a:extLst>
          </p:cNvPr>
          <p:cNvSpPr>
            <a:spLocks noGrp="1"/>
          </p:cNvSpPr>
          <p:nvPr>
            <p:ph type="body" sz="quarter" idx="11"/>
          </p:nvPr>
        </p:nvSpPr>
        <p:spPr>
          <a:xfrm>
            <a:off x="7321944" y="2339248"/>
            <a:ext cx="3165081" cy="428624"/>
          </a:xfrm>
        </p:spPr>
        <p:txBody>
          <a:bodyPr/>
          <a:lstStyle/>
          <a:p>
            <a:r>
              <a:rPr lang="zh-CN" altLang="en-US" dirty="0"/>
              <a:t>材质的属性</a:t>
            </a:r>
            <a:endParaRPr lang="zh-CN" altLang="en-US" dirty="0"/>
          </a:p>
        </p:txBody>
      </p:sp>
      <p:sp>
        <p:nvSpPr>
          <p:cNvPr id="12" name="文本占位符 7">
            <a:extLst>
              <a:ext uri="{FF2B5EF4-FFF2-40B4-BE49-F238E27FC236}">
                <a16:creationId xmlns="" xmlns:a16="http://schemas.microsoft.com/office/drawing/2014/main" id="{70D53124-448E-4A66-9818-2023141367EB}"/>
              </a:ext>
            </a:extLst>
          </p:cNvPr>
          <p:cNvSpPr>
            <a:spLocks noGrp="1"/>
          </p:cNvSpPr>
          <p:nvPr>
            <p:ph type="body" sz="quarter" idx="11"/>
          </p:nvPr>
        </p:nvSpPr>
        <p:spPr>
          <a:xfrm>
            <a:off x="7321944" y="3520382"/>
            <a:ext cx="3165081" cy="428624"/>
          </a:xfrm>
        </p:spPr>
        <p:txBody>
          <a:bodyPr/>
          <a:lstStyle/>
          <a:p>
            <a:r>
              <a:rPr lang="en-US" altLang="zh-CN" dirty="0"/>
              <a:t>UV</a:t>
            </a:r>
            <a:r>
              <a:rPr lang="zh-CN" altLang="en-US" dirty="0"/>
              <a:t>技术</a:t>
            </a:r>
            <a:endParaRPr lang="zh-CN" altLang="en-US" dirty="0"/>
          </a:p>
        </p:txBody>
      </p:sp>
      <p:sp>
        <p:nvSpPr>
          <p:cNvPr id="13" name="文本占位符 7">
            <a:extLst>
              <a:ext uri="{FF2B5EF4-FFF2-40B4-BE49-F238E27FC236}">
                <a16:creationId xmlns="" xmlns:a16="http://schemas.microsoft.com/office/drawing/2014/main" id="{70D53124-448E-4A66-9818-2023141367EB}"/>
              </a:ext>
            </a:extLst>
          </p:cNvPr>
          <p:cNvSpPr>
            <a:spLocks noGrp="1"/>
          </p:cNvSpPr>
          <p:nvPr>
            <p:ph type="body" sz="quarter" idx="11"/>
          </p:nvPr>
        </p:nvSpPr>
        <p:spPr>
          <a:xfrm>
            <a:off x="7321944" y="2922572"/>
            <a:ext cx="3165081" cy="428624"/>
          </a:xfrm>
        </p:spPr>
        <p:txBody>
          <a:bodyPr/>
          <a:lstStyle/>
          <a:p>
            <a:r>
              <a:rPr lang="zh-CN" altLang="en-US" dirty="0"/>
              <a:t>纹理技术</a:t>
            </a:r>
            <a:endParaRPr lang="zh-CN" altLang="en-US" dirty="0"/>
          </a:p>
        </p:txBody>
      </p:sp>
    </p:spTree>
    <p:extLst>
      <p:ext uri="{BB962C8B-B14F-4D97-AF65-F5344CB8AC3E}">
        <p14:creationId xmlns:p14="http://schemas.microsoft.com/office/powerpoint/2010/main" val="1601853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a:t>
            </a:r>
            <a:r>
              <a:rPr lang="en-US" altLang="zh-CN" dirty="0"/>
              <a:t>blinn1SG</a:t>
            </a:r>
            <a:r>
              <a:rPr lang="zh-CN" altLang="en-US" dirty="0"/>
              <a:t>节点后，我们可以在属性编辑器中看到有一个“置换材质”的属性，如下左图所示。</a:t>
            </a:r>
          </a:p>
          <a:p>
            <a:r>
              <a:rPr lang="zh-CN" altLang="en-US" dirty="0"/>
              <a:t>步骤</a:t>
            </a:r>
            <a:r>
              <a:rPr lang="en-US" altLang="zh-CN" dirty="0"/>
              <a:t>04</a:t>
            </a:r>
            <a:r>
              <a:rPr lang="zh-CN" altLang="en-US" dirty="0"/>
              <a:t>：执行“置换材质”属性后的创建节点命令，并在创建渲染节点窗口中找到并单击“棋盘格”节点，如下右图所示。</a:t>
            </a:r>
          </a:p>
          <a:p>
            <a:endParaRPr lang="zh-CN" altLang="en-US" dirty="0"/>
          </a:p>
        </p:txBody>
      </p:sp>
      <p:pic>
        <p:nvPicPr>
          <p:cNvPr id="3" name="图片 2"/>
          <p:cNvPicPr/>
          <p:nvPr/>
        </p:nvPicPr>
        <p:blipFill>
          <a:blip r:embed="rId2"/>
          <a:stretch>
            <a:fillRect/>
          </a:stretch>
        </p:blipFill>
        <p:spPr>
          <a:xfrm>
            <a:off x="994952" y="2667470"/>
            <a:ext cx="4452188" cy="3528378"/>
          </a:xfrm>
          <a:prstGeom prst="rect">
            <a:avLst/>
          </a:prstGeom>
          <a:noFill/>
          <a:ln>
            <a:noFill/>
          </a:ln>
        </p:spPr>
      </p:pic>
      <p:pic>
        <p:nvPicPr>
          <p:cNvPr id="4" name="图片 3"/>
          <p:cNvPicPr/>
          <p:nvPr/>
        </p:nvPicPr>
        <p:blipFill>
          <a:blip r:embed="rId3"/>
          <a:stretch>
            <a:fillRect/>
          </a:stretch>
        </p:blipFill>
        <p:spPr>
          <a:xfrm>
            <a:off x="5724334" y="2667470"/>
            <a:ext cx="3795880" cy="3528378"/>
          </a:xfrm>
          <a:prstGeom prst="rect">
            <a:avLst/>
          </a:prstGeom>
          <a:noFill/>
          <a:ln>
            <a:noFill/>
          </a:ln>
        </p:spPr>
      </p:pic>
    </p:spTree>
    <p:extLst>
      <p:ext uri="{BB962C8B-B14F-4D97-AF65-F5344CB8AC3E}">
        <p14:creationId xmlns:p14="http://schemas.microsoft.com/office/powerpoint/2010/main" val="2990910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：可以看到在工作窗口中多了</a:t>
            </a:r>
            <a:r>
              <a:rPr lang="en-US" altLang="zh-CN" dirty="0"/>
              <a:t>3</a:t>
            </a:r>
            <a:r>
              <a:rPr lang="zh-CN" altLang="en-US" dirty="0"/>
              <a:t>个节点图标，其中</a:t>
            </a:r>
            <a:r>
              <a:rPr lang="en-US" altLang="zh-CN" dirty="0"/>
              <a:t>displacementShader1</a:t>
            </a:r>
            <a:r>
              <a:rPr lang="zh-CN" altLang="en-US" dirty="0"/>
              <a:t>为置换节点，</a:t>
            </a:r>
            <a:r>
              <a:rPr lang="en-US" altLang="zh-CN" dirty="0"/>
              <a:t>Checker1</a:t>
            </a:r>
            <a:r>
              <a:rPr lang="zh-CN" altLang="en-US" dirty="0"/>
              <a:t>和</a:t>
            </a:r>
            <a:r>
              <a:rPr lang="en-US" altLang="zh-CN" dirty="0"/>
              <a:t>Place2DTexture1</a:t>
            </a:r>
            <a:r>
              <a:rPr lang="zh-CN" altLang="en-US" dirty="0"/>
              <a:t>为棋盘格节点，如下左图所示。</a:t>
            </a:r>
          </a:p>
          <a:p>
            <a:r>
              <a:rPr lang="zh-CN" altLang="en-US" dirty="0"/>
              <a:t>步骤</a:t>
            </a:r>
            <a:r>
              <a:rPr lang="en-US" altLang="zh-CN" dirty="0"/>
              <a:t>06</a:t>
            </a:r>
            <a:r>
              <a:rPr lang="zh-CN" altLang="en-US" dirty="0"/>
              <a:t>：这时在材质查看器中是无法显示出置换效果的，我们需要在渲染窗口中对场景进行渲染后才能看到效果。在菜单栏中单击“打开渲染视图”按钮，如下右图所示。</a:t>
            </a:r>
          </a:p>
          <a:p>
            <a:endParaRPr lang="zh-CN" altLang="en-US" dirty="0"/>
          </a:p>
        </p:txBody>
      </p:sp>
      <p:pic>
        <p:nvPicPr>
          <p:cNvPr id="3" name="图片 2"/>
          <p:cNvPicPr/>
          <p:nvPr/>
        </p:nvPicPr>
        <p:blipFill>
          <a:blip r:embed="rId2"/>
          <a:stretch>
            <a:fillRect/>
          </a:stretch>
        </p:blipFill>
        <p:spPr>
          <a:xfrm>
            <a:off x="805114" y="2741370"/>
            <a:ext cx="5075424" cy="3013043"/>
          </a:xfrm>
          <a:prstGeom prst="rect">
            <a:avLst/>
          </a:prstGeom>
          <a:noFill/>
          <a:ln>
            <a:noFill/>
          </a:ln>
        </p:spPr>
      </p:pic>
      <p:pic>
        <p:nvPicPr>
          <p:cNvPr id="4" name="图片 3"/>
          <p:cNvPicPr/>
          <p:nvPr/>
        </p:nvPicPr>
        <p:blipFill>
          <a:blip r:embed="rId3"/>
          <a:stretch>
            <a:fillRect/>
          </a:stretch>
        </p:blipFill>
        <p:spPr>
          <a:xfrm>
            <a:off x="6037514" y="4992878"/>
            <a:ext cx="3255594" cy="761535"/>
          </a:xfrm>
          <a:prstGeom prst="rect">
            <a:avLst/>
          </a:prstGeom>
          <a:noFill/>
          <a:ln>
            <a:noFill/>
          </a:ln>
        </p:spPr>
      </p:pic>
    </p:spTree>
    <p:extLst>
      <p:ext uri="{BB962C8B-B14F-4D97-AF65-F5344CB8AC3E}">
        <p14:creationId xmlns:p14="http://schemas.microsoft.com/office/powerpoint/2010/main" val="38929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：在弹出的“渲染视图”窗口中先将渲染器改为“</a:t>
            </a:r>
            <a:r>
              <a:rPr lang="en-US" altLang="zh-CN" dirty="0"/>
              <a:t>Maya</a:t>
            </a:r>
            <a:r>
              <a:rPr lang="zh-CN" altLang="en-US" dirty="0"/>
              <a:t>软件”渲染器，如下图所示。再将光标置于“渲染当前帧”图标上，按住鼠标右键不放，在弹出的菜单栏中选择“当前（</a:t>
            </a:r>
            <a:r>
              <a:rPr lang="en-US" altLang="zh-CN" dirty="0"/>
              <a:t>persp</a:t>
            </a:r>
            <a:r>
              <a:rPr lang="zh-CN" altLang="en-US" dirty="0"/>
              <a:t>）”摄像机，松开鼠标右键后执行渲染，可以看到被渲染出来的球体有个凹凸效果，如下图所示。</a:t>
            </a:r>
          </a:p>
        </p:txBody>
      </p:sp>
      <p:pic>
        <p:nvPicPr>
          <p:cNvPr id="3" name="图片 2"/>
          <p:cNvPicPr/>
          <p:nvPr/>
        </p:nvPicPr>
        <p:blipFill>
          <a:blip r:embed="rId2"/>
          <a:stretch>
            <a:fillRect/>
          </a:stretch>
        </p:blipFill>
        <p:spPr>
          <a:xfrm>
            <a:off x="3046181" y="2191308"/>
            <a:ext cx="5941509" cy="4209492"/>
          </a:xfrm>
          <a:prstGeom prst="rect">
            <a:avLst/>
          </a:prstGeom>
          <a:noFill/>
          <a:ln>
            <a:noFill/>
          </a:ln>
        </p:spPr>
      </p:pic>
    </p:spTree>
    <p:extLst>
      <p:ext uri="{BB962C8B-B14F-4D97-AF65-F5344CB8AC3E}">
        <p14:creationId xmlns:p14="http://schemas.microsoft.com/office/powerpoint/2010/main" val="3361087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08</a:t>
            </a:r>
            <a:r>
              <a:rPr lang="zh-CN" altLang="en-US" dirty="0"/>
              <a:t>：可以按之前的步骤，在创建渲染节点窗口中，选择“布料”节点并渲染观察不同纹理对模型形状的影响，</a:t>
            </a:r>
            <a:r>
              <a:rPr lang="zh-CN" altLang="en-US" dirty="0" smtClean="0"/>
              <a:t>如下图</a:t>
            </a:r>
            <a:r>
              <a:rPr lang="zh-CN" altLang="en-US" dirty="0"/>
              <a:t>所示。</a:t>
            </a:r>
          </a:p>
        </p:txBody>
      </p:sp>
      <p:pic>
        <p:nvPicPr>
          <p:cNvPr id="3" name="图片 2"/>
          <p:cNvPicPr/>
          <p:nvPr/>
        </p:nvPicPr>
        <p:blipFill>
          <a:blip r:embed="rId2"/>
          <a:stretch>
            <a:fillRect/>
          </a:stretch>
        </p:blipFill>
        <p:spPr>
          <a:xfrm>
            <a:off x="3295386" y="1607119"/>
            <a:ext cx="4477013" cy="4469281"/>
          </a:xfrm>
          <a:prstGeom prst="rect">
            <a:avLst/>
          </a:prstGeom>
          <a:noFill/>
          <a:ln>
            <a:noFill/>
          </a:ln>
        </p:spPr>
      </p:pic>
    </p:spTree>
    <p:extLst>
      <p:ext uri="{BB962C8B-B14F-4D97-AF65-F5344CB8AC3E}">
        <p14:creationId xmlns:p14="http://schemas.microsoft.com/office/powerpoint/2010/main" val="104752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提示：关于置换贴图的凹凸效果</a:t>
            </a:r>
          </a:p>
          <a:p>
            <a:r>
              <a:rPr lang="zh-CN" altLang="en-US" dirty="0"/>
              <a:t>置换贴图是一张黑白图，黑色为凹，白色为凸，用户也可以根据需要自己绘制一张黑白图。如果用户给的是一张彩色图，</a:t>
            </a:r>
            <a:r>
              <a:rPr lang="en-US" altLang="zh-CN" dirty="0"/>
              <a:t>Maya</a:t>
            </a:r>
            <a:r>
              <a:rPr lang="zh-CN" altLang="en-US" dirty="0"/>
              <a:t>也会默认图片是黑白图，然后根据灰度值进行计算凹凸效果。</a:t>
            </a:r>
          </a:p>
          <a:p>
            <a:endParaRPr lang="zh-CN" altLang="en-US" dirty="0"/>
          </a:p>
        </p:txBody>
      </p:sp>
    </p:spTree>
    <p:extLst>
      <p:ext uri="{BB962C8B-B14F-4D97-AF65-F5344CB8AC3E}">
        <p14:creationId xmlns:p14="http://schemas.microsoft.com/office/powerpoint/2010/main" val="3297239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a:xfrm>
            <a:off x="5245844" y="2305172"/>
            <a:ext cx="6046265" cy="637192"/>
          </a:xfrm>
        </p:spPr>
        <p:txBody>
          <a:bodyPr/>
          <a:lstStyle/>
          <a:p>
            <a:r>
              <a:rPr lang="zh-CN" altLang="en-US" dirty="0"/>
              <a:t>纹理技术</a:t>
            </a:r>
            <a:endParaRPr lang="zh-CN" altLang="en-US" dirty="0"/>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a:t>04</a:t>
            </a:r>
            <a:endParaRPr lang="zh-CN" altLang="en-US"/>
          </a:p>
        </p:txBody>
      </p:sp>
      <p:sp>
        <p:nvSpPr>
          <p:cNvPr id="3" name="文本占位符 2"/>
          <p:cNvSpPr>
            <a:spLocks noGrp="1"/>
          </p:cNvSpPr>
          <p:nvPr>
            <p:ph type="body" sz="quarter" idx="11"/>
          </p:nvPr>
        </p:nvSpPr>
        <p:spPr/>
        <p:txBody>
          <a:bodyPr/>
          <a:lstStyle/>
          <a:p>
            <a:r>
              <a:rPr lang="en-US" altLang="zh-CN" dirty="0"/>
              <a:t>4.4.1 </a:t>
            </a:r>
            <a:r>
              <a:rPr lang="zh-CN" altLang="en-US" dirty="0"/>
              <a:t>纹理的基础知识</a:t>
            </a:r>
            <a:endParaRPr lang="zh-CN" altLang="en-US" dirty="0"/>
          </a:p>
        </p:txBody>
      </p:sp>
      <p:sp>
        <p:nvSpPr>
          <p:cNvPr id="4" name="文本占位符 3"/>
          <p:cNvSpPr>
            <a:spLocks noGrp="1"/>
          </p:cNvSpPr>
          <p:nvPr>
            <p:ph type="body" sz="quarter" idx="12"/>
          </p:nvPr>
        </p:nvSpPr>
        <p:spPr/>
        <p:txBody>
          <a:bodyPr/>
          <a:lstStyle/>
          <a:p>
            <a:r>
              <a:rPr lang="en-US" altLang="zh-CN" dirty="0"/>
              <a:t>4.4.2 </a:t>
            </a:r>
            <a:r>
              <a:rPr lang="zh-CN" altLang="en-US" dirty="0"/>
              <a:t>节点的操作</a:t>
            </a:r>
            <a:endParaRPr lang="zh-CN" altLang="en-US" dirty="0"/>
          </a:p>
        </p:txBody>
      </p:sp>
      <p:sp>
        <p:nvSpPr>
          <p:cNvPr id="11" name="文本占位符 10"/>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283176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4.4</a:t>
            </a:r>
            <a:r>
              <a:rPr lang="zh-CN" altLang="en-US" dirty="0"/>
              <a:t>纹理技术</a:t>
            </a:r>
            <a:endParaRPr lang="zh-CN" altLang="en-US" dirty="0"/>
          </a:p>
        </p:txBody>
      </p:sp>
      <p:sp>
        <p:nvSpPr>
          <p:cNvPr id="3" name="文本占位符 2"/>
          <p:cNvSpPr>
            <a:spLocks noGrp="1"/>
          </p:cNvSpPr>
          <p:nvPr>
            <p:ph type="body" sz="quarter" idx="11"/>
          </p:nvPr>
        </p:nvSpPr>
        <p:spPr/>
        <p:txBody>
          <a:bodyPr/>
          <a:lstStyle/>
          <a:p>
            <a:r>
              <a:rPr lang="zh-CN" altLang="en-US" dirty="0"/>
              <a:t>材质是指物体最基本的材料，如木质、塑料和金属等。而纹理就是附着在材质之上，用于表现更细腻、逼真的效果。如生锈的铁板、有花纹的大理石、结霜的玻璃等，如下图所示。纹理是丰富视觉感受和对材质质感的体现，用户给模型添加纹理才能在渲染时得到更真实和自然的效果。</a:t>
            </a:r>
            <a:endParaRPr lang="zh-CN" altLang="en-US" dirty="0"/>
          </a:p>
        </p:txBody>
      </p:sp>
      <p:pic>
        <p:nvPicPr>
          <p:cNvPr id="4" name="图片 3"/>
          <p:cNvPicPr/>
          <p:nvPr/>
        </p:nvPicPr>
        <p:blipFill>
          <a:blip r:embed="rId2"/>
          <a:stretch>
            <a:fillRect/>
          </a:stretch>
        </p:blipFill>
        <p:spPr>
          <a:xfrm>
            <a:off x="1242441" y="3666770"/>
            <a:ext cx="4688877" cy="2438477"/>
          </a:xfrm>
          <a:prstGeom prst="rect">
            <a:avLst/>
          </a:prstGeom>
          <a:noFill/>
          <a:ln>
            <a:noFill/>
          </a:ln>
        </p:spPr>
      </p:pic>
      <p:pic>
        <p:nvPicPr>
          <p:cNvPr id="5" name="图片 4"/>
          <p:cNvPicPr/>
          <p:nvPr/>
        </p:nvPicPr>
        <p:blipFill>
          <a:blip r:embed="rId3"/>
          <a:srcRect l="8044"/>
          <a:stretch>
            <a:fillRect/>
          </a:stretch>
        </p:blipFill>
        <p:spPr>
          <a:xfrm>
            <a:off x="6237888" y="2887831"/>
            <a:ext cx="4261945" cy="3217416"/>
          </a:xfrm>
          <a:prstGeom prst="rect">
            <a:avLst/>
          </a:prstGeom>
          <a:noFill/>
          <a:ln>
            <a:noFill/>
          </a:ln>
        </p:spPr>
      </p:pic>
    </p:spTree>
    <p:extLst>
      <p:ext uri="{BB962C8B-B14F-4D97-AF65-F5344CB8AC3E}">
        <p14:creationId xmlns:p14="http://schemas.microsoft.com/office/powerpoint/2010/main" val="2713289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a:t>
            </a:r>
            <a:r>
              <a:rPr lang="en-US" altLang="zh-CN" dirty="0"/>
              <a:t>Maya 2022</a:t>
            </a:r>
            <a:r>
              <a:rPr lang="zh-CN" altLang="en-US" dirty="0"/>
              <a:t>中内置的纹理主要分为“</a:t>
            </a:r>
            <a:r>
              <a:rPr lang="en-US" altLang="zh-CN" dirty="0"/>
              <a:t>2D</a:t>
            </a:r>
            <a:r>
              <a:rPr lang="zh-CN" altLang="en-US" dirty="0"/>
              <a:t>纹理”“</a:t>
            </a:r>
            <a:r>
              <a:rPr lang="en-US" altLang="zh-CN" dirty="0"/>
              <a:t>3D</a:t>
            </a:r>
            <a:r>
              <a:rPr lang="zh-CN" altLang="en-US" dirty="0"/>
              <a:t>纹理”“环境纹理”和“其他纹理”四种类型，如下图所示。</a:t>
            </a:r>
          </a:p>
        </p:txBody>
      </p:sp>
      <p:sp>
        <p:nvSpPr>
          <p:cNvPr id="3" name="文本占位符 2"/>
          <p:cNvSpPr>
            <a:spLocks noGrp="1"/>
          </p:cNvSpPr>
          <p:nvPr>
            <p:ph type="body" sz="quarter" idx="12"/>
          </p:nvPr>
        </p:nvSpPr>
        <p:spPr/>
        <p:txBody>
          <a:bodyPr/>
          <a:lstStyle/>
          <a:p>
            <a:r>
              <a:rPr lang="en-US" altLang="zh-CN" dirty="0"/>
              <a:t>4.4.1 </a:t>
            </a:r>
            <a:r>
              <a:rPr lang="zh-CN" altLang="en-US" dirty="0"/>
              <a:t>纹理的基础知识</a:t>
            </a:r>
          </a:p>
        </p:txBody>
      </p:sp>
      <p:pic>
        <p:nvPicPr>
          <p:cNvPr id="4" name="图片 3"/>
          <p:cNvPicPr/>
          <p:nvPr/>
        </p:nvPicPr>
        <p:blipFill>
          <a:blip r:embed="rId2"/>
          <a:stretch>
            <a:fillRect/>
          </a:stretch>
        </p:blipFill>
        <p:spPr>
          <a:xfrm>
            <a:off x="1453185" y="2450442"/>
            <a:ext cx="1695175" cy="3162082"/>
          </a:xfrm>
          <a:prstGeom prst="rect">
            <a:avLst/>
          </a:prstGeom>
          <a:noFill/>
          <a:ln>
            <a:noFill/>
          </a:ln>
        </p:spPr>
      </p:pic>
      <p:pic>
        <p:nvPicPr>
          <p:cNvPr id="5" name="图片 4"/>
          <p:cNvPicPr/>
          <p:nvPr/>
        </p:nvPicPr>
        <p:blipFill>
          <a:blip r:embed="rId3"/>
          <a:stretch>
            <a:fillRect/>
          </a:stretch>
        </p:blipFill>
        <p:spPr>
          <a:xfrm>
            <a:off x="3302602" y="2450442"/>
            <a:ext cx="1948902" cy="3162082"/>
          </a:xfrm>
          <a:prstGeom prst="rect">
            <a:avLst/>
          </a:prstGeom>
          <a:noFill/>
          <a:ln>
            <a:noFill/>
          </a:ln>
        </p:spPr>
      </p:pic>
      <p:pic>
        <p:nvPicPr>
          <p:cNvPr id="6" name="图片 5"/>
          <p:cNvPicPr/>
          <p:nvPr/>
        </p:nvPicPr>
        <p:blipFill>
          <a:blip r:embed="rId4"/>
          <a:stretch>
            <a:fillRect/>
          </a:stretch>
        </p:blipFill>
        <p:spPr>
          <a:xfrm>
            <a:off x="5444248" y="3977957"/>
            <a:ext cx="1838770" cy="1634567"/>
          </a:xfrm>
          <a:prstGeom prst="rect">
            <a:avLst/>
          </a:prstGeom>
          <a:noFill/>
          <a:ln>
            <a:noFill/>
          </a:ln>
        </p:spPr>
      </p:pic>
      <p:pic>
        <p:nvPicPr>
          <p:cNvPr id="7" name="图片 6"/>
          <p:cNvPicPr/>
          <p:nvPr/>
        </p:nvPicPr>
        <p:blipFill>
          <a:blip r:embed="rId5"/>
          <a:stretch>
            <a:fillRect/>
          </a:stretch>
        </p:blipFill>
        <p:spPr>
          <a:xfrm>
            <a:off x="7470852" y="3928427"/>
            <a:ext cx="1956036" cy="1684097"/>
          </a:xfrm>
          <a:prstGeom prst="rect">
            <a:avLst/>
          </a:prstGeom>
          <a:noFill/>
          <a:ln>
            <a:noFill/>
          </a:ln>
        </p:spPr>
      </p:pic>
    </p:spTree>
    <p:extLst>
      <p:ext uri="{BB962C8B-B14F-4D97-AF65-F5344CB8AC3E}">
        <p14:creationId xmlns:p14="http://schemas.microsoft.com/office/powerpoint/2010/main" val="1196486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pPr marL="342900" indent="-342900">
              <a:buFont typeface="Arial" panose="020B0604020202020204" pitchFamily="34" charset="0"/>
              <a:buChar char="•"/>
            </a:pPr>
            <a:r>
              <a:rPr lang="en-US" altLang="zh-CN" dirty="0" smtClean="0"/>
              <a:t>2D</a:t>
            </a:r>
            <a:r>
              <a:rPr lang="zh-CN" altLang="en-US" dirty="0"/>
              <a:t>纹理：常用于物体的表面，创建后会自生成一个</a:t>
            </a:r>
            <a:r>
              <a:rPr lang="en-US" altLang="zh-CN" dirty="0"/>
              <a:t>place2DTexture</a:t>
            </a:r>
            <a:r>
              <a:rPr lang="zh-CN" altLang="en-US" dirty="0"/>
              <a:t>节点，通过节点可以对纹理的</a:t>
            </a:r>
            <a:r>
              <a:rPr lang="en-US" altLang="zh-CN" dirty="0"/>
              <a:t>UV</a:t>
            </a:r>
            <a:r>
              <a:rPr lang="zh-CN" altLang="en-US" dirty="0"/>
              <a:t>坐标进行移动、旋转、缩放和偏移等属性操作。</a:t>
            </a:r>
          </a:p>
          <a:p>
            <a:pPr marL="342900" indent="-342900">
              <a:buFont typeface="Arial" panose="020B0604020202020204" pitchFamily="34" charset="0"/>
              <a:buChar char="•"/>
            </a:pPr>
            <a:r>
              <a:rPr lang="en-US" altLang="zh-CN" dirty="0" smtClean="0"/>
              <a:t>3D</a:t>
            </a:r>
            <a:r>
              <a:rPr lang="zh-CN" altLang="en-US" dirty="0"/>
              <a:t>纹理：具有立体感和空间性，创建后会自生成一个</a:t>
            </a:r>
            <a:r>
              <a:rPr lang="en-US" altLang="zh-CN" dirty="0"/>
              <a:t>place3DTexture</a:t>
            </a:r>
            <a:r>
              <a:rPr lang="zh-CN" altLang="en-US" dirty="0"/>
              <a:t>节点，属性基本跟</a:t>
            </a:r>
            <a:r>
              <a:rPr lang="en-US" altLang="zh-CN" dirty="0"/>
              <a:t>place2DTexture</a:t>
            </a:r>
            <a:r>
              <a:rPr lang="zh-CN" altLang="en-US" dirty="0"/>
              <a:t>节点一样，但是因为</a:t>
            </a:r>
            <a:r>
              <a:rPr lang="en-US" altLang="zh-CN" dirty="0"/>
              <a:t>3D</a:t>
            </a:r>
            <a:r>
              <a:rPr lang="zh-CN" altLang="en-US" dirty="0"/>
              <a:t>纹理是立体的所以在渲染上所花费的时间比较长。</a:t>
            </a:r>
          </a:p>
          <a:p>
            <a:pPr marL="342900" indent="-342900">
              <a:buFont typeface="Arial" panose="020B0604020202020204" pitchFamily="34" charset="0"/>
              <a:buChar char="•"/>
            </a:pPr>
            <a:r>
              <a:rPr lang="zh-CN" altLang="en-US" dirty="0" smtClean="0"/>
              <a:t>环</a:t>
            </a:r>
            <a:r>
              <a:rPr lang="zh-CN" altLang="en-US" dirty="0"/>
              <a:t>境纹理：用做场景的背景，不能用于物体。</a:t>
            </a:r>
          </a:p>
          <a:p>
            <a:pPr marL="342900" indent="-342900">
              <a:buFont typeface="Arial" panose="020B0604020202020204" pitchFamily="34" charset="0"/>
              <a:buChar char="•"/>
            </a:pPr>
            <a:r>
              <a:rPr lang="zh-CN" altLang="en-US" dirty="0" smtClean="0"/>
              <a:t>其</a:t>
            </a:r>
            <a:r>
              <a:rPr lang="zh-CN" altLang="en-US" dirty="0"/>
              <a:t>他纹理：分层纹理类似于分层材质的效果。</a:t>
            </a:r>
          </a:p>
          <a:p>
            <a:endParaRPr lang="zh-CN" altLang="en-US" dirty="0"/>
          </a:p>
        </p:txBody>
      </p:sp>
    </p:spTree>
    <p:extLst>
      <p:ext uri="{BB962C8B-B14F-4D97-AF65-F5344CB8AC3E}">
        <p14:creationId xmlns:p14="http://schemas.microsoft.com/office/powerpoint/2010/main" val="3595863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Maya</a:t>
            </a:r>
            <a:r>
              <a:rPr lang="zh-CN" altLang="en-US" dirty="0"/>
              <a:t>中的节点是最小的单位，每个节点都是一组属性，通过节点的输出、输入和属性参数的调节，才能在</a:t>
            </a:r>
            <a:r>
              <a:rPr lang="en-US" altLang="zh-CN" dirty="0"/>
              <a:t>Maya</a:t>
            </a:r>
            <a:r>
              <a:rPr lang="zh-CN" altLang="en-US" dirty="0"/>
              <a:t>中完成复杂的效果。例如在场景中创建一个球体默认就自带一个</a:t>
            </a:r>
            <a:r>
              <a:rPr lang="en-US" altLang="zh-CN" dirty="0"/>
              <a:t>lambert</a:t>
            </a:r>
            <a:r>
              <a:rPr lang="zh-CN" altLang="en-US" dirty="0"/>
              <a:t>材质球的节点，如果给球体添加一张图片，就需要添加一个文件纹理节点，通过多个节点之间的连接最终达到用户想要的效果。下面将详细介绍节点的具体操作。</a:t>
            </a:r>
          </a:p>
        </p:txBody>
      </p:sp>
      <p:sp>
        <p:nvSpPr>
          <p:cNvPr id="3" name="文本占位符 2"/>
          <p:cNvSpPr>
            <a:spLocks noGrp="1"/>
          </p:cNvSpPr>
          <p:nvPr>
            <p:ph type="body" sz="quarter" idx="12"/>
          </p:nvPr>
        </p:nvSpPr>
        <p:spPr/>
        <p:txBody>
          <a:bodyPr/>
          <a:lstStyle/>
          <a:p>
            <a:r>
              <a:rPr lang="en-US" altLang="zh-CN" dirty="0"/>
              <a:t>4.4.2 </a:t>
            </a:r>
            <a:r>
              <a:rPr lang="zh-CN" altLang="en-US" dirty="0"/>
              <a:t>节点的操作</a:t>
            </a:r>
          </a:p>
        </p:txBody>
      </p:sp>
    </p:spTree>
    <p:extLst>
      <p:ext uri="{BB962C8B-B14F-4D97-AF65-F5344CB8AC3E}">
        <p14:creationId xmlns:p14="http://schemas.microsoft.com/office/powerpoint/2010/main" val="269613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492736CC-3BCF-46FD-BA73-428E4A149057}"/>
              </a:ext>
            </a:extLst>
          </p:cNvPr>
          <p:cNvSpPr>
            <a:spLocks noGrp="1"/>
          </p:cNvSpPr>
          <p:nvPr>
            <p:ph type="body" sz="quarter" idx="10"/>
          </p:nvPr>
        </p:nvSpPr>
        <p:spPr>
          <a:xfrm>
            <a:off x="5245843" y="2333696"/>
            <a:ext cx="6046265" cy="637192"/>
          </a:xfrm>
        </p:spPr>
        <p:txBody>
          <a:bodyPr/>
          <a:lstStyle/>
          <a:p>
            <a:r>
              <a:rPr lang="zh-CN" altLang="en-US" dirty="0"/>
              <a:t>材质技术</a:t>
            </a:r>
            <a:endParaRPr lang="zh-CN" altLang="en-US" dirty="0"/>
          </a:p>
        </p:txBody>
      </p:sp>
      <p:sp>
        <p:nvSpPr>
          <p:cNvPr id="3" name="文本占位符 2">
            <a:extLst>
              <a:ext uri="{FF2B5EF4-FFF2-40B4-BE49-F238E27FC236}">
                <a16:creationId xmlns="" xmlns:a16="http://schemas.microsoft.com/office/drawing/2014/main" id="{8A4C237C-4F0D-467E-B01B-57EE4C07A46C}"/>
              </a:ext>
            </a:extLst>
          </p:cNvPr>
          <p:cNvSpPr>
            <a:spLocks noGrp="1"/>
          </p:cNvSpPr>
          <p:nvPr>
            <p:ph type="body" sz="quarter" idx="11"/>
          </p:nvPr>
        </p:nvSpPr>
        <p:spPr/>
        <p:txBody>
          <a:bodyPr/>
          <a:lstStyle/>
          <a:p>
            <a:r>
              <a:rPr lang="en-US" altLang="zh-CN" dirty="0"/>
              <a:t>4.1.1</a:t>
            </a:r>
            <a:r>
              <a:rPr lang="zh-CN" altLang="en-US" dirty="0"/>
              <a:t>材质理论知识</a:t>
            </a:r>
            <a:endParaRPr lang="zh-CN" altLang="en-US" dirty="0"/>
          </a:p>
        </p:txBody>
      </p:sp>
      <p:sp>
        <p:nvSpPr>
          <p:cNvPr id="6" name="文本占位符 5">
            <a:extLst>
              <a:ext uri="{FF2B5EF4-FFF2-40B4-BE49-F238E27FC236}">
                <a16:creationId xmlns="" xmlns:a16="http://schemas.microsoft.com/office/drawing/2014/main" id="{F325ECA8-BF56-4346-B3ED-50032AF8B056}"/>
              </a:ext>
            </a:extLst>
          </p:cNvPr>
          <p:cNvSpPr>
            <a:spLocks noGrp="1"/>
          </p:cNvSpPr>
          <p:nvPr>
            <p:ph type="body" sz="quarter" idx="14"/>
          </p:nvPr>
        </p:nvSpPr>
        <p:spPr>
          <a:xfrm>
            <a:off x="1679002" y="2886229"/>
            <a:ext cx="2001158" cy="1406553"/>
          </a:xfrm>
        </p:spPr>
        <p:txBody>
          <a:bodyPr/>
          <a:lstStyle/>
          <a:p>
            <a:r>
              <a:rPr lang="en-US" altLang="zh-CN"/>
              <a:t>01</a:t>
            </a:r>
            <a:endParaRPr lang="zh-CN" altLang="en-US"/>
          </a:p>
        </p:txBody>
      </p:sp>
      <p:sp>
        <p:nvSpPr>
          <p:cNvPr id="8" name="文本占位符 7">
            <a:extLst>
              <a:ext uri="{FF2B5EF4-FFF2-40B4-BE49-F238E27FC236}">
                <a16:creationId xmlns="" xmlns:a16="http://schemas.microsoft.com/office/drawing/2014/main" id="{B613E124-1A27-4902-A7EA-DF5F616D5541}"/>
              </a:ext>
            </a:extLst>
          </p:cNvPr>
          <p:cNvSpPr>
            <a:spLocks noGrp="1"/>
          </p:cNvSpPr>
          <p:nvPr>
            <p:ph type="body" sz="quarter" idx="12"/>
          </p:nvPr>
        </p:nvSpPr>
        <p:spPr/>
        <p:txBody>
          <a:bodyPr/>
          <a:lstStyle/>
          <a:p>
            <a:r>
              <a:rPr lang="en-US" altLang="zh-CN" dirty="0"/>
              <a:t>4.1.2</a:t>
            </a:r>
            <a:r>
              <a:rPr lang="zh-CN" altLang="en-US" dirty="0"/>
              <a:t>材质编辑器 </a:t>
            </a:r>
            <a:r>
              <a:rPr lang="en-US" altLang="zh-CN" dirty="0"/>
              <a:t>Hypershade</a:t>
            </a:r>
            <a:endParaRPr lang="zh-CN" altLang="en-US" dirty="0"/>
          </a:p>
        </p:txBody>
      </p:sp>
    </p:spTree>
    <p:extLst>
      <p:ext uri="{BB962C8B-B14F-4D97-AF65-F5344CB8AC3E}">
        <p14:creationId xmlns:p14="http://schemas.microsoft.com/office/powerpoint/2010/main" val="3247505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1.</a:t>
            </a:r>
            <a:r>
              <a:rPr lang="zh-CN" altLang="en-US" dirty="0"/>
              <a:t>工作区界面详解</a:t>
            </a:r>
          </a:p>
          <a:p>
            <a:r>
              <a:rPr lang="zh-CN" altLang="en-US" dirty="0"/>
              <a:t>在学习编辑节点前，需要前学习材质编辑器中的工作区。工作区是编辑节点的窗口，学会灵活使用工作区可以提高编辑节点的工作效率，下面将详细讲解下工作区有哪些命令。</a:t>
            </a:r>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478" y="2255291"/>
            <a:ext cx="8267408" cy="406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377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输入连接、输入和输出连接、输出连接：以上节中讲到的置换贴图的节点网为例，</a:t>
            </a:r>
            <a:r>
              <a:rPr lang="en-US" altLang="zh-CN" dirty="0"/>
              <a:t>blinn</a:t>
            </a:r>
            <a:r>
              <a:rPr lang="zh-CN" altLang="en-US" dirty="0"/>
              <a:t>节点的“输出颜色”连接为</a:t>
            </a:r>
            <a:r>
              <a:rPr lang="en-US" altLang="zh-CN" dirty="0"/>
              <a:t>blinn1SG</a:t>
            </a:r>
            <a:r>
              <a:rPr lang="zh-CN" altLang="en-US" dirty="0"/>
              <a:t>的“表面着色器”，</a:t>
            </a:r>
            <a:r>
              <a:rPr lang="en-US" altLang="zh-CN" dirty="0"/>
              <a:t>blinn</a:t>
            </a:r>
            <a:r>
              <a:rPr lang="zh-CN" altLang="en-US" dirty="0"/>
              <a:t>节点就“</a:t>
            </a:r>
            <a:r>
              <a:rPr lang="en-US" altLang="zh-CN" dirty="0"/>
              <a:t>blinn1SG</a:t>
            </a:r>
            <a:r>
              <a:rPr lang="zh-CN" altLang="en-US" dirty="0"/>
              <a:t>的输入节点，</a:t>
            </a:r>
            <a:r>
              <a:rPr lang="en-US" altLang="zh-CN" dirty="0"/>
              <a:t>blinn1SG</a:t>
            </a:r>
            <a:r>
              <a:rPr lang="zh-CN" altLang="en-US" dirty="0"/>
              <a:t>是</a:t>
            </a:r>
            <a:r>
              <a:rPr lang="en-US" altLang="zh-CN" dirty="0"/>
              <a:t>blinn</a:t>
            </a:r>
            <a:r>
              <a:rPr lang="zh-CN" altLang="en-US" dirty="0"/>
              <a:t>节点的输出节点，如下图所示。</a:t>
            </a:r>
          </a:p>
        </p:txBody>
      </p:sp>
      <p:pic>
        <p:nvPicPr>
          <p:cNvPr id="3" name="图片 2"/>
          <p:cNvPicPr/>
          <p:nvPr/>
        </p:nvPicPr>
        <p:blipFill>
          <a:blip r:embed="rId2"/>
          <a:stretch>
            <a:fillRect/>
          </a:stretch>
        </p:blipFill>
        <p:spPr>
          <a:xfrm>
            <a:off x="1990571" y="2126548"/>
            <a:ext cx="7041946" cy="3927409"/>
          </a:xfrm>
          <a:prstGeom prst="rect">
            <a:avLst/>
          </a:prstGeom>
          <a:noFill/>
          <a:ln>
            <a:noFill/>
          </a:ln>
        </p:spPr>
      </p:pic>
    </p:spTree>
    <p:extLst>
      <p:ext uri="{BB962C8B-B14F-4D97-AF65-F5344CB8AC3E}">
        <p14:creationId xmlns:p14="http://schemas.microsoft.com/office/powerpoint/2010/main" val="1500349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这时如果选中</a:t>
            </a:r>
            <a:r>
              <a:rPr lang="en-US" altLang="zh-CN" dirty="0"/>
              <a:t>blinn1</a:t>
            </a:r>
            <a:r>
              <a:rPr lang="zh-CN" altLang="en-US" dirty="0"/>
              <a:t>节点后执行“输出连接”可以看到工作区出现了</a:t>
            </a:r>
            <a:r>
              <a:rPr lang="en-US" altLang="zh-CN" dirty="0"/>
              <a:t>2</a:t>
            </a:r>
            <a:r>
              <a:rPr lang="zh-CN" altLang="en-US" dirty="0"/>
              <a:t>个节点，如下左图所示。如果选中</a:t>
            </a:r>
            <a:r>
              <a:rPr lang="en-US" altLang="zh-CN" dirty="0"/>
              <a:t>blinn1SG</a:t>
            </a:r>
            <a:r>
              <a:rPr lang="zh-CN" altLang="en-US" dirty="0"/>
              <a:t>节点后执行“输入连接”可以看到工作区不光</a:t>
            </a:r>
            <a:r>
              <a:rPr lang="en-US" altLang="zh-CN" dirty="0"/>
              <a:t>blinn1</a:t>
            </a:r>
            <a:r>
              <a:rPr lang="zh-CN" altLang="en-US" dirty="0"/>
              <a:t>节点，还有其余</a:t>
            </a:r>
            <a:r>
              <a:rPr lang="en-US" altLang="zh-CN" dirty="0"/>
              <a:t>3</a:t>
            </a:r>
            <a:r>
              <a:rPr lang="zh-CN" altLang="en-US" dirty="0"/>
              <a:t>个节点，因为</a:t>
            </a:r>
            <a:r>
              <a:rPr lang="en-US" altLang="zh-CN" dirty="0"/>
              <a:t>blinn1SG</a:t>
            </a:r>
            <a:r>
              <a:rPr lang="zh-CN" altLang="en-US" dirty="0"/>
              <a:t>节点的输入节点不只有一个，只要是输入到</a:t>
            </a:r>
            <a:r>
              <a:rPr lang="en-US" altLang="zh-CN" dirty="0"/>
              <a:t>blinn1SG</a:t>
            </a:r>
            <a:r>
              <a:rPr lang="zh-CN" altLang="en-US" dirty="0"/>
              <a:t>节点的节点都会被显示出来，如下右图所示。同理</a:t>
            </a:r>
            <a:r>
              <a:rPr lang="en-US" altLang="zh-CN" dirty="0"/>
              <a:t>place2DTexture1</a:t>
            </a:r>
            <a:r>
              <a:rPr lang="zh-CN" altLang="en-US" dirty="0"/>
              <a:t>节点的输出节点为</a:t>
            </a:r>
            <a:r>
              <a:rPr lang="en-US" altLang="zh-CN" dirty="0"/>
              <a:t>checker1</a:t>
            </a:r>
            <a:r>
              <a:rPr lang="zh-CN" altLang="en-US" dirty="0"/>
              <a:t>节点</a:t>
            </a:r>
            <a:r>
              <a:rPr lang="en-US" altLang="zh-CN" dirty="0"/>
              <a:t>,</a:t>
            </a:r>
            <a:r>
              <a:rPr lang="zh-CN" altLang="en-US" dirty="0"/>
              <a:t>而</a:t>
            </a:r>
            <a:r>
              <a:rPr lang="en-US" altLang="zh-CN" dirty="0"/>
              <a:t>checker1</a:t>
            </a:r>
            <a:r>
              <a:rPr lang="zh-CN" altLang="en-US" dirty="0"/>
              <a:t>节点的输出节点为</a:t>
            </a:r>
            <a:r>
              <a:rPr lang="en-US" altLang="zh-CN" dirty="0"/>
              <a:t>displacementShader1</a:t>
            </a:r>
            <a:r>
              <a:rPr lang="zh-CN" altLang="en-US" dirty="0"/>
              <a:t>节点。</a:t>
            </a:r>
          </a:p>
        </p:txBody>
      </p:sp>
      <p:pic>
        <p:nvPicPr>
          <p:cNvPr id="3" name="图片 2"/>
          <p:cNvPicPr/>
          <p:nvPr/>
        </p:nvPicPr>
        <p:blipFill>
          <a:blip r:embed="rId2"/>
          <a:stretch>
            <a:fillRect/>
          </a:stretch>
        </p:blipFill>
        <p:spPr>
          <a:xfrm>
            <a:off x="1121268" y="2944824"/>
            <a:ext cx="3592459" cy="3156432"/>
          </a:xfrm>
          <a:prstGeom prst="rect">
            <a:avLst/>
          </a:prstGeom>
          <a:noFill/>
          <a:ln>
            <a:noFill/>
          </a:ln>
        </p:spPr>
      </p:pic>
      <p:pic>
        <p:nvPicPr>
          <p:cNvPr id="4" name="图片 3"/>
          <p:cNvPicPr/>
          <p:nvPr/>
        </p:nvPicPr>
        <p:blipFill>
          <a:blip r:embed="rId3"/>
          <a:stretch>
            <a:fillRect/>
          </a:stretch>
        </p:blipFill>
        <p:spPr>
          <a:xfrm>
            <a:off x="4935777" y="2944824"/>
            <a:ext cx="5266700" cy="3156432"/>
          </a:xfrm>
          <a:prstGeom prst="rect">
            <a:avLst/>
          </a:prstGeom>
          <a:noFill/>
          <a:ln>
            <a:noFill/>
          </a:ln>
        </p:spPr>
      </p:pic>
    </p:spTree>
    <p:extLst>
      <p:ext uri="{BB962C8B-B14F-4D97-AF65-F5344CB8AC3E}">
        <p14:creationId xmlns:p14="http://schemas.microsoft.com/office/powerpoint/2010/main" val="2202131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清空图表、将选定的节点添加到图表、从图表中移除选定的节点：执行“清空图表”命令，可以清除工作区内的所有节点信息，注意这里不是删除，只是在工作区中不显示节点信息。当选中一个材质球或者是被赋予了材质的物体时，执行“将选定的节点添加到图表”命令，可以将多个不相关的节点都添加到工作区内，方便进行后续的关联操作。也可以在工作区内选中想隐藏的节点，单击“从图表中移除选定的节点”命令即可，注意这里也只是隐藏节点并不是删除节点。</a:t>
            </a:r>
          </a:p>
          <a:p>
            <a:r>
              <a:rPr lang="zh-CN" altLang="en-US" dirty="0"/>
              <a:t>重新排列图表：如果在进行了复杂的节点操作后，工作区的节点变的杂乱无章时，可以通过执行“重新排列表面”命令，</a:t>
            </a:r>
            <a:r>
              <a:rPr lang="en-US" altLang="zh-CN" dirty="0"/>
              <a:t>Maya</a:t>
            </a:r>
            <a:r>
              <a:rPr lang="zh-CN" altLang="en-US" dirty="0"/>
              <a:t>会自动将工作区的节点进行整理排序，下左图为未执行“重新排列”的效果，下右图为执行了“重新排列”命令后的效果。</a:t>
            </a:r>
          </a:p>
          <a:p>
            <a:endParaRPr lang="zh-CN" altLang="en-US" dirty="0"/>
          </a:p>
        </p:txBody>
      </p:sp>
    </p:spTree>
    <p:extLst>
      <p:ext uri="{BB962C8B-B14F-4D97-AF65-F5344CB8AC3E}">
        <p14:creationId xmlns:p14="http://schemas.microsoft.com/office/powerpoint/2010/main" val="148712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endParaRPr lang="zh-CN" altLang="en-US"/>
          </a:p>
        </p:txBody>
      </p:sp>
      <p:pic>
        <p:nvPicPr>
          <p:cNvPr id="3" name="图片 2"/>
          <p:cNvPicPr/>
          <p:nvPr/>
        </p:nvPicPr>
        <p:blipFill>
          <a:blip r:embed="rId2"/>
          <a:stretch>
            <a:fillRect/>
          </a:stretch>
        </p:blipFill>
        <p:spPr>
          <a:xfrm>
            <a:off x="1531774" y="1140524"/>
            <a:ext cx="4736532" cy="4456233"/>
          </a:xfrm>
          <a:prstGeom prst="rect">
            <a:avLst/>
          </a:prstGeom>
          <a:noFill/>
          <a:ln>
            <a:noFill/>
          </a:ln>
        </p:spPr>
      </p:pic>
      <p:pic>
        <p:nvPicPr>
          <p:cNvPr id="4" name="图片 3"/>
          <p:cNvPicPr/>
          <p:nvPr/>
        </p:nvPicPr>
        <p:blipFill>
          <a:blip r:embed="rId3"/>
          <a:stretch>
            <a:fillRect/>
          </a:stretch>
        </p:blipFill>
        <p:spPr>
          <a:xfrm>
            <a:off x="6533744" y="1140524"/>
            <a:ext cx="3520280" cy="4456233"/>
          </a:xfrm>
          <a:prstGeom prst="rect">
            <a:avLst/>
          </a:prstGeom>
          <a:noFill/>
          <a:ln>
            <a:noFill/>
          </a:ln>
        </p:spPr>
      </p:pic>
    </p:spTree>
    <p:extLst>
      <p:ext uri="{BB962C8B-B14F-4D97-AF65-F5344CB8AC3E}">
        <p14:creationId xmlns:p14="http://schemas.microsoft.com/office/powerpoint/2010/main" val="3017776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为选定对象上的材质制图：在场景中选择已经赋予材质的模型，执行“为选定对象的材质制图”命令后可以在工作区查看到跟模型有关的节点网。</a:t>
            </a:r>
          </a:p>
          <a:p>
            <a:r>
              <a:rPr lang="zh-CN" altLang="en-US" dirty="0"/>
              <a:t>隐藏选定节点的属性、显示选定节点已连接属性、显示选定节点的主要属性、从自定义属性视图显示属性：有些节点具有很多属性，如果全部都显示出来会很占空间，所以用户可以通过这几个命令来简化节点所显示的内容，把重要的属性显示出来，隐藏一些不常用的属性，下图为</a:t>
            </a:r>
            <a:r>
              <a:rPr lang="en-US" altLang="zh-CN" dirty="0"/>
              <a:t>blinn1</a:t>
            </a:r>
            <a:r>
              <a:rPr lang="zh-CN" altLang="en-US" dirty="0"/>
              <a:t>节点在不同模式下的显示效果。</a:t>
            </a:r>
          </a:p>
          <a:p>
            <a:endParaRPr lang="zh-CN" altLang="en-US" dirty="0"/>
          </a:p>
        </p:txBody>
      </p:sp>
    </p:spTree>
    <p:extLst>
      <p:ext uri="{BB962C8B-B14F-4D97-AF65-F5344CB8AC3E}">
        <p14:creationId xmlns:p14="http://schemas.microsoft.com/office/powerpoint/2010/main" val="3749635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endParaRPr lang="zh-CN" altLang="en-US"/>
          </a:p>
        </p:txBody>
      </p:sp>
      <p:pic>
        <p:nvPicPr>
          <p:cNvPr id="3" name="图片 2"/>
          <p:cNvPicPr/>
          <p:nvPr/>
        </p:nvPicPr>
        <p:blipFill>
          <a:blip r:embed="rId2"/>
          <a:stretch>
            <a:fillRect/>
          </a:stretch>
        </p:blipFill>
        <p:spPr>
          <a:xfrm>
            <a:off x="2413634" y="1019580"/>
            <a:ext cx="7287124" cy="4419523"/>
          </a:xfrm>
          <a:prstGeom prst="rect">
            <a:avLst/>
          </a:prstGeom>
          <a:noFill/>
          <a:ln>
            <a:noFill/>
          </a:ln>
        </p:spPr>
      </p:pic>
    </p:spTree>
    <p:extLst>
      <p:ext uri="{BB962C8B-B14F-4D97-AF65-F5344CB8AC3E}">
        <p14:creationId xmlns:p14="http://schemas.microsoft.com/office/powerpoint/2010/main" val="3626406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节点属性搜索：可以在节点内按名称搜索属性。</a:t>
            </a:r>
          </a:p>
          <a:p>
            <a:r>
              <a:rPr lang="zh-CN" altLang="en-US" dirty="0"/>
              <a:t>切换小</a:t>
            </a:r>
            <a:r>
              <a:rPr lang="en-US" altLang="zh-CN" dirty="0"/>
              <a:t>/</a:t>
            </a:r>
            <a:r>
              <a:rPr lang="zh-CN" altLang="en-US" dirty="0"/>
              <a:t>大图表：切换节点图标在工作区内的大小。</a:t>
            </a:r>
          </a:p>
          <a:p>
            <a:r>
              <a:rPr lang="zh-CN" altLang="en-US" dirty="0"/>
              <a:t>显示工作区网格，吸附工作区网格：用户可以开启“显示工作区网格”命令，然后使用“吸附工作区网格”命令来整理节点在工作区里的位置。</a:t>
            </a:r>
          </a:p>
          <a:p>
            <a:endParaRPr lang="zh-CN" altLang="en-US" dirty="0"/>
          </a:p>
        </p:txBody>
      </p:sp>
    </p:spTree>
    <p:extLst>
      <p:ext uri="{BB962C8B-B14F-4D97-AF65-F5344CB8AC3E}">
        <p14:creationId xmlns:p14="http://schemas.microsoft.com/office/powerpoint/2010/main" val="3610008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2.</a:t>
            </a:r>
            <a:r>
              <a:rPr lang="zh-CN" altLang="en-US" dirty="0"/>
              <a:t>创建节点</a:t>
            </a:r>
          </a:p>
          <a:p>
            <a:r>
              <a:rPr lang="zh-CN" altLang="en-US" dirty="0"/>
              <a:t>创建节点一般有两种方式，一种是在节点创建选卡中直接选择节点进行创建，另一种是在工作区内按键盘</a:t>
            </a:r>
            <a:r>
              <a:rPr lang="en-US" altLang="zh-CN" dirty="0"/>
              <a:t>Tab</a:t>
            </a:r>
            <a:r>
              <a:rPr lang="zh-CN" altLang="en-US" dirty="0"/>
              <a:t>键，然后输入节点的名称进行创建。</a:t>
            </a:r>
          </a:p>
          <a:p>
            <a:endParaRPr lang="zh-CN" altLang="en-US" dirty="0"/>
          </a:p>
        </p:txBody>
      </p:sp>
    </p:spTree>
    <p:extLst>
      <p:ext uri="{BB962C8B-B14F-4D97-AF65-F5344CB8AC3E}">
        <p14:creationId xmlns:p14="http://schemas.microsoft.com/office/powerpoint/2010/main" val="2846696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3.</a:t>
            </a:r>
            <a:r>
              <a:rPr lang="zh-CN" altLang="en-US" dirty="0"/>
              <a:t>纹理节点的连接</a:t>
            </a:r>
          </a:p>
          <a:p>
            <a:r>
              <a:rPr lang="zh-CN" altLang="en-US" dirty="0"/>
              <a:t>下面以</a:t>
            </a:r>
            <a:r>
              <a:rPr lang="en-US" altLang="zh-CN" dirty="0"/>
              <a:t>File</a:t>
            </a:r>
            <a:r>
              <a:rPr lang="zh-CN" altLang="en-US" dirty="0"/>
              <a:t>文本纹理节点和</a:t>
            </a:r>
            <a:r>
              <a:rPr lang="en-US" altLang="zh-CN" dirty="0"/>
              <a:t>Blinn</a:t>
            </a:r>
            <a:r>
              <a:rPr lang="zh-CN" altLang="en-US" dirty="0"/>
              <a:t>材质节点举例说明，在材质编辑器中创建这两个节点，如下左图所示。将光标移动到</a:t>
            </a:r>
            <a:r>
              <a:rPr lang="en-US" altLang="zh-CN" dirty="0"/>
              <a:t>file1</a:t>
            </a:r>
            <a:r>
              <a:rPr lang="zh-CN" altLang="en-US" dirty="0"/>
              <a:t>节点“输出颜色”的绿色圆标上按住鼠标左键不松，并移动光标会出现一条黄线，如下中图所示。将光标置于</a:t>
            </a:r>
            <a:r>
              <a:rPr lang="en-US" altLang="zh-CN" dirty="0"/>
              <a:t>blinn1</a:t>
            </a:r>
            <a:r>
              <a:rPr lang="zh-CN" altLang="en-US" dirty="0"/>
              <a:t>节点的“颜色”属性上，松开鼠标左键及完成连接，完成连接后黄线会变成绿色，如下右图所示。</a:t>
            </a:r>
          </a:p>
          <a:p>
            <a:endParaRPr lang="zh-CN" altLang="en-US" dirty="0"/>
          </a:p>
        </p:txBody>
      </p:sp>
      <p:pic>
        <p:nvPicPr>
          <p:cNvPr id="3" name="图片 2"/>
          <p:cNvPicPr/>
          <p:nvPr/>
        </p:nvPicPr>
        <p:blipFill>
          <a:blip r:embed="rId2"/>
          <a:stretch>
            <a:fillRect/>
          </a:stretch>
        </p:blipFill>
        <p:spPr>
          <a:xfrm>
            <a:off x="1312731" y="3100239"/>
            <a:ext cx="2927318" cy="2137312"/>
          </a:xfrm>
          <a:prstGeom prst="rect">
            <a:avLst/>
          </a:prstGeom>
          <a:noFill/>
          <a:ln>
            <a:noFill/>
          </a:ln>
        </p:spPr>
      </p:pic>
      <p:pic>
        <p:nvPicPr>
          <p:cNvPr id="4" name="图片 3"/>
          <p:cNvPicPr/>
          <p:nvPr/>
        </p:nvPicPr>
        <p:blipFill>
          <a:blip r:embed="rId3"/>
          <a:stretch>
            <a:fillRect/>
          </a:stretch>
        </p:blipFill>
        <p:spPr>
          <a:xfrm>
            <a:off x="4316352" y="3100239"/>
            <a:ext cx="2477151" cy="2137312"/>
          </a:xfrm>
          <a:prstGeom prst="rect">
            <a:avLst/>
          </a:prstGeom>
          <a:noFill/>
          <a:ln>
            <a:noFill/>
          </a:ln>
        </p:spPr>
      </p:pic>
      <p:pic>
        <p:nvPicPr>
          <p:cNvPr id="5" name="图片 4"/>
          <p:cNvPicPr/>
          <p:nvPr/>
        </p:nvPicPr>
        <p:blipFill>
          <a:blip r:embed="rId4"/>
          <a:stretch>
            <a:fillRect/>
          </a:stretch>
        </p:blipFill>
        <p:spPr>
          <a:xfrm>
            <a:off x="6951920" y="3100239"/>
            <a:ext cx="2563128" cy="2137312"/>
          </a:xfrm>
          <a:prstGeom prst="rect">
            <a:avLst/>
          </a:prstGeom>
          <a:noFill/>
          <a:ln>
            <a:noFill/>
          </a:ln>
        </p:spPr>
      </p:pic>
    </p:spTree>
    <p:extLst>
      <p:ext uri="{BB962C8B-B14F-4D97-AF65-F5344CB8AC3E}">
        <p14:creationId xmlns:p14="http://schemas.microsoft.com/office/powerpoint/2010/main" val="33791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64E59DE6-FC50-436B-B429-0D7D8F79AB92}"/>
              </a:ext>
            </a:extLst>
          </p:cNvPr>
          <p:cNvSpPr>
            <a:spLocks noGrp="1"/>
          </p:cNvSpPr>
          <p:nvPr>
            <p:ph type="body" sz="quarter" idx="10"/>
          </p:nvPr>
        </p:nvSpPr>
        <p:spPr/>
        <p:txBody>
          <a:bodyPr/>
          <a:lstStyle/>
          <a:p>
            <a:r>
              <a:rPr lang="en-US" altLang="zh-CN" dirty="0"/>
              <a:t>4.1 </a:t>
            </a:r>
            <a:r>
              <a:rPr lang="zh-CN" altLang="en-US" dirty="0"/>
              <a:t>材质技术</a:t>
            </a:r>
            <a:endParaRPr lang="zh-CN" altLang="en-US" dirty="0"/>
          </a:p>
        </p:txBody>
      </p:sp>
      <p:sp>
        <p:nvSpPr>
          <p:cNvPr id="3" name="文本占位符 2">
            <a:extLst>
              <a:ext uri="{FF2B5EF4-FFF2-40B4-BE49-F238E27FC236}">
                <a16:creationId xmlns="" xmlns:a16="http://schemas.microsoft.com/office/drawing/2014/main" id="{193ABDF1-28A5-4B27-9379-1B76FD37E6F1}"/>
              </a:ext>
            </a:extLst>
          </p:cNvPr>
          <p:cNvSpPr>
            <a:spLocks noGrp="1"/>
          </p:cNvSpPr>
          <p:nvPr>
            <p:ph type="body" sz="quarter" idx="11"/>
          </p:nvPr>
        </p:nvSpPr>
        <p:spPr/>
        <p:txBody>
          <a:bodyPr/>
          <a:lstStyle/>
          <a:p>
            <a:r>
              <a:rPr lang="zh-CN" altLang="en-US" dirty="0"/>
              <a:t>材质技术在三维软件中又叫做着色器，通过不同的材质球来使模型真实地反映出颜色、纹理、光泽与花纹等效果。在真实世界中比较明显的例子如衣服的布料材质、水杯的玻璃材质、鼠标的塑料材质与汽车的金属材质等，这些在</a:t>
            </a:r>
            <a:r>
              <a:rPr lang="en-US" altLang="zh-CN" dirty="0"/>
              <a:t>Maya</a:t>
            </a:r>
            <a:r>
              <a:rPr lang="zh-CN" altLang="en-US" dirty="0"/>
              <a:t>里都可以通过对材质球属性的编辑来得到不同的材质效果。</a:t>
            </a:r>
            <a:endParaRPr lang="zh-CN" altLang="en-US" dirty="0"/>
          </a:p>
        </p:txBody>
      </p:sp>
      <p:pic>
        <p:nvPicPr>
          <p:cNvPr id="4" name="图片 3"/>
          <p:cNvPicPr/>
          <p:nvPr/>
        </p:nvPicPr>
        <p:blipFill>
          <a:blip r:embed="rId2"/>
          <a:stretch>
            <a:fillRect/>
          </a:stretch>
        </p:blipFill>
        <p:spPr>
          <a:xfrm>
            <a:off x="820698" y="2990225"/>
            <a:ext cx="4361208" cy="3063734"/>
          </a:xfrm>
          <a:prstGeom prst="rect">
            <a:avLst/>
          </a:prstGeom>
          <a:noFill/>
          <a:ln>
            <a:noFill/>
          </a:ln>
        </p:spPr>
      </p:pic>
      <p:pic>
        <p:nvPicPr>
          <p:cNvPr id="5" name="图片 4"/>
          <p:cNvPicPr/>
          <p:nvPr/>
        </p:nvPicPr>
        <p:blipFill>
          <a:blip r:embed="rId3"/>
          <a:stretch>
            <a:fillRect/>
          </a:stretch>
        </p:blipFill>
        <p:spPr>
          <a:xfrm>
            <a:off x="5465976" y="2990225"/>
            <a:ext cx="5023399" cy="3063734"/>
          </a:xfrm>
          <a:prstGeom prst="rect">
            <a:avLst/>
          </a:prstGeom>
          <a:noFill/>
          <a:ln>
            <a:noFill/>
          </a:ln>
        </p:spPr>
      </p:pic>
    </p:spTree>
    <p:extLst>
      <p:ext uri="{BB962C8B-B14F-4D97-AF65-F5344CB8AC3E}">
        <p14:creationId xmlns:p14="http://schemas.microsoft.com/office/powerpoint/2010/main" val="8441989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4.</a:t>
            </a:r>
            <a:r>
              <a:rPr lang="zh-CN" altLang="en-US" dirty="0"/>
              <a:t>纹理节点的断开</a:t>
            </a:r>
          </a:p>
          <a:p>
            <a:r>
              <a:rPr lang="zh-CN" altLang="en-US" dirty="0"/>
              <a:t>断开连接时，需将光标移动到连接线上，这时线会以白色显示，如下左图所示。按住鼠标左键不放并移动光标，可以看到连接线又变成了黄色，如下中图所示。这时只要松开鼠标左键，及可完成断开操作，如下右图所示。</a:t>
            </a:r>
          </a:p>
          <a:p>
            <a:endParaRPr lang="zh-CN" altLang="en-US" dirty="0"/>
          </a:p>
        </p:txBody>
      </p:sp>
      <p:pic>
        <p:nvPicPr>
          <p:cNvPr id="3" name="图片 2"/>
          <p:cNvPicPr/>
          <p:nvPr/>
        </p:nvPicPr>
        <p:blipFill>
          <a:blip r:embed="rId2"/>
          <a:stretch>
            <a:fillRect/>
          </a:stretch>
        </p:blipFill>
        <p:spPr>
          <a:xfrm>
            <a:off x="806964" y="2767679"/>
            <a:ext cx="2638756" cy="1757023"/>
          </a:xfrm>
          <a:prstGeom prst="rect">
            <a:avLst/>
          </a:prstGeom>
          <a:noFill/>
          <a:ln>
            <a:noFill/>
          </a:ln>
        </p:spPr>
      </p:pic>
      <p:pic>
        <p:nvPicPr>
          <p:cNvPr id="4" name="图片 3"/>
          <p:cNvPicPr/>
          <p:nvPr/>
        </p:nvPicPr>
        <p:blipFill>
          <a:blip r:embed="rId3"/>
          <a:stretch>
            <a:fillRect/>
          </a:stretch>
        </p:blipFill>
        <p:spPr>
          <a:xfrm>
            <a:off x="3571844" y="2767678"/>
            <a:ext cx="2913420" cy="1757023"/>
          </a:xfrm>
          <a:prstGeom prst="rect">
            <a:avLst/>
          </a:prstGeom>
          <a:noFill/>
          <a:ln>
            <a:noFill/>
          </a:ln>
        </p:spPr>
      </p:pic>
      <p:pic>
        <p:nvPicPr>
          <p:cNvPr id="5" name="图片 4"/>
          <p:cNvPicPr/>
          <p:nvPr/>
        </p:nvPicPr>
        <p:blipFill>
          <a:blip r:embed="rId4"/>
          <a:stretch>
            <a:fillRect/>
          </a:stretch>
        </p:blipFill>
        <p:spPr>
          <a:xfrm>
            <a:off x="6691290" y="2767679"/>
            <a:ext cx="3033047" cy="1757022"/>
          </a:xfrm>
          <a:prstGeom prst="rect">
            <a:avLst/>
          </a:prstGeom>
          <a:noFill/>
          <a:ln>
            <a:noFill/>
          </a:ln>
        </p:spPr>
      </p:pic>
    </p:spTree>
    <p:extLst>
      <p:ext uri="{BB962C8B-B14F-4D97-AF65-F5344CB8AC3E}">
        <p14:creationId xmlns:p14="http://schemas.microsoft.com/office/powerpoint/2010/main" val="3085262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5.</a:t>
            </a:r>
            <a:r>
              <a:rPr lang="zh-CN" altLang="en-US" dirty="0"/>
              <a:t>纹理节点的删除</a:t>
            </a:r>
          </a:p>
          <a:p>
            <a:r>
              <a:rPr lang="zh-CN" altLang="en-US" dirty="0"/>
              <a:t>需要删除节点时，只需要在工作区内选中节点，按键盘</a:t>
            </a:r>
            <a:r>
              <a:rPr lang="en-US" altLang="zh-CN" dirty="0"/>
              <a:t>Delete</a:t>
            </a:r>
            <a:r>
              <a:rPr lang="zh-CN" altLang="en-US" dirty="0"/>
              <a:t>删除键及可删除节点。也可以在材质编辑器的浏览器中选中节点并按键盘</a:t>
            </a:r>
            <a:r>
              <a:rPr lang="en-US" altLang="zh-CN" dirty="0"/>
              <a:t>Delete</a:t>
            </a:r>
            <a:r>
              <a:rPr lang="zh-CN" altLang="en-US" dirty="0"/>
              <a:t>删除键删除节点。</a:t>
            </a:r>
          </a:p>
          <a:p>
            <a:endParaRPr lang="zh-CN" altLang="en-US" dirty="0"/>
          </a:p>
        </p:txBody>
      </p:sp>
    </p:spTree>
    <p:extLst>
      <p:ext uri="{BB962C8B-B14F-4D97-AF65-F5344CB8AC3E}">
        <p14:creationId xmlns:p14="http://schemas.microsoft.com/office/powerpoint/2010/main" val="1785445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UV</a:t>
            </a:r>
            <a:r>
              <a:rPr lang="zh-CN" altLang="en-US" dirty="0"/>
              <a:t>技术</a:t>
            </a:r>
            <a:endParaRPr lang="zh-CN" altLang="en-US" dirty="0"/>
          </a:p>
        </p:txBody>
      </p:sp>
      <p:sp>
        <p:nvSpPr>
          <p:cNvPr id="3" name="文本占位符 2"/>
          <p:cNvSpPr>
            <a:spLocks noGrp="1"/>
          </p:cNvSpPr>
          <p:nvPr>
            <p:ph type="body" sz="quarter" idx="11"/>
          </p:nvPr>
        </p:nvSpPr>
        <p:spPr/>
        <p:txBody>
          <a:bodyPr/>
          <a:lstStyle/>
          <a:p>
            <a:r>
              <a:rPr lang="en-US" altLang="zh-CN" dirty="0"/>
              <a:t>4.5.1 UV</a:t>
            </a:r>
            <a:r>
              <a:rPr lang="zh-CN" altLang="en-US" dirty="0"/>
              <a:t>编辑器</a:t>
            </a:r>
            <a:endParaRPr lang="zh-CN" altLang="en-US" dirty="0"/>
          </a:p>
        </p:txBody>
      </p:sp>
      <p:sp>
        <p:nvSpPr>
          <p:cNvPr id="4" name="文本占位符 3"/>
          <p:cNvSpPr>
            <a:spLocks noGrp="1"/>
          </p:cNvSpPr>
          <p:nvPr>
            <p:ph type="body" sz="quarter" idx="12"/>
          </p:nvPr>
        </p:nvSpPr>
        <p:spPr>
          <a:xfrm>
            <a:off x="5245844" y="3600036"/>
            <a:ext cx="5441204" cy="398009"/>
          </a:xfrm>
        </p:spPr>
        <p:txBody>
          <a:bodyPr/>
          <a:lstStyle/>
          <a:p>
            <a:r>
              <a:rPr lang="en-US" altLang="zh-CN" dirty="0"/>
              <a:t>4.5.2 </a:t>
            </a:r>
            <a:r>
              <a:rPr lang="zh-CN" altLang="en-US" dirty="0"/>
              <a:t>创建</a:t>
            </a:r>
            <a:r>
              <a:rPr lang="en-US" altLang="zh-CN" dirty="0"/>
              <a:t>UV</a:t>
            </a:r>
            <a:endParaRPr lang="zh-CN" altLang="en-US" dirty="0"/>
          </a:p>
        </p:txBody>
      </p:sp>
      <p:sp>
        <p:nvSpPr>
          <p:cNvPr id="5" name="文本占位符 4"/>
          <p:cNvSpPr>
            <a:spLocks noGrp="1"/>
          </p:cNvSpPr>
          <p:nvPr>
            <p:ph type="body" sz="quarter" idx="13"/>
          </p:nvPr>
        </p:nvSpPr>
        <p:spPr>
          <a:xfrm>
            <a:off x="5245844" y="4012762"/>
            <a:ext cx="5441204" cy="398009"/>
          </a:xfrm>
        </p:spPr>
        <p:txBody>
          <a:bodyPr/>
          <a:lstStyle/>
          <a:p>
            <a:r>
              <a:rPr lang="en-US" altLang="zh-CN" dirty="0"/>
              <a:t>4.5.3 </a:t>
            </a:r>
            <a:r>
              <a:rPr lang="zh-CN" altLang="en-US" dirty="0"/>
              <a:t>添加</a:t>
            </a:r>
            <a:r>
              <a:rPr lang="en-US" altLang="zh-CN" dirty="0"/>
              <a:t>UV</a:t>
            </a:r>
            <a:endParaRPr lang="zh-CN" altLang="en-US" dirty="0"/>
          </a:p>
        </p:txBody>
      </p:sp>
      <p:sp>
        <p:nvSpPr>
          <p:cNvPr id="6" name="文本占位符 5"/>
          <p:cNvSpPr>
            <a:spLocks noGrp="1"/>
          </p:cNvSpPr>
          <p:nvPr>
            <p:ph type="body" sz="quarter" idx="14"/>
          </p:nvPr>
        </p:nvSpPr>
        <p:spPr/>
        <p:txBody>
          <a:bodyPr/>
          <a:lstStyle/>
          <a:p>
            <a:r>
              <a:rPr lang="en-US" altLang="zh-CN" dirty="0" smtClean="0"/>
              <a:t>05</a:t>
            </a:r>
            <a:endParaRPr lang="zh-CN" altLang="en-US" dirty="0"/>
          </a:p>
        </p:txBody>
      </p:sp>
      <p:sp>
        <p:nvSpPr>
          <p:cNvPr id="7" name="文本占位符 4"/>
          <p:cNvSpPr txBox="1">
            <a:spLocks/>
          </p:cNvSpPr>
          <p:nvPr/>
        </p:nvSpPr>
        <p:spPr>
          <a:xfrm>
            <a:off x="5245844" y="4407650"/>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4.5.4 </a:t>
            </a:r>
            <a:r>
              <a:rPr lang="zh-CN" altLang="en-US" dirty="0"/>
              <a:t>编辑</a:t>
            </a:r>
            <a:r>
              <a:rPr lang="en-US" altLang="zh-CN" dirty="0"/>
              <a:t>UV</a:t>
            </a:r>
            <a:endParaRPr lang="zh-CN" altLang="en-US" dirty="0"/>
          </a:p>
        </p:txBody>
      </p:sp>
    </p:spTree>
    <p:extLst>
      <p:ext uri="{BB962C8B-B14F-4D97-AF65-F5344CB8AC3E}">
        <p14:creationId xmlns:p14="http://schemas.microsoft.com/office/powerpoint/2010/main" val="1796582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4.5 UV</a:t>
            </a:r>
            <a:r>
              <a:rPr lang="zh-CN" altLang="en-US" dirty="0"/>
              <a:t>技术</a:t>
            </a:r>
          </a:p>
        </p:txBody>
      </p:sp>
      <p:sp>
        <p:nvSpPr>
          <p:cNvPr id="3" name="文本占位符 2"/>
          <p:cNvSpPr>
            <a:spLocks noGrp="1"/>
          </p:cNvSpPr>
          <p:nvPr>
            <p:ph type="body" sz="quarter" idx="11"/>
          </p:nvPr>
        </p:nvSpPr>
        <p:spPr/>
        <p:txBody>
          <a:bodyPr/>
          <a:lstStyle/>
          <a:p>
            <a:r>
              <a:rPr lang="en-US" altLang="zh-CN" dirty="0"/>
              <a:t>UV</a:t>
            </a:r>
            <a:r>
              <a:rPr lang="zh-CN" altLang="en-US" dirty="0"/>
              <a:t>是二维纹理坐标，带有多边形和细分曲面网格的顶点组件信息。</a:t>
            </a:r>
            <a:r>
              <a:rPr lang="en-US" altLang="zh-CN" dirty="0"/>
              <a:t>UV</a:t>
            </a:r>
            <a:r>
              <a:rPr lang="zh-CN" altLang="en-US" dirty="0"/>
              <a:t>用于定义二维纹理坐标系，称为“</a:t>
            </a:r>
            <a:r>
              <a:rPr lang="en-US" altLang="zh-CN" dirty="0"/>
              <a:t>UV</a:t>
            </a:r>
            <a:r>
              <a:rPr lang="zh-CN" altLang="en-US" dirty="0"/>
              <a:t>纹理空间”。</a:t>
            </a:r>
            <a:r>
              <a:rPr lang="en-US" altLang="zh-CN" dirty="0"/>
              <a:t>UV</a:t>
            </a:r>
            <a:r>
              <a:rPr lang="zh-CN" altLang="en-US" dirty="0"/>
              <a:t>纹理空间使用字母</a:t>
            </a:r>
            <a:r>
              <a:rPr lang="en-US" altLang="zh-CN" dirty="0"/>
              <a:t>U</a:t>
            </a:r>
            <a:r>
              <a:rPr lang="zh-CN" altLang="en-US" dirty="0"/>
              <a:t>和</a:t>
            </a:r>
            <a:r>
              <a:rPr lang="en-US" altLang="zh-CN" dirty="0"/>
              <a:t>V</a:t>
            </a:r>
            <a:r>
              <a:rPr lang="zh-CN" altLang="en-US" dirty="0"/>
              <a:t>来指示二维空间中的轴。</a:t>
            </a:r>
            <a:r>
              <a:rPr lang="en-US" altLang="zh-CN" dirty="0"/>
              <a:t>UV</a:t>
            </a:r>
            <a:r>
              <a:rPr lang="zh-CN" altLang="en-US" dirty="0"/>
              <a:t>纹理空间有助于将图像纹理贴图放置在</a:t>
            </a:r>
            <a:r>
              <a:rPr lang="en-US" altLang="zh-CN" dirty="0"/>
              <a:t>3D</a:t>
            </a:r>
            <a:r>
              <a:rPr lang="zh-CN" altLang="en-US" dirty="0"/>
              <a:t>曲面上。在</a:t>
            </a:r>
            <a:r>
              <a:rPr lang="en-US" altLang="zh-CN" dirty="0"/>
              <a:t>Maya 2022</a:t>
            </a:r>
            <a:r>
              <a:rPr lang="zh-CN" altLang="en-US" dirty="0"/>
              <a:t>中，</a:t>
            </a:r>
            <a:r>
              <a:rPr lang="en-US" altLang="zh-CN" dirty="0"/>
              <a:t>UV</a:t>
            </a:r>
            <a:r>
              <a:rPr lang="zh-CN" altLang="en-US" dirty="0"/>
              <a:t>模块属于建模模块下，所以首先要切换至建模模块，然后在菜单栏中可以找到</a:t>
            </a:r>
            <a:r>
              <a:rPr lang="en-US" altLang="zh-CN" dirty="0"/>
              <a:t>UV</a:t>
            </a:r>
            <a:r>
              <a:rPr lang="zh-CN" altLang="en-US" dirty="0"/>
              <a:t>模块的菜单，如下图所示。</a:t>
            </a:r>
          </a:p>
        </p:txBody>
      </p:sp>
      <p:pic>
        <p:nvPicPr>
          <p:cNvPr id="4" name="图片 3"/>
          <p:cNvPicPr/>
          <p:nvPr/>
        </p:nvPicPr>
        <p:blipFill>
          <a:blip r:embed="rId2"/>
          <a:stretch>
            <a:fillRect/>
          </a:stretch>
        </p:blipFill>
        <p:spPr>
          <a:xfrm>
            <a:off x="2934970" y="3031019"/>
            <a:ext cx="5282438" cy="3543202"/>
          </a:xfrm>
          <a:prstGeom prst="rect">
            <a:avLst/>
          </a:prstGeom>
          <a:noFill/>
          <a:ln>
            <a:noFill/>
          </a:ln>
        </p:spPr>
      </p:pic>
    </p:spTree>
    <p:extLst>
      <p:ext uri="{BB962C8B-B14F-4D97-AF65-F5344CB8AC3E}">
        <p14:creationId xmlns:p14="http://schemas.microsoft.com/office/powerpoint/2010/main" val="2435871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UV</a:t>
            </a:r>
            <a:r>
              <a:rPr lang="zh-CN" altLang="en-US" dirty="0"/>
              <a:t>编辑器是查看和编辑</a:t>
            </a:r>
            <a:r>
              <a:rPr lang="en-US" altLang="zh-CN" dirty="0"/>
              <a:t>UV</a:t>
            </a:r>
            <a:r>
              <a:rPr lang="zh-CN" altLang="en-US" dirty="0"/>
              <a:t>的工作窗口，用户执行“建模</a:t>
            </a:r>
            <a:r>
              <a:rPr lang="en-US" altLang="zh-CN" dirty="0"/>
              <a:t>&gt;UV&gt;UV</a:t>
            </a:r>
            <a:r>
              <a:rPr lang="zh-CN" altLang="en-US" dirty="0"/>
              <a:t>编辑器”命令后，会弹出“</a:t>
            </a:r>
            <a:r>
              <a:rPr lang="en-US" altLang="zh-CN" dirty="0"/>
              <a:t>UV</a:t>
            </a:r>
            <a:r>
              <a:rPr lang="zh-CN" altLang="en-US" dirty="0"/>
              <a:t>编辑器”窗口，如下图所示。</a:t>
            </a:r>
          </a:p>
        </p:txBody>
      </p:sp>
      <p:sp>
        <p:nvSpPr>
          <p:cNvPr id="3" name="文本占位符 2"/>
          <p:cNvSpPr>
            <a:spLocks noGrp="1"/>
          </p:cNvSpPr>
          <p:nvPr>
            <p:ph type="body" sz="quarter" idx="12"/>
          </p:nvPr>
        </p:nvSpPr>
        <p:spPr/>
        <p:txBody>
          <a:bodyPr/>
          <a:lstStyle/>
          <a:p>
            <a:r>
              <a:rPr lang="en-US" altLang="zh-CN" dirty="0"/>
              <a:t>4.5.1 UV</a:t>
            </a:r>
            <a:r>
              <a:rPr lang="zh-CN" altLang="en-US" dirty="0"/>
              <a:t>编辑器</a:t>
            </a:r>
          </a:p>
        </p:txBody>
      </p:sp>
      <p:pic>
        <p:nvPicPr>
          <p:cNvPr id="4" name="图片 3"/>
          <p:cNvPicPr/>
          <p:nvPr/>
        </p:nvPicPr>
        <p:blipFill>
          <a:blip r:embed="rId2"/>
          <a:stretch>
            <a:fillRect/>
          </a:stretch>
        </p:blipFill>
        <p:spPr>
          <a:xfrm>
            <a:off x="2870199" y="2463866"/>
            <a:ext cx="5599475" cy="3952700"/>
          </a:xfrm>
          <a:prstGeom prst="rect">
            <a:avLst/>
          </a:prstGeom>
          <a:noFill/>
          <a:ln>
            <a:noFill/>
          </a:ln>
        </p:spPr>
      </p:pic>
    </p:spTree>
    <p:extLst>
      <p:ext uri="{BB962C8B-B14F-4D97-AF65-F5344CB8AC3E}">
        <p14:creationId xmlns:p14="http://schemas.microsoft.com/office/powerpoint/2010/main" val="2230715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A4774D80-D159-43E0-9F44-1C2AB45CB120}"/>
              </a:ext>
            </a:extLst>
          </p:cNvPr>
          <p:cNvSpPr>
            <a:spLocks noGrp="1"/>
          </p:cNvSpPr>
          <p:nvPr>
            <p:ph type="body" sz="quarter" idx="11"/>
          </p:nvPr>
        </p:nvSpPr>
        <p:spPr/>
        <p:txBody>
          <a:bodyPr/>
          <a:lstStyle/>
          <a:p>
            <a:pPr marL="342900" indent="-342900">
              <a:buFont typeface="Arial" panose="020B0604020202020204" pitchFamily="34" charset="0"/>
              <a:buChar char="•"/>
            </a:pPr>
            <a:r>
              <a:rPr lang="zh-CN" altLang="en-US" dirty="0" smtClean="0"/>
              <a:t>菜</a:t>
            </a:r>
            <a:r>
              <a:rPr lang="zh-CN" altLang="en-US" dirty="0"/>
              <a:t>单栏：</a:t>
            </a:r>
            <a:r>
              <a:rPr lang="en-US" altLang="zh-CN" dirty="0"/>
              <a:t>UV</a:t>
            </a:r>
            <a:r>
              <a:rPr lang="zh-CN" altLang="en-US" dirty="0"/>
              <a:t>编辑的命令都整合在菜单栏中，其中包括创建</a:t>
            </a:r>
            <a:r>
              <a:rPr lang="en-US" altLang="zh-CN" dirty="0"/>
              <a:t>UV</a:t>
            </a:r>
            <a:r>
              <a:rPr lang="zh-CN" altLang="en-US" dirty="0"/>
              <a:t>、选择</a:t>
            </a:r>
            <a:r>
              <a:rPr lang="en-US" altLang="zh-CN" dirty="0"/>
              <a:t>Uv</a:t>
            </a:r>
            <a:r>
              <a:rPr lang="zh-CN" altLang="en-US" dirty="0"/>
              <a:t>和编辑</a:t>
            </a:r>
            <a:r>
              <a:rPr lang="en-US" altLang="zh-CN" dirty="0"/>
              <a:t>UV</a:t>
            </a:r>
            <a:r>
              <a:rPr lang="zh-CN" altLang="en-US" dirty="0"/>
              <a:t>等命令。</a:t>
            </a:r>
          </a:p>
          <a:p>
            <a:pPr marL="342900" indent="-342900">
              <a:buFont typeface="Arial" panose="020B0604020202020204" pitchFamily="34" charset="0"/>
              <a:buChar char="•"/>
            </a:pPr>
            <a:r>
              <a:rPr lang="en-US" altLang="zh-CN" dirty="0" smtClean="0"/>
              <a:t>UV</a:t>
            </a:r>
            <a:r>
              <a:rPr lang="zh-CN" altLang="en-US" dirty="0"/>
              <a:t>编辑显示工具栏：这里是设置模型</a:t>
            </a:r>
            <a:r>
              <a:rPr lang="en-US" altLang="zh-CN" dirty="0"/>
              <a:t>UV</a:t>
            </a:r>
            <a:r>
              <a:rPr lang="zh-CN" altLang="en-US" dirty="0"/>
              <a:t>在工作区内所显示的</a:t>
            </a:r>
            <a:r>
              <a:rPr lang="en-US" altLang="zh-CN" dirty="0"/>
              <a:t>UV</a:t>
            </a:r>
            <a:r>
              <a:rPr lang="zh-CN" altLang="en-US" dirty="0"/>
              <a:t>的一些边的颜色和显示方式等。</a:t>
            </a:r>
          </a:p>
          <a:p>
            <a:pPr marL="342900" indent="-342900">
              <a:buFont typeface="Arial" panose="020B0604020202020204" pitchFamily="34" charset="0"/>
              <a:buChar char="•"/>
            </a:pPr>
            <a:r>
              <a:rPr lang="zh-CN" altLang="en-US" dirty="0" smtClean="0"/>
              <a:t>工</a:t>
            </a:r>
            <a:r>
              <a:rPr lang="zh-CN" altLang="en-US" dirty="0"/>
              <a:t>作区：</a:t>
            </a:r>
            <a:r>
              <a:rPr lang="en-US" altLang="zh-CN" dirty="0"/>
              <a:t>UV</a:t>
            </a:r>
            <a:r>
              <a:rPr lang="zh-CN" altLang="en-US" dirty="0"/>
              <a:t>编辑的操作区，在这里进行对</a:t>
            </a:r>
            <a:r>
              <a:rPr lang="en-US" altLang="zh-CN" dirty="0"/>
              <a:t>UV</a:t>
            </a:r>
            <a:r>
              <a:rPr lang="zh-CN" altLang="en-US" dirty="0"/>
              <a:t>的编辑操作。</a:t>
            </a:r>
          </a:p>
          <a:p>
            <a:pPr marL="342900" indent="-342900">
              <a:buFont typeface="Arial" panose="020B0604020202020204" pitchFamily="34" charset="0"/>
              <a:buChar char="•"/>
            </a:pPr>
            <a:r>
              <a:rPr lang="en-US" altLang="zh-CN" dirty="0" smtClean="0"/>
              <a:t>UV</a:t>
            </a:r>
            <a:r>
              <a:rPr lang="zh-CN" altLang="en-US" dirty="0"/>
              <a:t>工具包：</a:t>
            </a:r>
            <a:r>
              <a:rPr lang="en-US" altLang="zh-CN" dirty="0"/>
              <a:t>UV</a:t>
            </a:r>
            <a:r>
              <a:rPr lang="zh-CN" altLang="en-US" dirty="0"/>
              <a:t>编辑的所有功能都整合在这些选项卡菜单中。</a:t>
            </a:r>
            <a:endParaRPr lang="zh-CN" altLang="en-US" dirty="0"/>
          </a:p>
        </p:txBody>
      </p:sp>
    </p:spTree>
    <p:extLst>
      <p:ext uri="{BB962C8B-B14F-4D97-AF65-F5344CB8AC3E}">
        <p14:creationId xmlns:p14="http://schemas.microsoft.com/office/powerpoint/2010/main" val="29639700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a:t>
            </a:r>
            <a:r>
              <a:rPr lang="en-US" altLang="zh-CN" dirty="0"/>
              <a:t>Maya 2022</a:t>
            </a:r>
            <a:r>
              <a:rPr lang="zh-CN" altLang="en-US" dirty="0"/>
              <a:t>的</a:t>
            </a:r>
            <a:r>
              <a:rPr lang="en-US" altLang="zh-CN" dirty="0"/>
              <a:t>UV</a:t>
            </a:r>
            <a:r>
              <a:rPr lang="zh-CN" altLang="en-US" dirty="0"/>
              <a:t>模块里，自带了几种创建</a:t>
            </a:r>
            <a:r>
              <a:rPr lang="en-US" altLang="zh-CN" dirty="0"/>
              <a:t>UV</a:t>
            </a:r>
            <a:r>
              <a:rPr lang="zh-CN" altLang="en-US" dirty="0"/>
              <a:t>的方式，分别为“自动”“最佳平面”“基于摄像机”“轮廓拉伸”“基于法线”“圆柱形”“平面”和“球形”映射，如下左图所示。在场景中创建一个立方体并选中，可以在</a:t>
            </a:r>
            <a:r>
              <a:rPr lang="en-US" altLang="zh-CN" dirty="0"/>
              <a:t>UV</a:t>
            </a:r>
            <a:r>
              <a:rPr lang="zh-CN" altLang="en-US" dirty="0"/>
              <a:t>编辑器中看到自动被展开的</a:t>
            </a:r>
            <a:r>
              <a:rPr lang="en-US" altLang="zh-CN" dirty="0"/>
              <a:t>UV</a:t>
            </a:r>
            <a:r>
              <a:rPr lang="zh-CN" altLang="en-US" dirty="0"/>
              <a:t>效果，如下右图所示。</a:t>
            </a:r>
          </a:p>
        </p:txBody>
      </p:sp>
      <p:sp>
        <p:nvSpPr>
          <p:cNvPr id="3" name="文本占位符 2"/>
          <p:cNvSpPr>
            <a:spLocks noGrp="1"/>
          </p:cNvSpPr>
          <p:nvPr>
            <p:ph type="body" sz="quarter" idx="12"/>
          </p:nvPr>
        </p:nvSpPr>
        <p:spPr/>
        <p:txBody>
          <a:bodyPr/>
          <a:lstStyle/>
          <a:p>
            <a:r>
              <a:rPr lang="en-US" altLang="zh-CN" dirty="0"/>
              <a:t>4.5.2 </a:t>
            </a:r>
            <a:r>
              <a:rPr lang="zh-CN" altLang="en-US" dirty="0"/>
              <a:t>创建</a:t>
            </a:r>
            <a:r>
              <a:rPr lang="en-US" altLang="zh-CN" dirty="0"/>
              <a:t>UV</a:t>
            </a:r>
            <a:endParaRPr lang="zh-CN" altLang="en-US" dirty="0"/>
          </a:p>
        </p:txBody>
      </p:sp>
      <p:pic>
        <p:nvPicPr>
          <p:cNvPr id="4" name="图片 3"/>
          <p:cNvPicPr/>
          <p:nvPr/>
        </p:nvPicPr>
        <p:blipFill>
          <a:blip r:embed="rId2"/>
          <a:stretch>
            <a:fillRect/>
          </a:stretch>
        </p:blipFill>
        <p:spPr>
          <a:xfrm>
            <a:off x="1990002" y="3874819"/>
            <a:ext cx="2717283" cy="2707891"/>
          </a:xfrm>
          <a:prstGeom prst="rect">
            <a:avLst/>
          </a:prstGeom>
          <a:noFill/>
          <a:ln>
            <a:noFill/>
          </a:ln>
        </p:spPr>
      </p:pic>
      <p:pic>
        <p:nvPicPr>
          <p:cNvPr id="5" name="图片 4"/>
          <p:cNvPicPr/>
          <p:nvPr/>
        </p:nvPicPr>
        <p:blipFill>
          <a:blip r:embed="rId3"/>
          <a:stretch>
            <a:fillRect/>
          </a:stretch>
        </p:blipFill>
        <p:spPr>
          <a:xfrm>
            <a:off x="5110742" y="3020399"/>
            <a:ext cx="4868829" cy="3562311"/>
          </a:xfrm>
          <a:prstGeom prst="rect">
            <a:avLst/>
          </a:prstGeom>
          <a:noFill/>
          <a:ln>
            <a:noFill/>
          </a:ln>
        </p:spPr>
      </p:pic>
    </p:spTree>
    <p:extLst>
      <p:ext uri="{BB962C8B-B14F-4D97-AF65-F5344CB8AC3E}">
        <p14:creationId xmlns:p14="http://schemas.microsoft.com/office/powerpoint/2010/main" val="2661164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7D928367-E2EB-4114-A623-5798AEF3466D}"/>
              </a:ext>
            </a:extLst>
          </p:cNvPr>
          <p:cNvSpPr>
            <a:spLocks noGrp="1"/>
          </p:cNvSpPr>
          <p:nvPr>
            <p:ph type="body" sz="quarter" idx="11"/>
          </p:nvPr>
        </p:nvSpPr>
        <p:spPr/>
        <p:txBody>
          <a:bodyPr/>
          <a:lstStyle/>
          <a:p>
            <a:pPr marL="342900" indent="-342900">
              <a:buFont typeface="Arial" panose="020B0604020202020204" pitchFamily="34" charset="0"/>
              <a:buChar char="•"/>
            </a:pPr>
            <a:r>
              <a:rPr lang="zh-CN" altLang="en-US" dirty="0" smtClean="0"/>
              <a:t>自</a:t>
            </a:r>
            <a:r>
              <a:rPr lang="zh-CN" altLang="en-US" dirty="0"/>
              <a:t>动：同时从多个角度将</a:t>
            </a:r>
            <a:r>
              <a:rPr lang="en-US" altLang="zh-CN" dirty="0"/>
              <a:t>UV</a:t>
            </a:r>
            <a:r>
              <a:rPr lang="zh-CN" altLang="en-US" dirty="0"/>
              <a:t>纹理坐标投影到选定对象上。一个“自动映射投影”操纵器显示在选定对象周围，以便进行更精确的</a:t>
            </a:r>
            <a:r>
              <a:rPr lang="en-US" altLang="zh-CN" dirty="0"/>
              <a:t>UV</a:t>
            </a:r>
            <a:r>
              <a:rPr lang="zh-CN" altLang="en-US" dirty="0"/>
              <a:t>投影。</a:t>
            </a:r>
          </a:p>
          <a:p>
            <a:pPr marL="342900" indent="-342900">
              <a:buFont typeface="Arial" panose="020B0604020202020204" pitchFamily="34" charset="0"/>
              <a:buChar char="•"/>
            </a:pPr>
            <a:r>
              <a:rPr lang="zh-CN" altLang="en-US" dirty="0" smtClean="0"/>
              <a:t>基</a:t>
            </a:r>
            <a:r>
              <a:rPr lang="zh-CN" altLang="en-US" dirty="0"/>
              <a:t>于摄像机：基于当前摄影机视图为选定对象创建</a:t>
            </a:r>
            <a:r>
              <a:rPr lang="en-US" altLang="zh-CN" dirty="0"/>
              <a:t>UV</a:t>
            </a:r>
            <a:r>
              <a:rPr lang="zh-CN" altLang="en-US" dirty="0"/>
              <a:t>纹理坐标作为平面投影。也就是说，摄影机视图成为投影的平面。</a:t>
            </a:r>
          </a:p>
          <a:p>
            <a:pPr marL="342900" indent="-342900">
              <a:buFont typeface="Arial" panose="020B0604020202020204" pitchFamily="34" charset="0"/>
              <a:buChar char="•"/>
            </a:pPr>
            <a:r>
              <a:rPr lang="zh-CN" altLang="en-US" dirty="0" smtClean="0"/>
              <a:t>轮</a:t>
            </a:r>
            <a:r>
              <a:rPr lang="zh-CN" altLang="en-US" dirty="0"/>
              <a:t>廓拉伸：分析有四个角点的选择，确定如何以最佳方式在图像上拉伸多边形的</a:t>
            </a:r>
            <a:r>
              <a:rPr lang="en-US" altLang="zh-CN" dirty="0"/>
              <a:t>UV</a:t>
            </a:r>
            <a:r>
              <a:rPr lang="zh-CN" altLang="en-US" dirty="0"/>
              <a:t>坐标。有关详细信息，请参见轮廓拉伸</a:t>
            </a:r>
            <a:r>
              <a:rPr lang="en-US" altLang="zh-CN" dirty="0"/>
              <a:t>UV</a:t>
            </a:r>
            <a:r>
              <a:rPr lang="zh-CN" altLang="en-US" dirty="0"/>
              <a:t>映射和轮廓拉伸贴图选项。</a:t>
            </a:r>
          </a:p>
          <a:p>
            <a:pPr marL="342900" indent="-342900">
              <a:buFont typeface="Arial" panose="020B0604020202020204" pitchFamily="34" charset="0"/>
              <a:buChar char="•"/>
            </a:pPr>
            <a:r>
              <a:rPr lang="zh-CN" altLang="en-US" dirty="0" smtClean="0"/>
              <a:t>基</a:t>
            </a:r>
            <a:r>
              <a:rPr lang="zh-CN" altLang="en-US" dirty="0"/>
              <a:t>于法线：根据关联顶点的法线放置</a:t>
            </a:r>
            <a:r>
              <a:rPr lang="en-US" altLang="zh-CN" dirty="0"/>
              <a:t>UV</a:t>
            </a:r>
            <a:r>
              <a:rPr lang="zh-CN" altLang="en-US" dirty="0"/>
              <a:t>。</a:t>
            </a:r>
          </a:p>
          <a:p>
            <a:pPr marL="342900" indent="-342900">
              <a:buFont typeface="Arial" panose="020B0604020202020204" pitchFamily="34" charset="0"/>
              <a:buChar char="•"/>
            </a:pPr>
            <a:r>
              <a:rPr lang="zh-CN" altLang="en-US" dirty="0" smtClean="0"/>
              <a:t>圆</a:t>
            </a:r>
            <a:r>
              <a:rPr lang="zh-CN" altLang="en-US" dirty="0"/>
              <a:t>柱形：通过向内投影</a:t>
            </a:r>
            <a:r>
              <a:rPr lang="en-US" altLang="zh-CN" dirty="0"/>
              <a:t>UV</a:t>
            </a:r>
            <a:r>
              <a:rPr lang="zh-CN" altLang="en-US" dirty="0"/>
              <a:t>纹理坐标到一个虚构的圆柱体上，以映射它们到选定对象。</a:t>
            </a:r>
          </a:p>
          <a:p>
            <a:pPr marL="342900" indent="-342900">
              <a:buFont typeface="Arial" panose="020B0604020202020204" pitchFamily="34" charset="0"/>
              <a:buChar char="•"/>
            </a:pPr>
            <a:r>
              <a:rPr lang="zh-CN" altLang="en-US" dirty="0" smtClean="0"/>
              <a:t>平</a:t>
            </a:r>
            <a:r>
              <a:rPr lang="zh-CN" altLang="en-US" dirty="0"/>
              <a:t>面：从假设平面沿一个方向投影</a:t>
            </a:r>
            <a:r>
              <a:rPr lang="en-US" altLang="zh-CN" dirty="0"/>
              <a:t>UV</a:t>
            </a:r>
            <a:r>
              <a:rPr lang="zh-CN" altLang="en-US" dirty="0"/>
              <a:t>纹理坐标，可以将其映射到选定的曲面网格。</a:t>
            </a:r>
          </a:p>
          <a:p>
            <a:pPr marL="342900" indent="-342900">
              <a:buFont typeface="Arial" panose="020B0604020202020204" pitchFamily="34" charset="0"/>
              <a:buChar char="•"/>
            </a:pPr>
            <a:r>
              <a:rPr lang="zh-CN" altLang="en-US" dirty="0" smtClean="0"/>
              <a:t>球</a:t>
            </a:r>
            <a:r>
              <a:rPr lang="zh-CN" altLang="en-US" dirty="0"/>
              <a:t>形：通过将</a:t>
            </a:r>
            <a:r>
              <a:rPr lang="en-US" altLang="zh-CN" dirty="0"/>
              <a:t>UV</a:t>
            </a:r>
            <a:r>
              <a:rPr lang="zh-CN" altLang="en-US" dirty="0"/>
              <a:t>从假想球体向内投影，将</a:t>
            </a:r>
            <a:r>
              <a:rPr lang="en-US" altLang="zh-CN" dirty="0"/>
              <a:t>UV</a:t>
            </a:r>
            <a:r>
              <a:rPr lang="zh-CN" altLang="en-US" dirty="0"/>
              <a:t>映射到选定对象上。</a:t>
            </a:r>
            <a:endParaRPr lang="zh-CN" altLang="en-US" dirty="0"/>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5"/>
          <p:cNvSpPr>
            <a:spLocks noChangeArrowheads="1"/>
          </p:cNvSpPr>
          <p:nvPr/>
        </p:nvSpPr>
        <p:spPr bwMode="auto">
          <a:xfrm>
            <a:off x="0" y="347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3238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9310950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9E42B161-8A59-4C17-8FAC-BBD1A9CE03D3}"/>
              </a:ext>
            </a:extLst>
          </p:cNvPr>
          <p:cNvSpPr>
            <a:spLocks noGrp="1"/>
          </p:cNvSpPr>
          <p:nvPr>
            <p:ph type="body" sz="quarter" idx="11"/>
          </p:nvPr>
        </p:nvSpPr>
        <p:spPr/>
        <p:txBody>
          <a:bodyPr/>
          <a:lstStyle/>
          <a:p>
            <a:r>
              <a:rPr lang="zh-CN" altLang="en-US" dirty="0"/>
              <a:t>提示：</a:t>
            </a:r>
            <a:r>
              <a:rPr lang="en-US" altLang="zh-CN" dirty="0"/>
              <a:t>Maya</a:t>
            </a:r>
            <a:r>
              <a:rPr lang="zh-CN" altLang="en-US" dirty="0"/>
              <a:t>自动映射的</a:t>
            </a:r>
            <a:r>
              <a:rPr lang="en-US" altLang="zh-CN" dirty="0"/>
              <a:t>UV</a:t>
            </a:r>
            <a:r>
              <a:rPr lang="zh-CN" altLang="en-US" dirty="0"/>
              <a:t>难以满足复杂模型的制作</a:t>
            </a:r>
          </a:p>
          <a:p>
            <a:r>
              <a:rPr lang="en-US" altLang="zh-CN" dirty="0"/>
              <a:t>Maya</a:t>
            </a:r>
            <a:r>
              <a:rPr lang="zh-CN" altLang="en-US" dirty="0"/>
              <a:t>虽然提供了很多不同的映射</a:t>
            </a:r>
            <a:r>
              <a:rPr lang="en-US" altLang="zh-CN" dirty="0"/>
              <a:t>UV</a:t>
            </a:r>
            <a:r>
              <a:rPr lang="zh-CN" altLang="en-US" dirty="0"/>
              <a:t>的方式，但是在实际操作中可以发现，稍微复杂一点的模型都不能用自带的映射方式到达一个很好的最终效果，</a:t>
            </a:r>
            <a:r>
              <a:rPr lang="en-US" altLang="zh-CN" dirty="0"/>
              <a:t>Maya</a:t>
            </a:r>
            <a:r>
              <a:rPr lang="zh-CN" altLang="en-US" dirty="0"/>
              <a:t>自带的映射方式只是提供了最基础的映射效果，用户还需要通过更多的切割</a:t>
            </a:r>
            <a:r>
              <a:rPr lang="en-US" altLang="zh-CN" dirty="0"/>
              <a:t>UV</a:t>
            </a:r>
            <a:r>
              <a:rPr lang="zh-CN" altLang="en-US" dirty="0"/>
              <a:t>、缝合</a:t>
            </a:r>
            <a:r>
              <a:rPr lang="en-US" altLang="zh-CN" dirty="0"/>
              <a:t>UV</a:t>
            </a:r>
            <a:r>
              <a:rPr lang="zh-CN" altLang="en-US" dirty="0"/>
              <a:t>的命令来继续完善</a:t>
            </a:r>
            <a:r>
              <a:rPr lang="en-US" altLang="zh-CN" dirty="0"/>
              <a:t>UV</a:t>
            </a:r>
            <a:r>
              <a:rPr lang="zh-CN" altLang="en-US" dirty="0"/>
              <a:t>。</a:t>
            </a:r>
            <a:endParaRPr lang="zh-CN" altLang="en-US" dirty="0"/>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3228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41607092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a:t>
            </a:r>
            <a:r>
              <a:rPr lang="en-US" altLang="zh-CN" dirty="0"/>
              <a:t>Maya</a:t>
            </a:r>
            <a:r>
              <a:rPr lang="zh-CN" altLang="en-US" dirty="0"/>
              <a:t>中创建好了</a:t>
            </a:r>
            <a:r>
              <a:rPr lang="en-US" altLang="zh-CN" dirty="0"/>
              <a:t>UV</a:t>
            </a:r>
            <a:r>
              <a:rPr lang="zh-CN" altLang="en-US" dirty="0"/>
              <a:t>后，需要将</a:t>
            </a:r>
            <a:r>
              <a:rPr lang="en-US" altLang="zh-CN" dirty="0"/>
              <a:t>UV</a:t>
            </a:r>
            <a:r>
              <a:rPr lang="zh-CN" altLang="en-US" dirty="0"/>
              <a:t>导出至</a:t>
            </a:r>
            <a:r>
              <a:rPr lang="en-US" altLang="zh-CN" dirty="0"/>
              <a:t>PhotoShop</a:t>
            </a:r>
            <a:r>
              <a:rPr lang="zh-CN" altLang="en-US" dirty="0"/>
              <a:t>（后简称</a:t>
            </a:r>
            <a:r>
              <a:rPr lang="en-US" altLang="zh-CN" dirty="0"/>
              <a:t>PS</a:t>
            </a:r>
            <a:r>
              <a:rPr lang="zh-CN" altLang="en-US" dirty="0"/>
              <a:t>）等软件中编辑，在将编辑好的图片添加到材质球上赋予给模型。下面介绍具体操作方法。</a:t>
            </a:r>
          </a:p>
        </p:txBody>
      </p:sp>
      <p:sp>
        <p:nvSpPr>
          <p:cNvPr id="3" name="文本占位符 2"/>
          <p:cNvSpPr>
            <a:spLocks noGrp="1"/>
          </p:cNvSpPr>
          <p:nvPr>
            <p:ph type="body" sz="quarter" idx="12"/>
          </p:nvPr>
        </p:nvSpPr>
        <p:spPr/>
        <p:txBody>
          <a:bodyPr/>
          <a:lstStyle/>
          <a:p>
            <a:r>
              <a:rPr lang="en-US" altLang="zh-CN" dirty="0"/>
              <a:t>4.5.3 </a:t>
            </a:r>
            <a:r>
              <a:rPr lang="zh-CN" altLang="en-US" dirty="0"/>
              <a:t>添加</a:t>
            </a:r>
            <a:r>
              <a:rPr lang="en-US" altLang="zh-CN" dirty="0"/>
              <a:t>UV</a:t>
            </a:r>
            <a:endParaRPr lang="zh-CN" altLang="en-US" dirty="0"/>
          </a:p>
        </p:txBody>
      </p:sp>
    </p:spTree>
    <p:extLst>
      <p:ext uri="{BB962C8B-B14F-4D97-AF65-F5344CB8AC3E}">
        <p14:creationId xmlns:p14="http://schemas.microsoft.com/office/powerpoint/2010/main" val="391643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 xmlns:a16="http://schemas.microsoft.com/office/drawing/2014/main" id="{B8677EBF-EB27-470C-96DA-06E5BD5C3804}"/>
              </a:ext>
            </a:extLst>
          </p:cNvPr>
          <p:cNvSpPr>
            <a:spLocks noGrp="1"/>
          </p:cNvSpPr>
          <p:nvPr>
            <p:ph type="body" sz="quarter" idx="11"/>
          </p:nvPr>
        </p:nvSpPr>
        <p:spPr>
          <a:xfrm>
            <a:off x="896130" y="1122292"/>
            <a:ext cx="10791371" cy="5227694"/>
          </a:xfrm>
        </p:spPr>
        <p:txBody>
          <a:bodyPr/>
          <a:lstStyle/>
          <a:p>
            <a:r>
              <a:rPr lang="zh-CN" altLang="en-US" dirty="0"/>
              <a:t>在学习材质之前，先来了解一些材质的基本理论知识。</a:t>
            </a:r>
          </a:p>
          <a:p>
            <a:r>
              <a:rPr lang="zh-CN" altLang="en-US" dirty="0"/>
              <a:t>在真实世界中观察身边的物体，可以发现不同的物体具有不同的材质效果。比如除了水、玻璃等无色透明物体外，一般物体都有一个自己的固有色，如苹果的红色、橘色的橙色和西瓜皮的绿色等。再比如布料材质和金属材质的最主要区别在于反射强度；牛奶和水的区别则在于折射率的不同，透明的物体都具有折射率，而不同的物体具有不同的折射率。水的折射率为</a:t>
            </a:r>
            <a:r>
              <a:rPr lang="en-US" altLang="zh-CN" dirty="0"/>
              <a:t>1.33</a:t>
            </a:r>
            <a:r>
              <a:rPr lang="zh-CN" altLang="en-US" dirty="0"/>
              <a:t>，如果想做水的材质但是折射率不是</a:t>
            </a:r>
            <a:r>
              <a:rPr lang="en-US" altLang="zh-CN" dirty="0"/>
              <a:t>1.33</a:t>
            </a:r>
            <a:r>
              <a:rPr lang="zh-CN" altLang="en-US" dirty="0"/>
              <a:t>，那么渲染出来的效果就不像是水。下面将详细介绍在</a:t>
            </a:r>
            <a:r>
              <a:rPr lang="en-US" altLang="zh-CN" dirty="0"/>
              <a:t>Maya</a:t>
            </a:r>
            <a:r>
              <a:rPr lang="zh-CN" altLang="en-US" dirty="0"/>
              <a:t>中如何通过编辑材质球的属性达到不同物体的质感。</a:t>
            </a:r>
            <a:endParaRPr lang="zh-CN" altLang="en-US" dirty="0"/>
          </a:p>
        </p:txBody>
      </p:sp>
      <p:sp>
        <p:nvSpPr>
          <p:cNvPr id="4" name="文本占位符 3">
            <a:extLst>
              <a:ext uri="{FF2B5EF4-FFF2-40B4-BE49-F238E27FC236}">
                <a16:creationId xmlns="" xmlns:a16="http://schemas.microsoft.com/office/drawing/2014/main" id="{9754D981-5128-4A86-AACB-69FF3A5BE0D9}"/>
              </a:ext>
            </a:extLst>
          </p:cNvPr>
          <p:cNvSpPr>
            <a:spLocks noGrp="1"/>
          </p:cNvSpPr>
          <p:nvPr>
            <p:ph type="body" sz="quarter" idx="12"/>
          </p:nvPr>
        </p:nvSpPr>
        <p:spPr>
          <a:xfrm>
            <a:off x="1090667" y="463640"/>
            <a:ext cx="8972550" cy="475941"/>
          </a:xfrm>
        </p:spPr>
        <p:txBody>
          <a:bodyPr/>
          <a:lstStyle/>
          <a:p>
            <a:r>
              <a:rPr lang="en-US" altLang="zh-CN" dirty="0"/>
              <a:t>4.1.1</a:t>
            </a:r>
            <a:r>
              <a:rPr lang="zh-CN" altLang="en-US" dirty="0"/>
              <a:t>材质理论知识</a:t>
            </a:r>
            <a:endParaRPr lang="zh-CN" altLang="en-US" dirty="0"/>
          </a:p>
        </p:txBody>
      </p:sp>
    </p:spTree>
    <p:extLst>
      <p:ext uri="{BB962C8B-B14F-4D97-AF65-F5344CB8AC3E}">
        <p14:creationId xmlns:p14="http://schemas.microsoft.com/office/powerpoint/2010/main" val="9732505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：新建一个场景并创建一个立方体，然后再</a:t>
            </a:r>
            <a:r>
              <a:rPr lang="en-US" altLang="zh-CN" dirty="0"/>
              <a:t>UV</a:t>
            </a:r>
            <a:r>
              <a:rPr lang="zh-CN" altLang="en-US" dirty="0"/>
              <a:t>编辑器窗口的菜单栏中执行“图像</a:t>
            </a:r>
            <a:r>
              <a:rPr lang="en-US" altLang="zh-CN" dirty="0"/>
              <a:t>&gt;UV</a:t>
            </a:r>
            <a:r>
              <a:rPr lang="zh-CN" altLang="en-US" dirty="0"/>
              <a:t>快照</a:t>
            </a:r>
            <a:r>
              <a:rPr lang="en-US" altLang="zh-CN" dirty="0"/>
              <a:t>...”</a:t>
            </a:r>
            <a:r>
              <a:rPr lang="zh-CN" altLang="en-US" dirty="0"/>
              <a:t>命令，如下左图所示。</a:t>
            </a:r>
          </a:p>
          <a:p>
            <a:r>
              <a:rPr lang="zh-CN" altLang="en-US" dirty="0"/>
              <a:t>步骤</a:t>
            </a:r>
            <a:r>
              <a:rPr lang="en-US" altLang="zh-CN" dirty="0"/>
              <a:t>02</a:t>
            </a:r>
            <a:r>
              <a:rPr lang="zh-CN" altLang="en-US" dirty="0"/>
              <a:t>：在弹出的“</a:t>
            </a:r>
            <a:r>
              <a:rPr lang="en-US" altLang="zh-CN" dirty="0"/>
              <a:t>UV</a:t>
            </a:r>
            <a:r>
              <a:rPr lang="zh-CN" altLang="en-US" dirty="0"/>
              <a:t>快照选项”对话框的“文件名”属性中设置一个文件的保存路径和名称，并在“图像格式”列表中选择</a:t>
            </a:r>
            <a:r>
              <a:rPr lang="en-US" altLang="zh-CN" dirty="0"/>
              <a:t>PNG</a:t>
            </a:r>
            <a:r>
              <a:rPr lang="zh-CN" altLang="en-US" dirty="0"/>
              <a:t>模式，单击“应用”按钮，如下右图所示。这时</a:t>
            </a:r>
            <a:r>
              <a:rPr lang="en-US" altLang="zh-CN" dirty="0"/>
              <a:t>Maya</a:t>
            </a:r>
            <a:r>
              <a:rPr lang="zh-CN" altLang="en-US" dirty="0"/>
              <a:t>就会在设置的路径下保存一张具有</a:t>
            </a:r>
            <a:r>
              <a:rPr lang="en-US" altLang="zh-CN" dirty="0"/>
              <a:t>UV</a:t>
            </a:r>
            <a:r>
              <a:rPr lang="zh-CN" altLang="en-US" dirty="0"/>
              <a:t>线框的</a:t>
            </a:r>
            <a:r>
              <a:rPr lang="en-US" altLang="zh-CN" dirty="0"/>
              <a:t>png</a:t>
            </a:r>
            <a:r>
              <a:rPr lang="zh-CN" altLang="en-US" dirty="0"/>
              <a:t>格式的图片。</a:t>
            </a:r>
            <a:endParaRPr lang="zh-CN" altLang="en-US" dirty="0"/>
          </a:p>
        </p:txBody>
      </p:sp>
      <p:pic>
        <p:nvPicPr>
          <p:cNvPr id="5" name="图片 4"/>
          <p:cNvPicPr/>
          <p:nvPr/>
        </p:nvPicPr>
        <p:blipFill>
          <a:blip r:embed="rId2"/>
          <a:stretch>
            <a:fillRect/>
          </a:stretch>
        </p:blipFill>
        <p:spPr>
          <a:xfrm>
            <a:off x="718064" y="2994233"/>
            <a:ext cx="5038660" cy="3448774"/>
          </a:xfrm>
          <a:prstGeom prst="rect">
            <a:avLst/>
          </a:prstGeom>
          <a:noFill/>
          <a:ln>
            <a:noFill/>
          </a:ln>
        </p:spPr>
      </p:pic>
      <p:pic>
        <p:nvPicPr>
          <p:cNvPr id="6" name="图片 5"/>
          <p:cNvPicPr/>
          <p:nvPr/>
        </p:nvPicPr>
        <p:blipFill>
          <a:blip r:embed="rId3"/>
          <a:stretch>
            <a:fillRect/>
          </a:stretch>
        </p:blipFill>
        <p:spPr>
          <a:xfrm>
            <a:off x="5967019" y="2994233"/>
            <a:ext cx="3492292" cy="3448774"/>
          </a:xfrm>
          <a:prstGeom prst="rect">
            <a:avLst/>
          </a:prstGeom>
          <a:noFill/>
          <a:ln>
            <a:noFill/>
          </a:ln>
        </p:spPr>
      </p:pic>
    </p:spTree>
    <p:extLst>
      <p:ext uri="{BB962C8B-B14F-4D97-AF65-F5344CB8AC3E}">
        <p14:creationId xmlns:p14="http://schemas.microsoft.com/office/powerpoint/2010/main" val="2726636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a:t>
            </a:r>
            <a:r>
              <a:rPr lang="en-US" altLang="zh-CN" dirty="0"/>
              <a:t>PS</a:t>
            </a:r>
            <a:r>
              <a:rPr lang="zh-CN" altLang="en-US" dirty="0"/>
              <a:t>中打开保存的</a:t>
            </a:r>
            <a:r>
              <a:rPr lang="en-US" altLang="zh-CN" dirty="0"/>
              <a:t>png</a:t>
            </a:r>
            <a:r>
              <a:rPr lang="zh-CN" altLang="en-US" dirty="0"/>
              <a:t>格式的图片，并根据线框给不同的区域添加上不同的颜色并保存，如下左图所示。</a:t>
            </a:r>
          </a:p>
          <a:p>
            <a:r>
              <a:rPr lang="zh-CN" altLang="en-US" dirty="0"/>
              <a:t>步骤</a:t>
            </a:r>
            <a:r>
              <a:rPr lang="en-US" altLang="zh-CN" dirty="0"/>
              <a:t>04</a:t>
            </a:r>
            <a:r>
              <a:rPr lang="zh-CN" altLang="en-US" dirty="0"/>
              <a:t>：在</a:t>
            </a:r>
            <a:r>
              <a:rPr lang="en-US" altLang="zh-CN" dirty="0"/>
              <a:t>Maya</a:t>
            </a:r>
            <a:r>
              <a:rPr lang="zh-CN" altLang="en-US" dirty="0"/>
              <a:t>中创建一个</a:t>
            </a:r>
            <a:r>
              <a:rPr lang="en-US" altLang="zh-CN" dirty="0"/>
              <a:t>Blinn</a:t>
            </a:r>
            <a:r>
              <a:rPr lang="zh-CN" altLang="en-US" dirty="0"/>
              <a:t>材质球，并赋予立方体，在</a:t>
            </a:r>
            <a:r>
              <a:rPr lang="en-US" altLang="zh-CN" dirty="0"/>
              <a:t>Blinn</a:t>
            </a:r>
            <a:r>
              <a:rPr lang="zh-CN" altLang="en-US" dirty="0"/>
              <a:t>材质球的属性面板中找到</a:t>
            </a:r>
            <a:r>
              <a:rPr lang="en-US" altLang="zh-CN" dirty="0"/>
              <a:t>Color</a:t>
            </a:r>
            <a:r>
              <a:rPr lang="zh-CN" altLang="en-US" dirty="0"/>
              <a:t>属性，并执行后方黑白格按钮，如下右图所示。</a:t>
            </a:r>
          </a:p>
          <a:p>
            <a:endParaRPr lang="zh-CN" altLang="en-US" dirty="0"/>
          </a:p>
        </p:txBody>
      </p:sp>
      <p:pic>
        <p:nvPicPr>
          <p:cNvPr id="3" name="图片 2"/>
          <p:cNvPicPr/>
          <p:nvPr/>
        </p:nvPicPr>
        <p:blipFill>
          <a:blip r:embed="rId2"/>
          <a:stretch>
            <a:fillRect/>
          </a:stretch>
        </p:blipFill>
        <p:spPr>
          <a:xfrm>
            <a:off x="602089" y="2667360"/>
            <a:ext cx="4943383" cy="3733440"/>
          </a:xfrm>
          <a:prstGeom prst="rect">
            <a:avLst/>
          </a:prstGeom>
          <a:noFill/>
          <a:ln>
            <a:noFill/>
          </a:ln>
        </p:spPr>
      </p:pic>
      <p:pic>
        <p:nvPicPr>
          <p:cNvPr id="4" name="图片 3"/>
          <p:cNvPicPr/>
          <p:nvPr/>
        </p:nvPicPr>
        <p:blipFill>
          <a:blip r:embed="rId3"/>
          <a:stretch>
            <a:fillRect/>
          </a:stretch>
        </p:blipFill>
        <p:spPr>
          <a:xfrm>
            <a:off x="5700614" y="3429000"/>
            <a:ext cx="5713690" cy="2971800"/>
          </a:xfrm>
          <a:prstGeom prst="rect">
            <a:avLst/>
          </a:prstGeom>
          <a:noFill/>
          <a:ln>
            <a:noFill/>
          </a:ln>
        </p:spPr>
      </p:pic>
    </p:spTree>
    <p:extLst>
      <p:ext uri="{BB962C8B-B14F-4D97-AF65-F5344CB8AC3E}">
        <p14:creationId xmlns:p14="http://schemas.microsoft.com/office/powerpoint/2010/main" val="29313694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：在弹出的“创建渲染节点”对话框中创建“文件”节点，如下左图所示。</a:t>
            </a:r>
          </a:p>
          <a:p>
            <a:r>
              <a:rPr lang="zh-CN" altLang="en-US" dirty="0"/>
              <a:t>步骤</a:t>
            </a:r>
            <a:r>
              <a:rPr lang="en-US" altLang="zh-CN" dirty="0"/>
              <a:t>06</a:t>
            </a:r>
            <a:r>
              <a:rPr lang="zh-CN" altLang="en-US" dirty="0"/>
              <a:t>：在新创建的文件节点</a:t>
            </a:r>
            <a:r>
              <a:rPr lang="en-US" altLang="zh-CN" dirty="0"/>
              <a:t>file1</a:t>
            </a:r>
            <a:r>
              <a:rPr lang="zh-CN" altLang="en-US" dirty="0"/>
              <a:t>中的“图像名称”属性中添加刚才在</a:t>
            </a:r>
            <a:r>
              <a:rPr lang="en-US" altLang="zh-CN" dirty="0"/>
              <a:t>PS</a:t>
            </a:r>
            <a:r>
              <a:rPr lang="zh-CN" altLang="en-US" dirty="0"/>
              <a:t>中处理过的</a:t>
            </a:r>
            <a:r>
              <a:rPr lang="en-US" altLang="zh-CN" dirty="0"/>
              <a:t>png</a:t>
            </a:r>
            <a:r>
              <a:rPr lang="zh-CN" altLang="en-US" dirty="0"/>
              <a:t>图片，如下右图所示。</a:t>
            </a:r>
          </a:p>
          <a:p>
            <a:endParaRPr lang="zh-CN" altLang="en-US" dirty="0"/>
          </a:p>
        </p:txBody>
      </p:sp>
      <p:pic>
        <p:nvPicPr>
          <p:cNvPr id="3" name="图片 2"/>
          <p:cNvPicPr/>
          <p:nvPr/>
        </p:nvPicPr>
        <p:blipFill>
          <a:blip r:embed="rId2"/>
          <a:stretch>
            <a:fillRect/>
          </a:stretch>
        </p:blipFill>
        <p:spPr>
          <a:xfrm>
            <a:off x="1744629" y="2372512"/>
            <a:ext cx="3504512" cy="3571087"/>
          </a:xfrm>
          <a:prstGeom prst="rect">
            <a:avLst/>
          </a:prstGeom>
          <a:noFill/>
          <a:ln>
            <a:noFill/>
          </a:ln>
        </p:spPr>
      </p:pic>
      <p:pic>
        <p:nvPicPr>
          <p:cNvPr id="4" name="图片 3"/>
          <p:cNvPicPr/>
          <p:nvPr/>
        </p:nvPicPr>
        <p:blipFill>
          <a:blip r:embed="rId3"/>
          <a:stretch>
            <a:fillRect/>
          </a:stretch>
        </p:blipFill>
        <p:spPr>
          <a:xfrm>
            <a:off x="5421081" y="2372512"/>
            <a:ext cx="3176381" cy="3571087"/>
          </a:xfrm>
          <a:prstGeom prst="rect">
            <a:avLst/>
          </a:prstGeom>
          <a:noFill/>
          <a:ln>
            <a:noFill/>
          </a:ln>
        </p:spPr>
      </p:pic>
    </p:spTree>
    <p:extLst>
      <p:ext uri="{BB962C8B-B14F-4D97-AF65-F5344CB8AC3E}">
        <p14:creationId xmlns:p14="http://schemas.microsoft.com/office/powerpoint/2010/main" val="1635881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：场景中的立方体模型效果如下图所示。注意，如果不能正确显示材质颜色，需要按键盘数字</a:t>
            </a:r>
            <a:r>
              <a:rPr lang="en-US" altLang="zh-CN" dirty="0"/>
              <a:t>5</a:t>
            </a:r>
            <a:r>
              <a:rPr lang="zh-CN" altLang="en-US" dirty="0"/>
              <a:t>、或者执行窗口上的“带纹理”命令，开启纹理显示模式，才能正确的看到立方体的颜色。通过添加</a:t>
            </a:r>
            <a:r>
              <a:rPr lang="en-US" altLang="zh-CN" dirty="0"/>
              <a:t>UV</a:t>
            </a:r>
            <a:r>
              <a:rPr lang="zh-CN" altLang="en-US" dirty="0"/>
              <a:t>的方式可以自定义立方体每个面上的内容。</a:t>
            </a:r>
          </a:p>
        </p:txBody>
      </p:sp>
      <p:pic>
        <p:nvPicPr>
          <p:cNvPr id="3" name="图片 2"/>
          <p:cNvPicPr/>
          <p:nvPr/>
        </p:nvPicPr>
        <p:blipFill>
          <a:blip r:embed="rId2"/>
          <a:stretch>
            <a:fillRect/>
          </a:stretch>
        </p:blipFill>
        <p:spPr>
          <a:xfrm>
            <a:off x="2050163" y="2256692"/>
            <a:ext cx="7076389" cy="4175639"/>
          </a:xfrm>
          <a:prstGeom prst="rect">
            <a:avLst/>
          </a:prstGeom>
          <a:noFill/>
          <a:ln>
            <a:noFill/>
          </a:ln>
        </p:spPr>
      </p:pic>
    </p:spTree>
    <p:extLst>
      <p:ext uri="{BB962C8B-B14F-4D97-AF65-F5344CB8AC3E}">
        <p14:creationId xmlns:p14="http://schemas.microsoft.com/office/powerpoint/2010/main" val="516630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编辑</a:t>
            </a:r>
            <a:r>
              <a:rPr lang="en-US" altLang="zh-CN" dirty="0"/>
              <a:t>UV</a:t>
            </a:r>
            <a:r>
              <a:rPr lang="zh-CN" altLang="en-US" dirty="0"/>
              <a:t>主要分为“自动接缝”“切割</a:t>
            </a:r>
            <a:r>
              <a:rPr lang="en-US" altLang="zh-CN" dirty="0"/>
              <a:t>UV</a:t>
            </a:r>
            <a:r>
              <a:rPr lang="zh-CN" altLang="en-US" dirty="0"/>
              <a:t>边”“缝合</a:t>
            </a:r>
            <a:r>
              <a:rPr lang="en-US" altLang="zh-CN" dirty="0"/>
              <a:t>UV</a:t>
            </a:r>
            <a:r>
              <a:rPr lang="zh-CN" altLang="en-US" dirty="0"/>
              <a:t>边”“分割</a:t>
            </a:r>
            <a:r>
              <a:rPr lang="en-US" altLang="zh-CN" dirty="0"/>
              <a:t>UV”“</a:t>
            </a:r>
            <a:r>
              <a:rPr lang="zh-CN" altLang="en-US" dirty="0"/>
              <a:t>删除</a:t>
            </a:r>
            <a:r>
              <a:rPr lang="en-US" altLang="zh-CN" dirty="0"/>
              <a:t>UV”</a:t>
            </a:r>
            <a:r>
              <a:rPr lang="zh-CN" altLang="en-US" dirty="0"/>
              <a:t>和“合并</a:t>
            </a:r>
            <a:r>
              <a:rPr lang="en-US" altLang="zh-CN" dirty="0"/>
              <a:t>UV”</a:t>
            </a:r>
            <a:r>
              <a:rPr lang="zh-CN" altLang="en-US" dirty="0"/>
              <a:t>等命令，如下图所示。</a:t>
            </a:r>
          </a:p>
        </p:txBody>
      </p:sp>
      <p:sp>
        <p:nvSpPr>
          <p:cNvPr id="3" name="文本占位符 2"/>
          <p:cNvSpPr>
            <a:spLocks noGrp="1"/>
          </p:cNvSpPr>
          <p:nvPr>
            <p:ph type="body" sz="quarter" idx="12"/>
          </p:nvPr>
        </p:nvSpPr>
        <p:spPr/>
        <p:txBody>
          <a:bodyPr/>
          <a:lstStyle/>
          <a:p>
            <a:r>
              <a:rPr lang="en-US" altLang="zh-CN" dirty="0"/>
              <a:t>4.5.4 </a:t>
            </a:r>
            <a:r>
              <a:rPr lang="zh-CN" altLang="en-US" dirty="0"/>
              <a:t>编辑</a:t>
            </a:r>
            <a:r>
              <a:rPr lang="en-US" altLang="zh-CN" dirty="0"/>
              <a:t>UV</a:t>
            </a:r>
            <a:endParaRPr lang="zh-CN" altLang="en-US" dirty="0"/>
          </a:p>
        </p:txBody>
      </p:sp>
      <p:pic>
        <p:nvPicPr>
          <p:cNvPr id="4" name="图片 3"/>
          <p:cNvPicPr/>
          <p:nvPr/>
        </p:nvPicPr>
        <p:blipFill>
          <a:blip r:embed="rId2"/>
          <a:stretch>
            <a:fillRect/>
          </a:stretch>
        </p:blipFill>
        <p:spPr>
          <a:xfrm>
            <a:off x="4935854" y="2512312"/>
            <a:ext cx="2258477" cy="3856957"/>
          </a:xfrm>
          <a:prstGeom prst="rect">
            <a:avLst/>
          </a:prstGeom>
          <a:noFill/>
          <a:ln>
            <a:noFill/>
          </a:ln>
        </p:spPr>
      </p:pic>
    </p:spTree>
    <p:extLst>
      <p:ext uri="{BB962C8B-B14F-4D97-AF65-F5344CB8AC3E}">
        <p14:creationId xmlns:p14="http://schemas.microsoft.com/office/powerpoint/2010/main" val="1324853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pPr marL="342900" indent="-342900">
              <a:buFont typeface="Arial" panose="020B0604020202020204" pitchFamily="34" charset="0"/>
              <a:buChar char="•"/>
            </a:pPr>
            <a:r>
              <a:rPr lang="zh-CN" altLang="en-US" dirty="0"/>
              <a:t>自动接缝：允许 </a:t>
            </a:r>
            <a:r>
              <a:rPr lang="en-US" altLang="zh-CN" dirty="0"/>
              <a:t>Maya </a:t>
            </a:r>
            <a:r>
              <a:rPr lang="zh-CN" altLang="en-US" dirty="0"/>
              <a:t>自动选择或切割选定对象</a:t>
            </a:r>
            <a:r>
              <a:rPr lang="en-US" altLang="zh-CN" dirty="0"/>
              <a:t>/UV </a:t>
            </a:r>
            <a:r>
              <a:rPr lang="zh-CN" altLang="en-US" dirty="0"/>
              <a:t>壳上的边，以形成适当的接缝。</a:t>
            </a:r>
          </a:p>
          <a:p>
            <a:pPr marL="342900" indent="-342900">
              <a:buFont typeface="Arial" panose="020B0604020202020204" pitchFamily="34" charset="0"/>
              <a:buChar char="•"/>
            </a:pPr>
            <a:r>
              <a:rPr lang="zh-CN" altLang="en-US" dirty="0" smtClean="0"/>
              <a:t>切</a:t>
            </a:r>
            <a:r>
              <a:rPr lang="zh-CN" altLang="en-US" dirty="0"/>
              <a:t>割</a:t>
            </a:r>
            <a:r>
              <a:rPr lang="en-US" altLang="zh-CN" dirty="0"/>
              <a:t>UV</a:t>
            </a:r>
            <a:r>
              <a:rPr lang="zh-CN" altLang="en-US" dirty="0"/>
              <a:t>边：对选中的边进行分离。</a:t>
            </a:r>
          </a:p>
          <a:p>
            <a:pPr marL="342900" indent="-342900">
              <a:buFont typeface="Arial" panose="020B0604020202020204" pitchFamily="34" charset="0"/>
              <a:buChar char="•"/>
            </a:pPr>
            <a:r>
              <a:rPr lang="zh-CN" altLang="en-US" dirty="0" smtClean="0"/>
              <a:t>缝</a:t>
            </a:r>
            <a:r>
              <a:rPr lang="zh-CN" altLang="en-US" dirty="0"/>
              <a:t>合</a:t>
            </a:r>
            <a:r>
              <a:rPr lang="en-US" altLang="zh-CN" dirty="0"/>
              <a:t>UV</a:t>
            </a:r>
            <a:r>
              <a:rPr lang="zh-CN" altLang="en-US" dirty="0"/>
              <a:t>边：对选中的边进行焊接。</a:t>
            </a:r>
          </a:p>
          <a:p>
            <a:pPr marL="342900" indent="-342900">
              <a:buFont typeface="Arial" panose="020B0604020202020204" pitchFamily="34" charset="0"/>
              <a:buChar char="•"/>
            </a:pPr>
            <a:r>
              <a:rPr lang="zh-CN" altLang="en-US" dirty="0" smtClean="0"/>
              <a:t>分</a:t>
            </a:r>
            <a:r>
              <a:rPr lang="zh-CN" altLang="en-US" dirty="0"/>
              <a:t>离</a:t>
            </a:r>
            <a:r>
              <a:rPr lang="en-US" altLang="zh-CN" dirty="0"/>
              <a:t>UV:</a:t>
            </a:r>
            <a:r>
              <a:rPr lang="zh-CN" altLang="en-US" dirty="0"/>
              <a:t>将选中面的</a:t>
            </a:r>
            <a:r>
              <a:rPr lang="en-US" altLang="zh-CN" dirty="0"/>
              <a:t>UV</a:t>
            </a:r>
            <a:r>
              <a:rPr lang="zh-CN" altLang="en-US" dirty="0"/>
              <a:t>从整体</a:t>
            </a:r>
            <a:r>
              <a:rPr lang="en-US" altLang="zh-CN" dirty="0"/>
              <a:t>UV</a:t>
            </a:r>
            <a:r>
              <a:rPr lang="zh-CN" altLang="en-US" dirty="0"/>
              <a:t>上分离开。</a:t>
            </a:r>
          </a:p>
          <a:p>
            <a:pPr marL="342900" indent="-342900">
              <a:buFont typeface="Arial" panose="020B0604020202020204" pitchFamily="34" charset="0"/>
              <a:buChar char="•"/>
            </a:pPr>
            <a:r>
              <a:rPr lang="zh-CN" altLang="en-US" dirty="0" smtClean="0"/>
              <a:t>删</a:t>
            </a:r>
            <a:r>
              <a:rPr lang="zh-CN" altLang="en-US" dirty="0"/>
              <a:t>除</a:t>
            </a:r>
            <a:r>
              <a:rPr lang="en-US" altLang="zh-CN" dirty="0"/>
              <a:t>UV:</a:t>
            </a:r>
            <a:r>
              <a:rPr lang="zh-CN" altLang="en-US" dirty="0"/>
              <a:t>将模型的</a:t>
            </a:r>
            <a:r>
              <a:rPr lang="en-US" altLang="zh-CN" dirty="0"/>
              <a:t>UV</a:t>
            </a:r>
            <a:r>
              <a:rPr lang="zh-CN" altLang="en-US" dirty="0"/>
              <a:t>删除，删除后的模型在</a:t>
            </a:r>
            <a:r>
              <a:rPr lang="en-US" altLang="zh-CN" dirty="0"/>
              <a:t>UV</a:t>
            </a:r>
            <a:r>
              <a:rPr lang="zh-CN" altLang="en-US" dirty="0"/>
              <a:t>编辑器中将不显示</a:t>
            </a:r>
            <a:r>
              <a:rPr lang="en-US" altLang="zh-CN" dirty="0"/>
              <a:t>UV,</a:t>
            </a:r>
            <a:r>
              <a:rPr lang="zh-CN" altLang="en-US" dirty="0"/>
              <a:t>需重新创建</a:t>
            </a:r>
            <a:r>
              <a:rPr lang="en-US" altLang="zh-CN" dirty="0"/>
              <a:t>UV</a:t>
            </a:r>
            <a:r>
              <a:rPr lang="zh-CN" altLang="en-US" dirty="0"/>
              <a:t>后才可继续编辑。</a:t>
            </a:r>
          </a:p>
          <a:p>
            <a:pPr marL="342900" indent="-342900">
              <a:buFont typeface="Arial" panose="020B0604020202020204" pitchFamily="34" charset="0"/>
              <a:buChar char="•"/>
            </a:pPr>
            <a:r>
              <a:rPr lang="zh-CN" altLang="en-US" dirty="0" smtClean="0"/>
              <a:t>合</a:t>
            </a:r>
            <a:r>
              <a:rPr lang="zh-CN" altLang="en-US" dirty="0"/>
              <a:t>并</a:t>
            </a:r>
            <a:r>
              <a:rPr lang="en-US" altLang="zh-CN" dirty="0"/>
              <a:t>UV:</a:t>
            </a:r>
            <a:r>
              <a:rPr lang="zh-CN" altLang="en-US" dirty="0"/>
              <a:t>将多个模型的</a:t>
            </a:r>
            <a:r>
              <a:rPr lang="en-US" altLang="zh-CN" dirty="0"/>
              <a:t>UV</a:t>
            </a:r>
            <a:r>
              <a:rPr lang="zh-CN" altLang="en-US" dirty="0"/>
              <a:t>合并在一张</a:t>
            </a:r>
            <a:r>
              <a:rPr lang="en-US" altLang="zh-CN" dirty="0"/>
              <a:t>UV</a:t>
            </a:r>
            <a:r>
              <a:rPr lang="zh-CN" altLang="en-US" dirty="0"/>
              <a:t>图上显示。</a:t>
            </a:r>
          </a:p>
          <a:p>
            <a:pPr marL="342900" indent="-342900">
              <a:buFont typeface="Arial" panose="020B0604020202020204" pitchFamily="34" charset="0"/>
              <a:buChar char="•"/>
            </a:pPr>
            <a:endParaRPr lang="zh-CN" altLang="en-US" dirty="0"/>
          </a:p>
        </p:txBody>
      </p:sp>
    </p:spTree>
    <p:extLst>
      <p:ext uri="{BB962C8B-B14F-4D97-AF65-F5344CB8AC3E}">
        <p14:creationId xmlns:p14="http://schemas.microsoft.com/office/powerpoint/2010/main" val="1326184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151250" y="2349469"/>
            <a:ext cx="6046265" cy="637192"/>
          </a:xfrm>
        </p:spPr>
        <p:txBody>
          <a:bodyPr/>
          <a:lstStyle/>
          <a:p>
            <a:r>
              <a:rPr lang="zh-CN" altLang="en-US" dirty="0"/>
              <a:t>知识延伸</a:t>
            </a:r>
            <a:endParaRPr lang="zh-CN" altLang="en-US" dirty="0"/>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06</a:t>
            </a:r>
            <a:endParaRPr lang="zh-CN" altLang="en-US" dirty="0"/>
          </a:p>
        </p:txBody>
      </p:sp>
    </p:spTree>
    <p:extLst>
      <p:ext uri="{BB962C8B-B14F-4D97-AF65-F5344CB8AC3E}">
        <p14:creationId xmlns:p14="http://schemas.microsoft.com/office/powerpoint/2010/main" val="2961216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知识延伸：制作木地板贴图</a:t>
            </a:r>
            <a:endParaRPr lang="zh-CN" altLang="en-US" dirty="0"/>
          </a:p>
        </p:txBody>
      </p:sp>
      <p:sp>
        <p:nvSpPr>
          <p:cNvPr id="3" name="文本占位符 2"/>
          <p:cNvSpPr>
            <a:spLocks noGrp="1"/>
          </p:cNvSpPr>
          <p:nvPr>
            <p:ph type="body" sz="quarter" idx="11"/>
          </p:nvPr>
        </p:nvSpPr>
        <p:spPr/>
        <p:txBody>
          <a:bodyPr/>
          <a:lstStyle/>
          <a:p>
            <a:r>
              <a:rPr lang="zh-CN" altLang="en-US" dirty="0"/>
              <a:t>指定到材质上的图形被称为“贴图”。材质是控制模型物体的反射、高光和透明等属性，材质则是控制模型物体的颜色，贴图也可以用来控制材质的反射、高光、透明等属性的强弱。贴图最常用的方式就是关联到材质球的颜色属性上，这样模型物体就不是一个单色，而是具有花纹图案的彩色，现实生活中随处可见的地板、瓷砖就是贴图的一种效果。</a:t>
            </a:r>
            <a:endParaRPr lang="zh-CN" altLang="en-US" dirty="0"/>
          </a:p>
        </p:txBody>
      </p:sp>
    </p:spTree>
    <p:extLst>
      <p:ext uri="{BB962C8B-B14F-4D97-AF65-F5344CB8AC3E}">
        <p14:creationId xmlns:p14="http://schemas.microsoft.com/office/powerpoint/2010/main" val="20630615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710DCAEE-3BEC-4132-9387-E6E54559BF30}"/>
              </a:ext>
            </a:extLst>
          </p:cNvPr>
          <p:cNvSpPr>
            <a:spLocks noGrp="1"/>
          </p:cNvSpPr>
          <p:nvPr>
            <p:ph type="body" sz="quarter" idx="11"/>
          </p:nvPr>
        </p:nvSpPr>
        <p:spPr/>
        <p:txBody>
          <a:bodyPr/>
          <a:lstStyle/>
          <a:p>
            <a:r>
              <a:rPr lang="zh-CN" altLang="en-US" dirty="0"/>
              <a:t>下面将通过制作一个木地板的效果来讲解下贴图使用的流程。</a:t>
            </a:r>
          </a:p>
          <a:p>
            <a:r>
              <a:rPr lang="zh-CN" altLang="en-US" dirty="0"/>
              <a:t>步骤</a:t>
            </a:r>
            <a:r>
              <a:rPr lang="en-US" altLang="zh-CN" dirty="0"/>
              <a:t>01</a:t>
            </a:r>
            <a:r>
              <a:rPr lang="zh-CN" altLang="en-US" dirty="0"/>
              <a:t>：新建一个场景，在场景中创建一个多边形平面，如下左图所示。</a:t>
            </a:r>
          </a:p>
          <a:p>
            <a:r>
              <a:rPr lang="zh-CN" altLang="en-US" dirty="0"/>
              <a:t>步骤</a:t>
            </a:r>
            <a:r>
              <a:rPr lang="en-US" altLang="zh-CN" dirty="0"/>
              <a:t>02</a:t>
            </a:r>
            <a:r>
              <a:rPr lang="zh-CN" altLang="en-US" dirty="0"/>
              <a:t>：打开材质编辑器，创建一个</a:t>
            </a:r>
            <a:r>
              <a:rPr lang="en-US" altLang="zh-CN" dirty="0"/>
              <a:t>Blinn</a:t>
            </a:r>
            <a:r>
              <a:rPr lang="zh-CN" altLang="en-US" dirty="0"/>
              <a:t>材质球并将材质球赋予多边形平面，如下右图所示。</a:t>
            </a:r>
            <a:endParaRPr lang="zh-CN" altLang="en-US" dirty="0"/>
          </a:p>
        </p:txBody>
      </p:sp>
      <p:pic>
        <p:nvPicPr>
          <p:cNvPr id="6" name="图片 5"/>
          <p:cNvPicPr/>
          <p:nvPr/>
        </p:nvPicPr>
        <p:blipFill>
          <a:blip r:embed="rId2"/>
          <a:stretch>
            <a:fillRect/>
          </a:stretch>
        </p:blipFill>
        <p:spPr>
          <a:xfrm>
            <a:off x="662753" y="2345372"/>
            <a:ext cx="3141466" cy="2620766"/>
          </a:xfrm>
          <a:prstGeom prst="rect">
            <a:avLst/>
          </a:prstGeom>
          <a:noFill/>
          <a:ln>
            <a:noFill/>
          </a:ln>
        </p:spPr>
      </p:pic>
      <p:pic>
        <p:nvPicPr>
          <p:cNvPr id="7" name="图片 6"/>
          <p:cNvPicPr/>
          <p:nvPr/>
        </p:nvPicPr>
        <p:blipFill>
          <a:blip r:embed="rId3"/>
          <a:stretch>
            <a:fillRect/>
          </a:stretch>
        </p:blipFill>
        <p:spPr>
          <a:xfrm>
            <a:off x="4068947" y="2353758"/>
            <a:ext cx="7006951" cy="2612380"/>
          </a:xfrm>
          <a:prstGeom prst="rect">
            <a:avLst/>
          </a:prstGeom>
          <a:noFill/>
          <a:ln>
            <a:noFill/>
          </a:ln>
        </p:spPr>
      </p:pic>
    </p:spTree>
    <p:extLst>
      <p:ext uri="{BB962C8B-B14F-4D97-AF65-F5344CB8AC3E}">
        <p14:creationId xmlns:p14="http://schemas.microsoft.com/office/powerpoint/2010/main" val="5941795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1895DFAE-622A-4A87-BC72-F7F8E907118D}"/>
              </a:ext>
            </a:extLst>
          </p:cNvPr>
          <p:cNvSpPr>
            <a:spLocks noGrp="1"/>
          </p:cNvSpPr>
          <p:nvPr>
            <p:ph type="body" sz="quarter" idx="11"/>
          </p:nvPr>
        </p:nvSpPr>
        <p:spPr/>
        <p:txBody>
          <a:bodyPr/>
          <a:lstStyle/>
          <a:p>
            <a:r>
              <a:rPr lang="zh-CN" altLang="en-US" dirty="0"/>
              <a:t>步骤</a:t>
            </a:r>
            <a:r>
              <a:rPr lang="en-US" altLang="zh-CN" dirty="0"/>
              <a:t>03</a:t>
            </a:r>
            <a:r>
              <a:rPr lang="zh-CN" altLang="en-US" dirty="0"/>
              <a:t>：单击</a:t>
            </a:r>
            <a:r>
              <a:rPr lang="en-US" altLang="zh-CN" dirty="0"/>
              <a:t>Color</a:t>
            </a:r>
            <a:r>
              <a:rPr lang="zh-CN" altLang="en-US" dirty="0"/>
              <a:t>颜色属性后的“创建渲染节点”按钮，并在弹出的“创建渲染节点”窗口中选择“文件”节点，如下左图所示。</a:t>
            </a:r>
          </a:p>
          <a:p>
            <a:r>
              <a:rPr lang="zh-CN" altLang="en-US" dirty="0"/>
              <a:t>步骤</a:t>
            </a:r>
            <a:r>
              <a:rPr lang="en-US" altLang="zh-CN" dirty="0"/>
              <a:t>04</a:t>
            </a:r>
            <a:r>
              <a:rPr lang="zh-CN" altLang="en-US" dirty="0"/>
              <a:t>：在新创建的</a:t>
            </a:r>
            <a:r>
              <a:rPr lang="en-US" altLang="zh-CN" dirty="0"/>
              <a:t>file1</a:t>
            </a:r>
            <a:r>
              <a:rPr lang="zh-CN" altLang="en-US" dirty="0"/>
              <a:t>文件节点中找到“图像名称”属性。单击文件夹图标，在弹出的窗口中找到并指认随书附赠的“木地板贴图</a:t>
            </a:r>
            <a:r>
              <a:rPr lang="en-US" altLang="zh-CN" dirty="0"/>
              <a:t>.jpg”</a:t>
            </a:r>
            <a:r>
              <a:rPr lang="zh-CN" altLang="en-US" dirty="0"/>
              <a:t>文件，如下右图所示。</a:t>
            </a:r>
            <a:endParaRPr lang="zh-CN" altLang="en-US" dirty="0"/>
          </a:p>
        </p:txBody>
      </p:sp>
      <p:pic>
        <p:nvPicPr>
          <p:cNvPr id="5" name="图片 4"/>
          <p:cNvPicPr/>
          <p:nvPr/>
        </p:nvPicPr>
        <p:blipFill>
          <a:blip r:embed="rId2"/>
          <a:stretch>
            <a:fillRect/>
          </a:stretch>
        </p:blipFill>
        <p:spPr>
          <a:xfrm>
            <a:off x="754752" y="2637471"/>
            <a:ext cx="4095546" cy="3274598"/>
          </a:xfrm>
          <a:prstGeom prst="rect">
            <a:avLst/>
          </a:prstGeom>
          <a:noFill/>
          <a:ln>
            <a:noFill/>
          </a:ln>
        </p:spPr>
      </p:pic>
      <p:pic>
        <p:nvPicPr>
          <p:cNvPr id="6" name="图片 5"/>
          <p:cNvPicPr/>
          <p:nvPr/>
        </p:nvPicPr>
        <p:blipFill>
          <a:blip r:embed="rId3"/>
          <a:stretch>
            <a:fillRect/>
          </a:stretch>
        </p:blipFill>
        <p:spPr>
          <a:xfrm>
            <a:off x="5023718" y="2998809"/>
            <a:ext cx="5701683" cy="2913260"/>
          </a:xfrm>
          <a:prstGeom prst="rect">
            <a:avLst/>
          </a:prstGeom>
          <a:noFill/>
          <a:ln>
            <a:noFill/>
          </a:ln>
        </p:spPr>
      </p:pic>
    </p:spTree>
    <p:extLst>
      <p:ext uri="{BB962C8B-B14F-4D97-AF65-F5344CB8AC3E}">
        <p14:creationId xmlns:p14="http://schemas.microsoft.com/office/powerpoint/2010/main" val="3717764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 xmlns:a16="http://schemas.microsoft.com/office/drawing/2014/main" id="{B8677EBF-EB27-470C-96DA-06E5BD5C3804}"/>
              </a:ext>
            </a:extLst>
          </p:cNvPr>
          <p:cNvSpPr>
            <a:spLocks noGrp="1"/>
          </p:cNvSpPr>
          <p:nvPr>
            <p:ph type="body" sz="quarter" idx="11"/>
          </p:nvPr>
        </p:nvSpPr>
        <p:spPr/>
        <p:txBody>
          <a:bodyPr/>
          <a:lstStyle/>
          <a:p>
            <a:r>
              <a:rPr lang="zh-CN" altLang="en-US" dirty="0"/>
              <a:t>在</a:t>
            </a:r>
            <a:r>
              <a:rPr lang="en-US" altLang="zh-CN" dirty="0"/>
              <a:t>Maya</a:t>
            </a:r>
            <a:r>
              <a:rPr lang="zh-CN" altLang="en-US" dirty="0"/>
              <a:t>中编辑材质，需要用到材质编辑器</a:t>
            </a:r>
            <a:r>
              <a:rPr lang="en-US" altLang="zh-CN" dirty="0"/>
              <a:t>Hypershade</a:t>
            </a:r>
            <a:r>
              <a:rPr lang="zh-CN" altLang="en-US" dirty="0"/>
              <a:t>。用户可以通过“窗口</a:t>
            </a:r>
            <a:r>
              <a:rPr lang="en-US" altLang="zh-CN" dirty="0"/>
              <a:t>&gt;</a:t>
            </a:r>
            <a:r>
              <a:rPr lang="zh-CN" altLang="en-US" dirty="0"/>
              <a:t>渲染编辑器</a:t>
            </a:r>
            <a:r>
              <a:rPr lang="en-US" altLang="zh-CN" dirty="0"/>
              <a:t>&gt;Hypershade”</a:t>
            </a:r>
            <a:r>
              <a:rPr lang="zh-CN" altLang="en-US" dirty="0"/>
              <a:t>命令，打开材质编辑器窗口，如下左图所示。也可以在工具栏组中找到“渲染编辑器”图标，直接单击打开材质编辑器窗口，如下右图所示。</a:t>
            </a:r>
            <a:endParaRPr lang="zh-CN" altLang="en-US" dirty="0"/>
          </a:p>
        </p:txBody>
      </p:sp>
      <p:sp>
        <p:nvSpPr>
          <p:cNvPr id="4" name="文本占位符 3">
            <a:extLst>
              <a:ext uri="{FF2B5EF4-FFF2-40B4-BE49-F238E27FC236}">
                <a16:creationId xmlns="" xmlns:a16="http://schemas.microsoft.com/office/drawing/2014/main" id="{9754D981-5128-4A86-AACB-69FF3A5BE0D9}"/>
              </a:ext>
            </a:extLst>
          </p:cNvPr>
          <p:cNvSpPr>
            <a:spLocks noGrp="1"/>
          </p:cNvSpPr>
          <p:nvPr>
            <p:ph type="body" sz="quarter" idx="12"/>
          </p:nvPr>
        </p:nvSpPr>
        <p:spPr>
          <a:xfrm>
            <a:off x="1218720" y="508014"/>
            <a:ext cx="8972550" cy="475941"/>
          </a:xfrm>
        </p:spPr>
        <p:txBody>
          <a:bodyPr/>
          <a:lstStyle/>
          <a:p>
            <a:r>
              <a:rPr lang="en-US" altLang="zh-CN" dirty="0"/>
              <a:t>4.1.2</a:t>
            </a:r>
            <a:r>
              <a:rPr lang="zh-CN" altLang="en-US" dirty="0"/>
              <a:t>材质编辑器 </a:t>
            </a:r>
            <a:r>
              <a:rPr lang="en-US" altLang="zh-CN" dirty="0"/>
              <a:t>Hypershade</a:t>
            </a:r>
            <a:endParaRPr lang="zh-CN" altLang="en-US" dirty="0"/>
          </a:p>
        </p:txBody>
      </p:sp>
      <p:pic>
        <p:nvPicPr>
          <p:cNvPr id="5" name="图片 4"/>
          <p:cNvPicPr/>
          <p:nvPr/>
        </p:nvPicPr>
        <p:blipFill>
          <a:blip r:embed="rId2"/>
          <a:stretch>
            <a:fillRect/>
          </a:stretch>
        </p:blipFill>
        <p:spPr>
          <a:xfrm>
            <a:off x="1358199" y="2950099"/>
            <a:ext cx="4605829" cy="3214217"/>
          </a:xfrm>
          <a:prstGeom prst="rect">
            <a:avLst/>
          </a:prstGeom>
          <a:noFill/>
          <a:ln>
            <a:noFill/>
          </a:ln>
        </p:spPr>
      </p:pic>
      <p:pic>
        <p:nvPicPr>
          <p:cNvPr id="6" name="图片 5"/>
          <p:cNvPicPr/>
          <p:nvPr/>
        </p:nvPicPr>
        <p:blipFill>
          <a:blip r:embed="rId3"/>
          <a:stretch>
            <a:fillRect/>
          </a:stretch>
        </p:blipFill>
        <p:spPr>
          <a:xfrm>
            <a:off x="6206358" y="5187827"/>
            <a:ext cx="3153040" cy="976489"/>
          </a:xfrm>
          <a:prstGeom prst="rect">
            <a:avLst/>
          </a:prstGeom>
          <a:noFill/>
          <a:ln>
            <a:noFill/>
          </a:ln>
        </p:spPr>
      </p:pic>
    </p:spTree>
    <p:extLst>
      <p:ext uri="{BB962C8B-B14F-4D97-AF65-F5344CB8AC3E}">
        <p14:creationId xmlns:p14="http://schemas.microsoft.com/office/powerpoint/2010/main" val="2682640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EC39C33-7128-4BA2-B7F1-947F37828909}"/>
              </a:ext>
            </a:extLst>
          </p:cNvPr>
          <p:cNvSpPr>
            <a:spLocks noGrp="1"/>
          </p:cNvSpPr>
          <p:nvPr>
            <p:ph type="body" sz="quarter" idx="11"/>
          </p:nvPr>
        </p:nvSpPr>
        <p:spPr/>
        <p:txBody>
          <a:bodyPr/>
          <a:lstStyle/>
          <a:p>
            <a:r>
              <a:rPr lang="zh-CN" altLang="en-US" dirty="0"/>
              <a:t>步骤</a:t>
            </a:r>
            <a:r>
              <a:rPr lang="en-US" altLang="zh-CN" dirty="0"/>
              <a:t>05</a:t>
            </a:r>
            <a:r>
              <a:rPr lang="zh-CN" altLang="en-US" dirty="0"/>
              <a:t>：回到场景中按键盘</a:t>
            </a:r>
            <a:r>
              <a:rPr lang="en-US" altLang="zh-CN" dirty="0"/>
              <a:t>5</a:t>
            </a:r>
            <a:r>
              <a:rPr lang="zh-CN" altLang="en-US" dirty="0"/>
              <a:t>键，打开材质显示模式并观察多边形平面，可以看到多边形平面已经出现木地板贴图效果了，</a:t>
            </a:r>
            <a:r>
              <a:rPr lang="zh-CN" altLang="en-US" dirty="0" smtClean="0"/>
              <a:t>如下图</a:t>
            </a:r>
            <a:r>
              <a:rPr lang="zh-CN" altLang="en-US" dirty="0"/>
              <a:t>所示。</a:t>
            </a:r>
            <a:endParaRPr lang="zh-CN" altLang="en-US" dirty="0"/>
          </a:p>
        </p:txBody>
      </p:sp>
      <p:pic>
        <p:nvPicPr>
          <p:cNvPr id="5" name="图片 4"/>
          <p:cNvPicPr/>
          <p:nvPr/>
        </p:nvPicPr>
        <p:blipFill>
          <a:blip r:embed="rId2"/>
          <a:stretch>
            <a:fillRect/>
          </a:stretch>
        </p:blipFill>
        <p:spPr>
          <a:xfrm>
            <a:off x="2992919" y="1801681"/>
            <a:ext cx="5826864" cy="4693712"/>
          </a:xfrm>
          <a:prstGeom prst="rect">
            <a:avLst/>
          </a:prstGeom>
          <a:noFill/>
          <a:ln>
            <a:noFill/>
          </a:ln>
        </p:spPr>
      </p:pic>
    </p:spTree>
    <p:extLst>
      <p:ext uri="{BB962C8B-B14F-4D97-AF65-F5344CB8AC3E}">
        <p14:creationId xmlns:p14="http://schemas.microsoft.com/office/powerpoint/2010/main" val="36866184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EC39C33-7128-4BA2-B7F1-947F37828909}"/>
              </a:ext>
            </a:extLst>
          </p:cNvPr>
          <p:cNvSpPr>
            <a:spLocks noGrp="1"/>
          </p:cNvSpPr>
          <p:nvPr>
            <p:ph type="body" sz="quarter" idx="11"/>
          </p:nvPr>
        </p:nvSpPr>
        <p:spPr/>
        <p:txBody>
          <a:bodyPr/>
          <a:lstStyle/>
          <a:p>
            <a:r>
              <a:rPr lang="zh-CN" altLang="en-US" dirty="0"/>
              <a:t>步骤</a:t>
            </a:r>
            <a:r>
              <a:rPr lang="en-US" altLang="zh-CN" dirty="0"/>
              <a:t>06</a:t>
            </a:r>
            <a:r>
              <a:rPr lang="zh-CN" altLang="en-US" dirty="0"/>
              <a:t>：在材质编辑器中找到</a:t>
            </a:r>
            <a:r>
              <a:rPr lang="en-US" altLang="zh-CN" dirty="0"/>
              <a:t>place2dTexture1 2D</a:t>
            </a:r>
            <a:r>
              <a:rPr lang="zh-CN" altLang="en-US" dirty="0"/>
              <a:t>纹理节点，并在右侧的属性面板中找到</a:t>
            </a:r>
            <a:r>
              <a:rPr lang="en-US" altLang="zh-CN" dirty="0"/>
              <a:t>Repeat UV</a:t>
            </a:r>
            <a:r>
              <a:rPr lang="zh-CN" altLang="en-US" dirty="0"/>
              <a:t>属性，将其</a:t>
            </a:r>
            <a:r>
              <a:rPr lang="en-US" altLang="zh-CN" dirty="0"/>
              <a:t>UV</a:t>
            </a:r>
            <a:r>
              <a:rPr lang="zh-CN" altLang="en-US" dirty="0"/>
              <a:t>都设置为</a:t>
            </a:r>
            <a:r>
              <a:rPr lang="en-US" altLang="zh-CN" dirty="0"/>
              <a:t>5</a:t>
            </a:r>
            <a:r>
              <a:rPr lang="zh-CN" altLang="en-US" dirty="0"/>
              <a:t>，如下图所示。</a:t>
            </a:r>
            <a:endParaRPr lang="zh-CN" altLang="en-US" dirty="0"/>
          </a:p>
        </p:txBody>
      </p:sp>
      <p:pic>
        <p:nvPicPr>
          <p:cNvPr id="7" name="图片 6"/>
          <p:cNvPicPr/>
          <p:nvPr/>
        </p:nvPicPr>
        <p:blipFill>
          <a:blip r:embed="rId2"/>
          <a:stretch>
            <a:fillRect/>
          </a:stretch>
        </p:blipFill>
        <p:spPr>
          <a:xfrm>
            <a:off x="1176173" y="1813517"/>
            <a:ext cx="9225063" cy="3530994"/>
          </a:xfrm>
          <a:prstGeom prst="rect">
            <a:avLst/>
          </a:prstGeom>
          <a:noFill/>
          <a:ln>
            <a:noFill/>
          </a:ln>
        </p:spPr>
      </p:pic>
    </p:spTree>
    <p:extLst>
      <p:ext uri="{BB962C8B-B14F-4D97-AF65-F5344CB8AC3E}">
        <p14:creationId xmlns:p14="http://schemas.microsoft.com/office/powerpoint/2010/main" val="41303792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：设置好以后可以看到多边形平面上的木纹效果变得更多了，这里的属性就是控制贴图纹理的重复次数，如下左图所示。</a:t>
            </a:r>
          </a:p>
          <a:p>
            <a:r>
              <a:rPr lang="zh-CN" altLang="en-US" dirty="0"/>
              <a:t>步骤</a:t>
            </a:r>
            <a:r>
              <a:rPr lang="en-US" altLang="zh-CN" dirty="0"/>
              <a:t>08</a:t>
            </a:r>
            <a:r>
              <a:rPr lang="zh-CN" altLang="en-US" dirty="0"/>
              <a:t>：用户也可以通过改变</a:t>
            </a:r>
            <a:r>
              <a:rPr lang="en-US" altLang="zh-CN" dirty="0"/>
              <a:t>place2dTexture1 2D</a:t>
            </a:r>
            <a:r>
              <a:rPr lang="zh-CN" altLang="en-US" dirty="0"/>
              <a:t>纹理节点里的</a:t>
            </a:r>
            <a:r>
              <a:rPr lang="en-US" altLang="zh-CN" dirty="0"/>
              <a:t>Rotate UV</a:t>
            </a:r>
            <a:r>
              <a:rPr lang="zh-CN" altLang="en-US" dirty="0"/>
              <a:t>属性来控制贴图的旋转效果，如下右图所示。</a:t>
            </a:r>
            <a:endParaRPr lang="zh-CN" altLang="en-US" dirty="0"/>
          </a:p>
        </p:txBody>
      </p:sp>
      <p:pic>
        <p:nvPicPr>
          <p:cNvPr id="5" name="图片 4"/>
          <p:cNvPicPr/>
          <p:nvPr/>
        </p:nvPicPr>
        <p:blipFill>
          <a:blip r:embed="rId2"/>
          <a:stretch>
            <a:fillRect/>
          </a:stretch>
        </p:blipFill>
        <p:spPr>
          <a:xfrm>
            <a:off x="807330" y="2534602"/>
            <a:ext cx="3807532" cy="3093688"/>
          </a:xfrm>
          <a:prstGeom prst="rect">
            <a:avLst/>
          </a:prstGeom>
          <a:noFill/>
          <a:ln>
            <a:noFill/>
          </a:ln>
        </p:spPr>
      </p:pic>
      <p:pic>
        <p:nvPicPr>
          <p:cNvPr id="6" name="图片 5"/>
          <p:cNvPicPr/>
          <p:nvPr/>
        </p:nvPicPr>
        <p:blipFill>
          <a:blip r:embed="rId3"/>
          <a:srcRect r="6934"/>
          <a:stretch>
            <a:fillRect/>
          </a:stretch>
        </p:blipFill>
        <p:spPr>
          <a:xfrm>
            <a:off x="4730951" y="2532380"/>
            <a:ext cx="5114171" cy="3095910"/>
          </a:xfrm>
          <a:prstGeom prst="rect">
            <a:avLst/>
          </a:prstGeom>
          <a:noFill/>
          <a:ln>
            <a:noFill/>
          </a:ln>
        </p:spPr>
      </p:pic>
    </p:spTree>
    <p:extLst>
      <p:ext uri="{BB962C8B-B14F-4D97-AF65-F5344CB8AC3E}">
        <p14:creationId xmlns:p14="http://schemas.microsoft.com/office/powerpoint/2010/main" val="29077855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上机实</a:t>
            </a:r>
            <a:r>
              <a:rPr lang="zh-CN" altLang="en-US" dirty="0" smtClean="0"/>
              <a:t>训</a:t>
            </a:r>
            <a:endParaRPr lang="zh-CN" altLang="en-US" dirty="0"/>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07</a:t>
            </a:r>
            <a:endParaRPr lang="zh-CN" altLang="en-US" dirty="0"/>
          </a:p>
        </p:txBody>
      </p:sp>
    </p:spTree>
    <p:extLst>
      <p:ext uri="{BB962C8B-B14F-4D97-AF65-F5344CB8AC3E}">
        <p14:creationId xmlns:p14="http://schemas.microsoft.com/office/powerpoint/2010/main" val="32095582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上机实训：制作包装盒</a:t>
            </a:r>
          </a:p>
        </p:txBody>
      </p:sp>
      <p:sp>
        <p:nvSpPr>
          <p:cNvPr id="3" name="文本占位符 2"/>
          <p:cNvSpPr>
            <a:spLocks noGrp="1"/>
          </p:cNvSpPr>
          <p:nvPr>
            <p:ph type="body" sz="quarter" idx="11"/>
          </p:nvPr>
        </p:nvSpPr>
        <p:spPr/>
        <p:txBody>
          <a:bodyPr/>
          <a:lstStyle/>
          <a:p>
            <a:r>
              <a:rPr lang="zh-CN" altLang="en-US" dirty="0"/>
              <a:t>通过本章的学习，对材质与纹理有一定的了解，下面将通过制作一个包装盒模型的实例来讲在工作中是如何对模型进行制作</a:t>
            </a:r>
            <a:r>
              <a:rPr lang="en-US" altLang="zh-CN" dirty="0"/>
              <a:t>UV</a:t>
            </a:r>
            <a:r>
              <a:rPr lang="zh-CN" altLang="en-US" dirty="0"/>
              <a:t>并赋予贴图的操作。</a:t>
            </a:r>
          </a:p>
        </p:txBody>
      </p:sp>
    </p:spTree>
    <p:extLst>
      <p:ext uri="{BB962C8B-B14F-4D97-AF65-F5344CB8AC3E}">
        <p14:creationId xmlns:p14="http://schemas.microsoft.com/office/powerpoint/2010/main" val="21553015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：首先在场景中创建一个立方体，如下左图所示。</a:t>
            </a:r>
          </a:p>
          <a:p>
            <a:r>
              <a:rPr lang="zh-CN" altLang="en-US" dirty="0"/>
              <a:t>步骤</a:t>
            </a:r>
            <a:r>
              <a:rPr lang="en-US" altLang="zh-CN" dirty="0"/>
              <a:t>02</a:t>
            </a:r>
            <a:r>
              <a:rPr lang="zh-CN" altLang="en-US" dirty="0"/>
              <a:t>：调节立方体的缩放属性，分别设置“缩放</a:t>
            </a:r>
            <a:r>
              <a:rPr lang="en-US" altLang="zh-CN" dirty="0"/>
              <a:t>X”</a:t>
            </a:r>
            <a:r>
              <a:rPr lang="zh-CN" altLang="en-US" dirty="0"/>
              <a:t>为</a:t>
            </a:r>
            <a:r>
              <a:rPr lang="en-US" altLang="zh-CN" dirty="0"/>
              <a:t>12</a:t>
            </a:r>
            <a:r>
              <a:rPr lang="zh-CN" altLang="en-US" dirty="0"/>
              <a:t>、“缩放</a:t>
            </a:r>
            <a:r>
              <a:rPr lang="en-US" altLang="zh-CN" dirty="0"/>
              <a:t>Y”</a:t>
            </a:r>
            <a:r>
              <a:rPr lang="zh-CN" altLang="en-US" dirty="0"/>
              <a:t>为</a:t>
            </a:r>
            <a:r>
              <a:rPr lang="en-US" altLang="zh-CN" dirty="0"/>
              <a:t>15</a:t>
            </a:r>
            <a:r>
              <a:rPr lang="zh-CN" altLang="en-US" dirty="0"/>
              <a:t>、“缩放</a:t>
            </a:r>
            <a:r>
              <a:rPr lang="en-US" altLang="zh-CN" dirty="0"/>
              <a:t>Z”</a:t>
            </a:r>
            <a:r>
              <a:rPr lang="zh-CN" altLang="en-US" dirty="0"/>
              <a:t>为</a:t>
            </a:r>
            <a:r>
              <a:rPr lang="en-US" altLang="zh-CN" dirty="0"/>
              <a:t>6</a:t>
            </a:r>
            <a:r>
              <a:rPr lang="zh-CN" altLang="en-US" dirty="0"/>
              <a:t>，如下右图所示。</a:t>
            </a:r>
            <a:endParaRPr lang="zh-CN" altLang="en-US" dirty="0"/>
          </a:p>
        </p:txBody>
      </p:sp>
      <p:pic>
        <p:nvPicPr>
          <p:cNvPr id="5" name="图片 4"/>
          <p:cNvPicPr/>
          <p:nvPr/>
        </p:nvPicPr>
        <p:blipFill>
          <a:blip r:embed="rId2"/>
          <a:srcRect b="14382"/>
          <a:stretch>
            <a:fillRect/>
          </a:stretch>
        </p:blipFill>
        <p:spPr>
          <a:xfrm>
            <a:off x="734618" y="2358357"/>
            <a:ext cx="5107857" cy="3443353"/>
          </a:xfrm>
          <a:prstGeom prst="rect">
            <a:avLst/>
          </a:prstGeom>
          <a:noFill/>
          <a:ln>
            <a:noFill/>
          </a:ln>
        </p:spPr>
      </p:pic>
      <p:pic>
        <p:nvPicPr>
          <p:cNvPr id="6" name="图片 5"/>
          <p:cNvPicPr/>
          <p:nvPr/>
        </p:nvPicPr>
        <p:blipFill>
          <a:blip r:embed="rId3"/>
          <a:srcRect t="2537" b="-1"/>
          <a:stretch>
            <a:fillRect/>
          </a:stretch>
        </p:blipFill>
        <p:spPr>
          <a:xfrm>
            <a:off x="6095999" y="2358356"/>
            <a:ext cx="4343049" cy="3443353"/>
          </a:xfrm>
          <a:prstGeom prst="rect">
            <a:avLst/>
          </a:prstGeom>
          <a:noFill/>
          <a:ln>
            <a:noFill/>
          </a:ln>
        </p:spPr>
      </p:pic>
    </p:spTree>
    <p:extLst>
      <p:ext uri="{BB962C8B-B14F-4D97-AF65-F5344CB8AC3E}">
        <p14:creationId xmlns:p14="http://schemas.microsoft.com/office/powerpoint/2010/main" val="1165431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：在材质编辑器中创建一个</a:t>
            </a:r>
            <a:r>
              <a:rPr lang="en-US" altLang="zh-CN" dirty="0"/>
              <a:t>Blinn</a:t>
            </a:r>
            <a:r>
              <a:rPr lang="zh-CN" altLang="en-US" dirty="0"/>
              <a:t>材质球并赋予立方体，在</a:t>
            </a:r>
            <a:r>
              <a:rPr lang="en-US" altLang="zh-CN" dirty="0"/>
              <a:t>Blinn</a:t>
            </a:r>
            <a:r>
              <a:rPr lang="zh-CN" altLang="en-US" dirty="0"/>
              <a:t>材质球的</a:t>
            </a:r>
            <a:r>
              <a:rPr lang="en-US" altLang="zh-CN" dirty="0"/>
              <a:t>Color</a:t>
            </a:r>
            <a:r>
              <a:rPr lang="zh-CN" altLang="en-US" dirty="0"/>
              <a:t>属性上创建一个“文件”节点，如下左图所示。</a:t>
            </a:r>
          </a:p>
          <a:p>
            <a:r>
              <a:rPr lang="zh-CN" altLang="en-US" dirty="0"/>
              <a:t>步骤</a:t>
            </a:r>
            <a:r>
              <a:rPr lang="en-US" altLang="zh-CN" dirty="0"/>
              <a:t>04</a:t>
            </a:r>
            <a:r>
              <a:rPr lang="zh-CN" altLang="en-US" dirty="0"/>
              <a:t>：在“文件”节点的“图像名称”属性中选择并设置本实例文件夹中的“</a:t>
            </a:r>
            <a:r>
              <a:rPr lang="en-US" altLang="zh-CN" dirty="0"/>
              <a:t>12x15x6Color.jpg”</a:t>
            </a:r>
            <a:r>
              <a:rPr lang="zh-CN" altLang="en-US" dirty="0"/>
              <a:t>文件，如下右图所示。</a:t>
            </a:r>
            <a:endParaRPr lang="zh-CN" altLang="en-US" dirty="0"/>
          </a:p>
        </p:txBody>
      </p:sp>
      <p:pic>
        <p:nvPicPr>
          <p:cNvPr id="5" name="图片 4"/>
          <p:cNvPicPr/>
          <p:nvPr/>
        </p:nvPicPr>
        <p:blipFill>
          <a:blip r:embed="rId2"/>
          <a:stretch>
            <a:fillRect/>
          </a:stretch>
        </p:blipFill>
        <p:spPr>
          <a:xfrm>
            <a:off x="941691" y="2746473"/>
            <a:ext cx="5377828" cy="2755693"/>
          </a:xfrm>
          <a:prstGeom prst="rect">
            <a:avLst/>
          </a:prstGeom>
          <a:noFill/>
          <a:ln>
            <a:noFill/>
          </a:ln>
        </p:spPr>
      </p:pic>
      <p:pic>
        <p:nvPicPr>
          <p:cNvPr id="6" name="图片 5"/>
          <p:cNvPicPr/>
          <p:nvPr/>
        </p:nvPicPr>
        <p:blipFill>
          <a:blip r:embed="rId3"/>
          <a:stretch>
            <a:fillRect/>
          </a:stretch>
        </p:blipFill>
        <p:spPr>
          <a:xfrm>
            <a:off x="6490444" y="2754355"/>
            <a:ext cx="3683210" cy="2747811"/>
          </a:xfrm>
          <a:prstGeom prst="rect">
            <a:avLst/>
          </a:prstGeom>
          <a:noFill/>
          <a:ln>
            <a:noFill/>
          </a:ln>
        </p:spPr>
      </p:pic>
    </p:spTree>
    <p:extLst>
      <p:ext uri="{BB962C8B-B14F-4D97-AF65-F5344CB8AC3E}">
        <p14:creationId xmlns:p14="http://schemas.microsoft.com/office/powerpoint/2010/main" val="15579180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：可以看到场景中的立方体并没有正确显示贴图，如下左图所示。</a:t>
            </a:r>
          </a:p>
          <a:p>
            <a:r>
              <a:rPr lang="zh-CN" altLang="en-US" dirty="0"/>
              <a:t>步骤</a:t>
            </a:r>
            <a:r>
              <a:rPr lang="en-US" altLang="zh-CN" dirty="0"/>
              <a:t>06</a:t>
            </a:r>
            <a:r>
              <a:rPr lang="zh-CN" altLang="en-US" dirty="0"/>
              <a:t>：在</a:t>
            </a:r>
            <a:r>
              <a:rPr lang="en-US" altLang="zh-CN" dirty="0"/>
              <a:t>UV</a:t>
            </a:r>
            <a:r>
              <a:rPr lang="zh-CN" altLang="en-US" dirty="0"/>
              <a:t>编辑器中可以看到立方体的自动创建的</a:t>
            </a:r>
            <a:r>
              <a:rPr lang="en-US" altLang="zh-CN" dirty="0"/>
              <a:t>UV</a:t>
            </a:r>
            <a:r>
              <a:rPr lang="zh-CN" altLang="en-US" dirty="0"/>
              <a:t>跟贴图并不匹配，如下右图所示。</a:t>
            </a:r>
            <a:endParaRPr lang="zh-CN" altLang="en-US" dirty="0"/>
          </a:p>
        </p:txBody>
      </p:sp>
      <p:pic>
        <p:nvPicPr>
          <p:cNvPr id="5" name="图片 4"/>
          <p:cNvPicPr/>
          <p:nvPr/>
        </p:nvPicPr>
        <p:blipFill>
          <a:blip r:embed="rId2"/>
          <a:stretch>
            <a:fillRect/>
          </a:stretch>
        </p:blipFill>
        <p:spPr>
          <a:xfrm>
            <a:off x="942887" y="2001530"/>
            <a:ext cx="3934125" cy="3784415"/>
          </a:xfrm>
          <a:prstGeom prst="rect">
            <a:avLst/>
          </a:prstGeom>
          <a:noFill/>
          <a:ln>
            <a:noFill/>
          </a:ln>
        </p:spPr>
      </p:pic>
      <p:pic>
        <p:nvPicPr>
          <p:cNvPr id="6" name="图片 5"/>
          <p:cNvPicPr/>
          <p:nvPr/>
        </p:nvPicPr>
        <p:blipFill>
          <a:blip r:embed="rId3"/>
          <a:srcRect b="12402"/>
          <a:stretch>
            <a:fillRect/>
          </a:stretch>
        </p:blipFill>
        <p:spPr>
          <a:xfrm>
            <a:off x="5035232" y="2001529"/>
            <a:ext cx="4518846" cy="3784415"/>
          </a:xfrm>
          <a:prstGeom prst="rect">
            <a:avLst/>
          </a:prstGeom>
          <a:noFill/>
          <a:ln>
            <a:noFill/>
          </a:ln>
        </p:spPr>
      </p:pic>
    </p:spTree>
    <p:extLst>
      <p:ext uri="{BB962C8B-B14F-4D97-AF65-F5344CB8AC3E}">
        <p14:creationId xmlns:p14="http://schemas.microsoft.com/office/powerpoint/2010/main" val="2490505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：现在要重新调整立方体的</a:t>
            </a:r>
            <a:r>
              <a:rPr lang="en-US" altLang="zh-CN" dirty="0"/>
              <a:t>UV</a:t>
            </a:r>
            <a:r>
              <a:rPr lang="zh-CN" altLang="en-US" dirty="0"/>
              <a:t>。选中立方体，执行“</a:t>
            </a:r>
            <a:r>
              <a:rPr lang="en-US" altLang="zh-CN" dirty="0"/>
              <a:t>UV&gt;</a:t>
            </a:r>
            <a:r>
              <a:rPr lang="zh-CN" altLang="en-US" dirty="0"/>
              <a:t>自动”映射命令，重新将立方体分解为</a:t>
            </a:r>
            <a:r>
              <a:rPr lang="en-US" altLang="zh-CN" dirty="0"/>
              <a:t>6</a:t>
            </a:r>
            <a:r>
              <a:rPr lang="zh-CN" altLang="en-US" dirty="0"/>
              <a:t>个单独的</a:t>
            </a:r>
            <a:r>
              <a:rPr lang="en-US" altLang="zh-CN" dirty="0"/>
              <a:t>UV</a:t>
            </a:r>
            <a:r>
              <a:rPr lang="zh-CN" altLang="en-US" dirty="0"/>
              <a:t>面，如下图所示。</a:t>
            </a:r>
            <a:endParaRPr lang="zh-CN" altLang="en-US" dirty="0"/>
          </a:p>
        </p:txBody>
      </p:sp>
      <p:pic>
        <p:nvPicPr>
          <p:cNvPr id="3" name="图片 2"/>
          <p:cNvPicPr/>
          <p:nvPr/>
        </p:nvPicPr>
        <p:blipFill>
          <a:blip r:embed="rId2"/>
          <a:srcRect b="21174"/>
          <a:stretch>
            <a:fillRect/>
          </a:stretch>
        </p:blipFill>
        <p:spPr>
          <a:xfrm>
            <a:off x="743552" y="1840164"/>
            <a:ext cx="10087358" cy="4213653"/>
          </a:xfrm>
          <a:prstGeom prst="rect">
            <a:avLst/>
          </a:prstGeom>
          <a:noFill/>
          <a:ln>
            <a:noFill/>
          </a:ln>
        </p:spPr>
      </p:pic>
    </p:spTree>
    <p:extLst>
      <p:ext uri="{BB962C8B-B14F-4D97-AF65-F5344CB8AC3E}">
        <p14:creationId xmlns:p14="http://schemas.microsoft.com/office/powerpoint/2010/main" val="2089222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08</a:t>
            </a:r>
            <a:r>
              <a:rPr lang="zh-CN" altLang="en-US" dirty="0"/>
              <a:t>：根据贴图的内容，需要将立方体的</a:t>
            </a:r>
            <a:r>
              <a:rPr lang="en-US" altLang="zh-CN" dirty="0"/>
              <a:t>UV</a:t>
            </a:r>
            <a:r>
              <a:rPr lang="zh-CN" altLang="en-US" dirty="0"/>
              <a:t>边进行缝合，选中相应的边执行“</a:t>
            </a:r>
            <a:r>
              <a:rPr lang="en-US" altLang="zh-CN" dirty="0"/>
              <a:t>UV&gt;</a:t>
            </a:r>
            <a:r>
              <a:rPr lang="zh-CN" altLang="en-US" dirty="0"/>
              <a:t>缝合</a:t>
            </a:r>
            <a:r>
              <a:rPr lang="en-US" altLang="zh-CN" dirty="0"/>
              <a:t>UV</a:t>
            </a:r>
            <a:r>
              <a:rPr lang="zh-CN" altLang="en-US" dirty="0"/>
              <a:t>边”命令，如下左图所示。</a:t>
            </a:r>
          </a:p>
          <a:p>
            <a:r>
              <a:rPr lang="zh-CN" altLang="en-US" dirty="0"/>
              <a:t>步骤</a:t>
            </a:r>
            <a:r>
              <a:rPr lang="en-US" altLang="zh-CN" dirty="0"/>
              <a:t>09</a:t>
            </a:r>
            <a:r>
              <a:rPr lang="zh-CN" altLang="en-US" dirty="0"/>
              <a:t>：这时在</a:t>
            </a:r>
            <a:r>
              <a:rPr lang="en-US" altLang="zh-CN" dirty="0"/>
              <a:t>UV</a:t>
            </a:r>
            <a:r>
              <a:rPr lang="zh-CN" altLang="en-US" dirty="0"/>
              <a:t>编辑器窗口中会发现立方体的</a:t>
            </a:r>
            <a:r>
              <a:rPr lang="en-US" altLang="zh-CN" dirty="0"/>
              <a:t>UV</a:t>
            </a:r>
            <a:r>
              <a:rPr lang="zh-CN" altLang="en-US" dirty="0"/>
              <a:t>扭曲在一起了，如下右图所示。</a:t>
            </a:r>
          </a:p>
          <a:p>
            <a:endParaRPr lang="zh-CN" altLang="en-US" dirty="0"/>
          </a:p>
        </p:txBody>
      </p:sp>
      <p:pic>
        <p:nvPicPr>
          <p:cNvPr id="5" name="图片 4"/>
          <p:cNvPicPr/>
          <p:nvPr/>
        </p:nvPicPr>
        <p:blipFill>
          <a:blip r:embed="rId2"/>
          <a:srcRect t="-1" r="33092" b="35655"/>
          <a:stretch>
            <a:fillRect/>
          </a:stretch>
        </p:blipFill>
        <p:spPr>
          <a:xfrm>
            <a:off x="819865" y="2175685"/>
            <a:ext cx="4785772" cy="3531432"/>
          </a:xfrm>
          <a:prstGeom prst="rect">
            <a:avLst/>
          </a:prstGeom>
          <a:noFill/>
          <a:ln>
            <a:noFill/>
          </a:ln>
        </p:spPr>
      </p:pic>
      <p:pic>
        <p:nvPicPr>
          <p:cNvPr id="6" name="图片 5"/>
          <p:cNvPicPr/>
          <p:nvPr/>
        </p:nvPicPr>
        <p:blipFill>
          <a:blip r:embed="rId3"/>
          <a:stretch>
            <a:fillRect/>
          </a:stretch>
        </p:blipFill>
        <p:spPr>
          <a:xfrm>
            <a:off x="5768376" y="2175685"/>
            <a:ext cx="4097638" cy="3531432"/>
          </a:xfrm>
          <a:prstGeom prst="rect">
            <a:avLst/>
          </a:prstGeom>
          <a:noFill/>
          <a:ln>
            <a:noFill/>
          </a:ln>
        </p:spPr>
      </p:pic>
    </p:spTree>
    <p:extLst>
      <p:ext uri="{BB962C8B-B14F-4D97-AF65-F5344CB8AC3E}">
        <p14:creationId xmlns:p14="http://schemas.microsoft.com/office/powerpoint/2010/main" val="191329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88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文本占位符 4"/>
          <p:cNvSpPr>
            <a:spLocks noGrp="1"/>
          </p:cNvSpPr>
          <p:nvPr>
            <p:ph type="body" sz="quarter" idx="11"/>
          </p:nvPr>
        </p:nvSpPr>
        <p:spPr/>
        <p:txBody>
          <a:bodyPr/>
          <a:lstStyle/>
          <a:p>
            <a:r>
              <a:rPr lang="zh-CN" altLang="en-US" dirty="0"/>
              <a:t>打开材质编辑器后，如下图所示。下面先对材质编辑器的窗口的组成进行介绍。</a:t>
            </a:r>
            <a:endParaRPr lang="zh-CN" altLang="en-US" dirty="0"/>
          </a:p>
        </p:txBody>
      </p:sp>
      <p:pic>
        <p:nvPicPr>
          <p:cNvPr id="7" name="图片 6"/>
          <p:cNvPicPr/>
          <p:nvPr/>
        </p:nvPicPr>
        <p:blipFill>
          <a:blip r:embed="rId2"/>
          <a:stretch>
            <a:fillRect/>
          </a:stretch>
        </p:blipFill>
        <p:spPr>
          <a:xfrm>
            <a:off x="672235" y="1218204"/>
            <a:ext cx="8104713" cy="5229893"/>
          </a:xfrm>
          <a:prstGeom prst="rect">
            <a:avLst/>
          </a:prstGeom>
          <a:noFill/>
          <a:ln>
            <a:noFill/>
          </a:ln>
        </p:spPr>
      </p:pic>
    </p:spTree>
    <p:extLst>
      <p:ext uri="{BB962C8B-B14F-4D97-AF65-F5344CB8AC3E}">
        <p14:creationId xmlns:p14="http://schemas.microsoft.com/office/powerpoint/2010/main" val="29709785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10</a:t>
            </a:r>
            <a:r>
              <a:rPr lang="zh-CN" altLang="en-US" dirty="0"/>
              <a:t>：选中立方体执行“</a:t>
            </a:r>
            <a:r>
              <a:rPr lang="en-US" altLang="zh-CN" dirty="0"/>
              <a:t>UV</a:t>
            </a:r>
            <a:r>
              <a:rPr lang="zh-CN" altLang="en-US" dirty="0"/>
              <a:t>工具包”中的“切割和缝合”选项卡中找到“展开”命令，会自动对立方体的</a:t>
            </a:r>
            <a:r>
              <a:rPr lang="en-US" altLang="zh-CN" dirty="0"/>
              <a:t>UV</a:t>
            </a:r>
            <a:r>
              <a:rPr lang="zh-CN" altLang="en-US" dirty="0"/>
              <a:t>进行展开操作，如下左图所示。</a:t>
            </a:r>
          </a:p>
          <a:p>
            <a:r>
              <a:rPr lang="zh-CN" altLang="en-US" dirty="0"/>
              <a:t>步骤</a:t>
            </a:r>
            <a:r>
              <a:rPr lang="en-US" altLang="zh-CN" dirty="0"/>
              <a:t>11</a:t>
            </a:r>
            <a:r>
              <a:rPr lang="zh-CN" altLang="en-US" dirty="0"/>
              <a:t>：调整立方体</a:t>
            </a:r>
            <a:r>
              <a:rPr lang="en-US" altLang="zh-CN" dirty="0"/>
              <a:t>UV</a:t>
            </a:r>
            <a:r>
              <a:rPr lang="zh-CN" altLang="en-US" dirty="0"/>
              <a:t>点的位置，使其与贴图中的位置对齐，如下右图所示。</a:t>
            </a:r>
          </a:p>
          <a:p>
            <a:endParaRPr lang="zh-CN" altLang="en-US" dirty="0"/>
          </a:p>
        </p:txBody>
      </p:sp>
      <p:pic>
        <p:nvPicPr>
          <p:cNvPr id="3" name="图片 2"/>
          <p:cNvPicPr/>
          <p:nvPr/>
        </p:nvPicPr>
        <p:blipFill>
          <a:blip r:embed="rId2"/>
          <a:srcRect l="5507"/>
          <a:stretch>
            <a:fillRect/>
          </a:stretch>
        </p:blipFill>
        <p:spPr>
          <a:xfrm>
            <a:off x="654114" y="2222007"/>
            <a:ext cx="5163901" cy="3611234"/>
          </a:xfrm>
          <a:prstGeom prst="rect">
            <a:avLst/>
          </a:prstGeom>
          <a:noFill/>
          <a:ln>
            <a:noFill/>
          </a:ln>
        </p:spPr>
      </p:pic>
      <p:pic>
        <p:nvPicPr>
          <p:cNvPr id="4" name="图片 3"/>
          <p:cNvPicPr/>
          <p:nvPr/>
        </p:nvPicPr>
        <p:blipFill>
          <a:blip r:embed="rId3"/>
          <a:stretch>
            <a:fillRect/>
          </a:stretch>
        </p:blipFill>
        <p:spPr>
          <a:xfrm>
            <a:off x="6095999" y="2222007"/>
            <a:ext cx="3792451" cy="3611234"/>
          </a:xfrm>
          <a:prstGeom prst="rect">
            <a:avLst/>
          </a:prstGeom>
          <a:noFill/>
          <a:ln>
            <a:noFill/>
          </a:ln>
        </p:spPr>
      </p:pic>
    </p:spTree>
    <p:extLst>
      <p:ext uri="{BB962C8B-B14F-4D97-AF65-F5344CB8AC3E}">
        <p14:creationId xmlns:p14="http://schemas.microsoft.com/office/powerpoint/2010/main" val="6510307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12</a:t>
            </a:r>
            <a:r>
              <a:rPr lang="zh-CN" altLang="en-US" dirty="0"/>
              <a:t>：调整好以后就可以在立方体上正确的显示出贴图的内容了，如下图所示。</a:t>
            </a:r>
          </a:p>
        </p:txBody>
      </p:sp>
      <p:pic>
        <p:nvPicPr>
          <p:cNvPr id="3" name="图片 2"/>
          <p:cNvPicPr/>
          <p:nvPr/>
        </p:nvPicPr>
        <p:blipFill>
          <a:blip r:embed="rId2"/>
          <a:srcRect t="11742" b="4895"/>
          <a:stretch>
            <a:fillRect/>
          </a:stretch>
        </p:blipFill>
        <p:spPr>
          <a:xfrm>
            <a:off x="3428441" y="1232152"/>
            <a:ext cx="4816925" cy="5186393"/>
          </a:xfrm>
          <a:prstGeom prst="rect">
            <a:avLst/>
          </a:prstGeom>
          <a:noFill/>
          <a:ln>
            <a:noFill/>
          </a:ln>
        </p:spPr>
      </p:pic>
    </p:spTree>
    <p:extLst>
      <p:ext uri="{BB962C8B-B14F-4D97-AF65-F5344CB8AC3E}">
        <p14:creationId xmlns:p14="http://schemas.microsoft.com/office/powerpoint/2010/main" val="34267817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p:txBody>
          <a:bodyPr/>
          <a:lstStyle/>
          <a:p>
            <a:r>
              <a:rPr lang="zh-CN" altLang="en-US"/>
              <a:t>课后练习</a:t>
            </a:r>
          </a:p>
        </p:txBody>
      </p:sp>
      <p:sp>
        <p:nvSpPr>
          <p:cNvPr id="5" name="文本占位符 4">
            <a:extLst>
              <a:ext uri="{FF2B5EF4-FFF2-40B4-BE49-F238E27FC236}">
                <a16:creationId xmlns="" xmlns:a16="http://schemas.microsoft.com/office/drawing/2014/main" id="{1568DF8F-9A6A-4890-A550-9D94BF63184C}"/>
              </a:ext>
            </a:extLst>
          </p:cNvPr>
          <p:cNvSpPr>
            <a:spLocks noGrp="1"/>
          </p:cNvSpPr>
          <p:nvPr>
            <p:ph type="body" sz="quarter" idx="13"/>
          </p:nvPr>
        </p:nvSpPr>
        <p:spPr/>
        <p:txBody>
          <a:bodyPr/>
          <a:lstStyle/>
          <a:p>
            <a:endParaRPr lang="zh-CN" altLang="en-US"/>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dirty="0" smtClean="0"/>
              <a:t>08</a:t>
            </a:r>
            <a:endParaRPr lang="zh-CN" altLang="en-US" dirty="0"/>
          </a:p>
        </p:txBody>
      </p:sp>
      <p:sp>
        <p:nvSpPr>
          <p:cNvPr id="8" name="文本占位符 7">
            <a:extLst>
              <a:ext uri="{FF2B5EF4-FFF2-40B4-BE49-F238E27FC236}">
                <a16:creationId xmlns="" xmlns:a16="http://schemas.microsoft.com/office/drawing/2014/main" id="{1C7AB951-E9E6-4B15-AAF7-30A9145D1BF5}"/>
              </a:ext>
            </a:extLst>
          </p:cNvPr>
          <p:cNvSpPr>
            <a:spLocks noGrp="1"/>
          </p:cNvSpPr>
          <p:nvPr>
            <p:ph type="body" sz="quarter" idx="12"/>
          </p:nvPr>
        </p:nvSpPr>
        <p:spPr/>
        <p:txBody>
          <a:bodyPr/>
          <a:lstStyle/>
          <a:p>
            <a:endParaRPr lang="zh-CN" altLang="en-US"/>
          </a:p>
        </p:txBody>
      </p:sp>
      <p:sp>
        <p:nvSpPr>
          <p:cNvPr id="10" name="文本占位符 9">
            <a:extLst>
              <a:ext uri="{FF2B5EF4-FFF2-40B4-BE49-F238E27FC236}">
                <a16:creationId xmlns="" xmlns:a16="http://schemas.microsoft.com/office/drawing/2014/main" id="{BA39629A-92EE-43EB-B66E-BA633B5C6BAD}"/>
              </a:ext>
            </a:extLst>
          </p:cNvPr>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13301259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30C28DF-D0AE-4DAD-A6A3-AFBCF8D7864D}"/>
              </a:ext>
            </a:extLst>
          </p:cNvPr>
          <p:cNvSpPr>
            <a:spLocks noGrp="1"/>
          </p:cNvSpPr>
          <p:nvPr>
            <p:ph type="body" sz="quarter" idx="11"/>
          </p:nvPr>
        </p:nvSpPr>
        <p:spPr/>
        <p:txBody>
          <a:bodyPr/>
          <a:lstStyle/>
          <a:p>
            <a:r>
              <a:rPr lang="en-US" altLang="zh-CN" b="1" dirty="0"/>
              <a:t>1.</a:t>
            </a:r>
            <a:r>
              <a:rPr lang="zh-CN" altLang="en-US" b="1" dirty="0"/>
              <a:t>选择题</a:t>
            </a:r>
          </a:p>
          <a:p>
            <a:r>
              <a:rPr lang="zh-CN" altLang="en-US" dirty="0"/>
              <a:t>（</a:t>
            </a:r>
            <a:r>
              <a:rPr lang="en-US" altLang="zh-CN" dirty="0"/>
              <a:t>1</a:t>
            </a:r>
            <a:r>
              <a:rPr lang="zh-CN" altLang="en-US" dirty="0"/>
              <a:t>）在</a:t>
            </a:r>
            <a:r>
              <a:rPr lang="en-US" altLang="zh-CN" dirty="0"/>
              <a:t>Maya 2022</a:t>
            </a:r>
            <a:r>
              <a:rPr lang="zh-CN" altLang="en-US" dirty="0"/>
              <a:t>中给物体添加材质需要用到</a:t>
            </a:r>
            <a:r>
              <a:rPr lang="zh-CN" altLang="en-US" u="sng" dirty="0"/>
              <a:t>         </a:t>
            </a:r>
            <a:r>
              <a:rPr lang="zh-CN" altLang="en-US" dirty="0"/>
              <a:t>编辑器。</a:t>
            </a:r>
          </a:p>
          <a:p>
            <a:r>
              <a:rPr lang="en-US" altLang="zh-CN" dirty="0"/>
              <a:t>A.</a:t>
            </a:r>
            <a:r>
              <a:rPr lang="zh-CN" altLang="en-US" dirty="0"/>
              <a:t>动画曲线编辑器                      </a:t>
            </a:r>
            <a:r>
              <a:rPr lang="en-US" altLang="zh-CN" dirty="0"/>
              <a:t>B.UV</a:t>
            </a:r>
            <a:r>
              <a:rPr lang="zh-CN" altLang="en-US" dirty="0"/>
              <a:t>编辑器  </a:t>
            </a:r>
          </a:p>
          <a:p>
            <a:r>
              <a:rPr lang="en-US" altLang="zh-CN" dirty="0"/>
              <a:t>C.</a:t>
            </a:r>
            <a:r>
              <a:rPr lang="zh-CN" altLang="en-US" dirty="0"/>
              <a:t>材质编辑器                          </a:t>
            </a:r>
            <a:r>
              <a:rPr lang="en-US" altLang="zh-CN" dirty="0"/>
              <a:t>D.</a:t>
            </a:r>
            <a:r>
              <a:rPr lang="zh-CN" altLang="en-US" dirty="0"/>
              <a:t>渲染编辑器</a:t>
            </a:r>
          </a:p>
          <a:p>
            <a:r>
              <a:rPr lang="zh-CN" altLang="en-US" dirty="0"/>
              <a:t>（</a:t>
            </a:r>
            <a:r>
              <a:rPr lang="en-US" altLang="zh-CN" dirty="0"/>
              <a:t>2</a:t>
            </a:r>
            <a:r>
              <a:rPr lang="zh-CN" altLang="en-US" dirty="0"/>
              <a:t>）</a:t>
            </a:r>
            <a:r>
              <a:rPr lang="en-US" altLang="zh-CN" dirty="0"/>
              <a:t>Lambert</a:t>
            </a:r>
            <a:r>
              <a:rPr lang="zh-CN" altLang="en-US" dirty="0"/>
              <a:t>材质的特点是不具备</a:t>
            </a:r>
            <a:r>
              <a:rPr lang="zh-CN" altLang="en-US" u="sng" dirty="0"/>
              <a:t>       </a:t>
            </a:r>
            <a:r>
              <a:rPr lang="zh-CN" altLang="en-US" dirty="0"/>
              <a:t>属性。</a:t>
            </a:r>
          </a:p>
          <a:p>
            <a:r>
              <a:rPr lang="en-US" altLang="zh-CN" dirty="0"/>
              <a:t>A.</a:t>
            </a:r>
            <a:r>
              <a:rPr lang="zh-CN" altLang="en-US" dirty="0"/>
              <a:t>高光                                 </a:t>
            </a:r>
            <a:r>
              <a:rPr lang="en-US" altLang="zh-CN" dirty="0"/>
              <a:t>B.</a:t>
            </a:r>
            <a:r>
              <a:rPr lang="zh-CN" altLang="en-US" dirty="0"/>
              <a:t>颜色</a:t>
            </a:r>
          </a:p>
          <a:p>
            <a:r>
              <a:rPr lang="en-US" altLang="zh-CN" dirty="0"/>
              <a:t>C.</a:t>
            </a:r>
            <a:r>
              <a:rPr lang="zh-CN" altLang="en-US" dirty="0"/>
              <a:t>透明度                               </a:t>
            </a:r>
            <a:r>
              <a:rPr lang="en-US" altLang="zh-CN" dirty="0"/>
              <a:t>D.</a:t>
            </a:r>
            <a:r>
              <a:rPr lang="zh-CN" altLang="en-US" dirty="0"/>
              <a:t>漫反射</a:t>
            </a:r>
            <a:endParaRPr lang="zh-CN" altLang="en-US" dirty="0"/>
          </a:p>
        </p:txBody>
      </p:sp>
    </p:spTree>
    <p:extLst>
      <p:ext uri="{BB962C8B-B14F-4D97-AF65-F5344CB8AC3E}">
        <p14:creationId xmlns:p14="http://schemas.microsoft.com/office/powerpoint/2010/main" val="32214942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4C7D107D-C1BE-4612-932E-D4F4FC02375E}"/>
              </a:ext>
            </a:extLst>
          </p:cNvPr>
          <p:cNvSpPr>
            <a:spLocks noGrp="1"/>
          </p:cNvSpPr>
          <p:nvPr>
            <p:ph type="body" sz="quarter" idx="11"/>
          </p:nvPr>
        </p:nvSpPr>
        <p:spPr/>
        <p:txBody>
          <a:bodyPr/>
          <a:lstStyle/>
          <a:p>
            <a:r>
              <a:rPr lang="zh-CN" altLang="en-US" dirty="0"/>
              <a:t>（</a:t>
            </a:r>
            <a:r>
              <a:rPr lang="en-US" altLang="zh-CN" dirty="0"/>
              <a:t>3</a:t>
            </a:r>
            <a:r>
              <a:rPr lang="zh-CN" altLang="en-US" dirty="0"/>
              <a:t>）下面不属于“公用材质属性的”是</a:t>
            </a:r>
            <a:r>
              <a:rPr lang="zh-CN" altLang="en-US" u="sng" dirty="0"/>
              <a:t>       </a:t>
            </a:r>
            <a:r>
              <a:rPr lang="zh-CN" altLang="en-US" dirty="0"/>
              <a:t>。</a:t>
            </a:r>
          </a:p>
          <a:p>
            <a:r>
              <a:rPr lang="en-US" altLang="zh-CN" dirty="0"/>
              <a:t>A. </a:t>
            </a:r>
            <a:r>
              <a:rPr lang="zh-CN" altLang="en-US" dirty="0"/>
              <a:t>高光属性                            </a:t>
            </a:r>
            <a:r>
              <a:rPr lang="en-US" altLang="zh-CN" dirty="0"/>
              <a:t>B. </a:t>
            </a:r>
            <a:r>
              <a:rPr lang="zh-CN" altLang="en-US" dirty="0"/>
              <a:t>颜色属性 </a:t>
            </a:r>
          </a:p>
          <a:p>
            <a:r>
              <a:rPr lang="en-US" altLang="zh-CN" dirty="0"/>
              <a:t>C. </a:t>
            </a:r>
            <a:r>
              <a:rPr lang="zh-CN" altLang="en-US" dirty="0"/>
              <a:t>透明度属性                          </a:t>
            </a:r>
            <a:r>
              <a:rPr lang="en-US" altLang="zh-CN" dirty="0"/>
              <a:t>D. </a:t>
            </a:r>
            <a:r>
              <a:rPr lang="zh-CN" altLang="en-US" dirty="0"/>
              <a:t>漫反射属性</a:t>
            </a:r>
          </a:p>
          <a:p>
            <a:r>
              <a:rPr lang="zh-CN" altLang="en-US" dirty="0"/>
              <a:t>（</a:t>
            </a:r>
            <a:r>
              <a:rPr lang="en-US" altLang="zh-CN" dirty="0"/>
              <a:t>4</a:t>
            </a:r>
            <a:r>
              <a:rPr lang="zh-CN" altLang="en-US" dirty="0"/>
              <a:t>）下列说法中对</a:t>
            </a:r>
            <a:r>
              <a:rPr lang="en-US" altLang="zh-CN" dirty="0"/>
              <a:t>UV</a:t>
            </a:r>
            <a:r>
              <a:rPr lang="zh-CN" altLang="en-US" dirty="0"/>
              <a:t>技术描述正确的是</a:t>
            </a:r>
            <a:r>
              <a:rPr lang="zh-CN" altLang="en-US" u="sng" dirty="0"/>
              <a:t>      </a:t>
            </a:r>
            <a:r>
              <a:rPr lang="zh-CN" altLang="en-US" dirty="0"/>
              <a:t> 。</a:t>
            </a:r>
          </a:p>
          <a:p>
            <a:r>
              <a:rPr lang="en-US" altLang="zh-CN" dirty="0"/>
              <a:t>A. UV</a:t>
            </a:r>
            <a:r>
              <a:rPr lang="zh-CN" altLang="en-US" dirty="0"/>
              <a:t>是一种材质                </a:t>
            </a:r>
            <a:r>
              <a:rPr lang="en-US" altLang="zh-CN" dirty="0"/>
              <a:t>B. UV</a:t>
            </a:r>
            <a:r>
              <a:rPr lang="zh-CN" altLang="en-US" dirty="0"/>
              <a:t>一种是建模方式</a:t>
            </a:r>
          </a:p>
          <a:p>
            <a:r>
              <a:rPr lang="en-US" altLang="zh-CN" dirty="0"/>
              <a:t>C. UV</a:t>
            </a:r>
            <a:r>
              <a:rPr lang="zh-CN" altLang="en-US" dirty="0"/>
              <a:t>是灯光的一种              </a:t>
            </a:r>
            <a:r>
              <a:rPr lang="en-US" altLang="zh-CN" dirty="0"/>
              <a:t>D. UV</a:t>
            </a:r>
            <a:r>
              <a:rPr lang="zh-CN" altLang="en-US" dirty="0"/>
              <a:t>是二维纹理坐标</a:t>
            </a:r>
            <a:endParaRPr lang="zh-CN" altLang="en-US" dirty="0"/>
          </a:p>
        </p:txBody>
      </p:sp>
    </p:spTree>
    <p:extLst>
      <p:ext uri="{BB962C8B-B14F-4D97-AF65-F5344CB8AC3E}">
        <p14:creationId xmlns:p14="http://schemas.microsoft.com/office/powerpoint/2010/main" val="13754581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EE237D7-BBC6-492C-BBF4-6055D5AEEC1C}"/>
              </a:ext>
            </a:extLst>
          </p:cNvPr>
          <p:cNvSpPr>
            <a:spLocks noGrp="1"/>
          </p:cNvSpPr>
          <p:nvPr>
            <p:ph type="body" sz="quarter" idx="11"/>
          </p:nvPr>
        </p:nvSpPr>
        <p:spPr/>
        <p:txBody>
          <a:bodyPr/>
          <a:lstStyle/>
          <a:p>
            <a:r>
              <a:rPr lang="en-US" altLang="zh-CN" dirty="0"/>
              <a:t>2.</a:t>
            </a:r>
            <a:r>
              <a:rPr lang="zh-CN" altLang="en-US" dirty="0"/>
              <a:t>填空题</a:t>
            </a:r>
          </a:p>
          <a:p>
            <a:r>
              <a:rPr lang="zh-CN" altLang="en-US" dirty="0"/>
              <a:t>（</a:t>
            </a:r>
            <a:r>
              <a:rPr lang="en-US" altLang="zh-CN" dirty="0"/>
              <a:t>1</a:t>
            </a:r>
            <a:r>
              <a:rPr lang="zh-CN" altLang="en-US" dirty="0"/>
              <a:t>）</a:t>
            </a:r>
            <a:r>
              <a:rPr lang="en-US" altLang="zh-CN" dirty="0"/>
              <a:t>Maya 2022</a:t>
            </a:r>
            <a:r>
              <a:rPr lang="zh-CN" altLang="en-US" dirty="0"/>
              <a:t>的材质分</a:t>
            </a:r>
            <a:r>
              <a:rPr lang="zh-CN" altLang="en-US" u="sng" dirty="0"/>
              <a:t>为         、        </a:t>
            </a:r>
            <a:r>
              <a:rPr lang="zh-CN" altLang="en-US" dirty="0"/>
              <a:t>和</a:t>
            </a:r>
            <a:r>
              <a:rPr lang="zh-CN" altLang="en-US" u="sng" dirty="0"/>
              <a:t>       </a:t>
            </a:r>
            <a:r>
              <a:rPr lang="zh-CN" altLang="en-US" dirty="0"/>
              <a:t> 三种类型。</a:t>
            </a:r>
          </a:p>
          <a:p>
            <a:r>
              <a:rPr lang="zh-CN" altLang="en-US" dirty="0"/>
              <a:t>（</a:t>
            </a:r>
            <a:r>
              <a:rPr lang="en-US" altLang="zh-CN" dirty="0"/>
              <a:t>2</a:t>
            </a:r>
            <a:r>
              <a:rPr lang="zh-CN" altLang="en-US" dirty="0"/>
              <a:t>）</a:t>
            </a:r>
            <a:r>
              <a:rPr lang="en-US" altLang="zh-CN" dirty="0"/>
              <a:t>Maya 2022</a:t>
            </a:r>
            <a:r>
              <a:rPr lang="zh-CN" altLang="en-US" dirty="0"/>
              <a:t>的纹理分</a:t>
            </a:r>
            <a:r>
              <a:rPr lang="zh-CN" altLang="en-US" u="sng" dirty="0"/>
              <a:t>为      、       、      </a:t>
            </a:r>
            <a:r>
              <a:rPr lang="zh-CN" altLang="en-US" dirty="0"/>
              <a:t>和 </a:t>
            </a:r>
            <a:r>
              <a:rPr lang="zh-CN" altLang="en-US" u="sng" dirty="0"/>
              <a:t>      </a:t>
            </a:r>
            <a:r>
              <a:rPr lang="zh-CN" altLang="en-US" dirty="0"/>
              <a:t> 四种类型。</a:t>
            </a:r>
          </a:p>
          <a:p>
            <a:r>
              <a:rPr lang="zh-CN" altLang="en-US" dirty="0"/>
              <a:t>（</a:t>
            </a:r>
            <a:r>
              <a:rPr lang="en-US" altLang="zh-CN" dirty="0"/>
              <a:t>3</a:t>
            </a:r>
            <a:r>
              <a:rPr lang="zh-CN" altLang="en-US" dirty="0"/>
              <a:t>）执行</a:t>
            </a:r>
            <a:r>
              <a:rPr lang="en-US" altLang="zh-CN" dirty="0"/>
              <a:t>UV</a:t>
            </a:r>
            <a:r>
              <a:rPr lang="zh-CN" altLang="en-US" dirty="0"/>
              <a:t>命令等操作前，需要先将</a:t>
            </a:r>
            <a:r>
              <a:rPr lang="en-US" altLang="zh-CN" dirty="0"/>
              <a:t>Maya</a:t>
            </a:r>
            <a:r>
              <a:rPr lang="zh-CN" altLang="en-US" dirty="0"/>
              <a:t>的模式切换至</a:t>
            </a:r>
            <a:r>
              <a:rPr lang="zh-CN" altLang="en-US" u="sng" dirty="0"/>
              <a:t>        </a:t>
            </a:r>
            <a:r>
              <a:rPr lang="zh-CN" altLang="en-US" dirty="0"/>
              <a:t>模式后，才能在菜单栏中显示</a:t>
            </a:r>
            <a:r>
              <a:rPr lang="en-US" altLang="zh-CN" dirty="0"/>
              <a:t>UV</a:t>
            </a:r>
            <a:r>
              <a:rPr lang="zh-CN" altLang="en-US" dirty="0"/>
              <a:t>命令菜单。</a:t>
            </a:r>
          </a:p>
          <a:p>
            <a:r>
              <a:rPr lang="zh-CN" altLang="en-US" dirty="0"/>
              <a:t>（</a:t>
            </a:r>
            <a:r>
              <a:rPr lang="en-US" altLang="zh-CN" dirty="0"/>
              <a:t>4</a:t>
            </a:r>
            <a:r>
              <a:rPr lang="zh-CN" altLang="en-US" dirty="0"/>
              <a:t>）</a:t>
            </a:r>
            <a:r>
              <a:rPr lang="en-US" altLang="zh-CN" dirty="0"/>
              <a:t>Maya 2022</a:t>
            </a:r>
            <a:r>
              <a:rPr lang="zh-CN" altLang="en-US" dirty="0"/>
              <a:t>中，用户需要在</a:t>
            </a:r>
            <a:r>
              <a:rPr lang="zh-CN" altLang="en-US" u="sng" dirty="0"/>
              <a:t>       </a:t>
            </a:r>
            <a:r>
              <a:rPr lang="zh-CN" altLang="en-US" dirty="0"/>
              <a:t>中查看并编辑模型的</a:t>
            </a:r>
            <a:r>
              <a:rPr lang="en-US" altLang="zh-CN" dirty="0"/>
              <a:t>UV</a:t>
            </a:r>
            <a:r>
              <a:rPr lang="zh-CN" altLang="en-US" dirty="0"/>
              <a:t>。</a:t>
            </a:r>
            <a:endParaRPr lang="zh-CN" altLang="en-US" dirty="0"/>
          </a:p>
        </p:txBody>
      </p:sp>
    </p:spTree>
    <p:extLst>
      <p:ext uri="{BB962C8B-B14F-4D97-AF65-F5344CB8AC3E}">
        <p14:creationId xmlns:p14="http://schemas.microsoft.com/office/powerpoint/2010/main" val="15432622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3BABAD9-8449-4751-B263-CCED54859A0B}"/>
              </a:ext>
            </a:extLst>
          </p:cNvPr>
          <p:cNvSpPr>
            <a:spLocks noGrp="1"/>
          </p:cNvSpPr>
          <p:nvPr>
            <p:ph type="body" sz="quarter" idx="11"/>
          </p:nvPr>
        </p:nvSpPr>
        <p:spPr/>
        <p:txBody>
          <a:bodyPr/>
          <a:lstStyle/>
          <a:p>
            <a:r>
              <a:rPr lang="en-US" altLang="zh-CN" b="1" dirty="0"/>
              <a:t>3.</a:t>
            </a:r>
            <a:r>
              <a:rPr lang="zh-CN" altLang="en-US" b="1" dirty="0"/>
              <a:t>上机题</a:t>
            </a:r>
          </a:p>
          <a:p>
            <a:r>
              <a:rPr lang="zh-CN" altLang="en-US" dirty="0"/>
              <a:t>本章学习了材质的调节，打开随书附赠的“三种不同材质的杯子</a:t>
            </a:r>
            <a:r>
              <a:rPr lang="en-US" altLang="zh-CN" dirty="0"/>
              <a:t>.ma”</a:t>
            </a:r>
            <a:r>
              <a:rPr lang="zh-CN" altLang="en-US" dirty="0"/>
              <a:t>文件，练习制作三种不同材质的杯子。玻璃材质要设置透明度属性，金属材质需要调高材质的高光属性，铝制材质要设置高光的模糊度。</a:t>
            </a:r>
            <a:endParaRPr lang="zh-CN" altLang="en-US" dirty="0"/>
          </a:p>
        </p:txBody>
      </p:sp>
      <p:pic>
        <p:nvPicPr>
          <p:cNvPr id="5" name="图片 4"/>
          <p:cNvPicPr/>
          <p:nvPr/>
        </p:nvPicPr>
        <p:blipFill>
          <a:blip r:embed="rId2"/>
          <a:stretch>
            <a:fillRect/>
          </a:stretch>
        </p:blipFill>
        <p:spPr>
          <a:xfrm>
            <a:off x="2609389" y="2554856"/>
            <a:ext cx="5758017" cy="3672523"/>
          </a:xfrm>
          <a:prstGeom prst="rect">
            <a:avLst/>
          </a:prstGeom>
          <a:noFill/>
          <a:ln>
            <a:noFill/>
          </a:ln>
        </p:spPr>
      </p:pic>
    </p:spTree>
    <p:extLst>
      <p:ext uri="{BB962C8B-B14F-4D97-AF65-F5344CB8AC3E}">
        <p14:creationId xmlns:p14="http://schemas.microsoft.com/office/powerpoint/2010/main" val="3866945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9382</Words>
  <Application>Microsoft Office PowerPoint</Application>
  <PresentationFormat>自定义</PresentationFormat>
  <Paragraphs>242</Paragraphs>
  <Slides>96</Slides>
  <Notes>0</Notes>
  <HiddenSlides>0</HiddenSlides>
  <MMClips>0</MMClips>
  <ScaleCrop>false</ScaleCrop>
  <HeadingPairs>
    <vt:vector size="4" baseType="variant">
      <vt:variant>
        <vt:lpstr>主题</vt:lpstr>
      </vt:variant>
      <vt:variant>
        <vt:i4>1</vt:i4>
      </vt:variant>
      <vt:variant>
        <vt:lpstr>幻灯片标题</vt:lpstr>
      </vt:variant>
      <vt:variant>
        <vt:i4>96</vt:i4>
      </vt:variant>
    </vt:vector>
  </HeadingPairs>
  <TitlesOfParts>
    <vt:vector size="9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张栋</dc:creator>
  <cp:lastModifiedBy>xb21cn</cp:lastModifiedBy>
  <cp:revision>45</cp:revision>
  <dcterms:created xsi:type="dcterms:W3CDTF">2021-09-06T01:26:36Z</dcterms:created>
  <dcterms:modified xsi:type="dcterms:W3CDTF">2022-01-06T02:44:25Z</dcterms:modified>
</cp:coreProperties>
</file>