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323" r:id="rId4"/>
    <p:sldId id="260" r:id="rId5"/>
    <p:sldId id="262" r:id="rId6"/>
    <p:sldId id="263" r:id="rId7"/>
    <p:sldId id="391" r:id="rId8"/>
    <p:sldId id="264" r:id="rId9"/>
    <p:sldId id="359" r:id="rId10"/>
    <p:sldId id="273" r:id="rId11"/>
    <p:sldId id="274" r:id="rId12"/>
    <p:sldId id="279" r:id="rId13"/>
    <p:sldId id="280" r:id="rId14"/>
    <p:sldId id="281" r:id="rId15"/>
    <p:sldId id="367" r:id="rId16"/>
    <p:sldId id="368" r:id="rId17"/>
    <p:sldId id="297" r:id="rId18"/>
    <p:sldId id="370" r:id="rId19"/>
    <p:sldId id="371" r:id="rId20"/>
    <p:sldId id="374" r:id="rId21"/>
    <p:sldId id="375" r:id="rId22"/>
    <p:sldId id="307" r:id="rId23"/>
    <p:sldId id="308" r:id="rId24"/>
    <p:sldId id="392" r:id="rId25"/>
    <p:sldId id="393" r:id="rId26"/>
    <p:sldId id="381" r:id="rId27"/>
    <p:sldId id="311" r:id="rId28"/>
    <p:sldId id="336" r:id="rId29"/>
    <p:sldId id="394" r:id="rId30"/>
    <p:sldId id="395" r:id="rId31"/>
    <p:sldId id="396" r:id="rId32"/>
    <p:sldId id="397" r:id="rId33"/>
    <p:sldId id="398" r:id="rId34"/>
    <p:sldId id="382" r:id="rId35"/>
    <p:sldId id="383" r:id="rId36"/>
    <p:sldId id="338" r:id="rId37"/>
    <p:sldId id="339"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413" r:id="rId53"/>
    <p:sldId id="414" r:id="rId54"/>
    <p:sldId id="415" r:id="rId55"/>
    <p:sldId id="416" r:id="rId56"/>
    <p:sldId id="417" r:id="rId57"/>
    <p:sldId id="418" r:id="rId58"/>
    <p:sldId id="419" r:id="rId59"/>
    <p:sldId id="420" r:id="rId60"/>
    <p:sldId id="317" r:id="rId61"/>
    <p:sldId id="347" r:id="rId62"/>
    <p:sldId id="421" r:id="rId63"/>
    <p:sldId id="422" r:id="rId64"/>
    <p:sldId id="318" r:id="rId65"/>
    <p:sldId id="350" r:id="rId66"/>
    <p:sldId id="319" r:id="rId67"/>
    <p:sldId id="423" r:id="rId68"/>
    <p:sldId id="424" r:id="rId69"/>
    <p:sldId id="425" r:id="rId70"/>
    <p:sldId id="426"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439" r:id="rId84"/>
    <p:sldId id="440" r:id="rId85"/>
    <p:sldId id="441" r:id="rId86"/>
    <p:sldId id="442" r:id="rId87"/>
    <p:sldId id="443" r:id="rId88"/>
    <p:sldId id="444" r:id="rId89"/>
    <p:sldId id="445" r:id="rId90"/>
    <p:sldId id="446" r:id="rId91"/>
    <p:sldId id="447" r:id="rId92"/>
    <p:sldId id="448" r:id="rId93"/>
    <p:sldId id="355" r:id="rId94"/>
    <p:sldId id="449" r:id="rId95"/>
    <p:sldId id="450" r:id="rId96"/>
    <p:sldId id="451" r:id="rId97"/>
    <p:sldId id="452" r:id="rId98"/>
    <p:sldId id="453" r:id="rId99"/>
    <p:sldId id="454" r:id="rId100"/>
    <p:sldId id="455" r:id="rId101"/>
    <p:sldId id="456" r:id="rId102"/>
    <p:sldId id="457" r:id="rId103"/>
    <p:sldId id="458" r:id="rId104"/>
    <p:sldId id="459" r:id="rId105"/>
    <p:sldId id="460" r:id="rId106"/>
    <p:sldId id="461" r:id="rId107"/>
    <p:sldId id="463" r:id="rId108"/>
    <p:sldId id="462" r:id="rId109"/>
    <p:sldId id="464" r:id="rId110"/>
    <p:sldId id="465" r:id="rId111"/>
    <p:sldId id="466" r:id="rId112"/>
    <p:sldId id="467" r:id="rId113"/>
    <p:sldId id="468" r:id="rId114"/>
    <p:sldId id="469" r:id="rId115"/>
    <p:sldId id="470" r:id="rId116"/>
    <p:sldId id="356" r:id="rId117"/>
    <p:sldId id="357" r:id="rId118"/>
    <p:sldId id="328" r:id="rId119"/>
    <p:sldId id="329" r:id="rId120"/>
    <p:sldId id="330" r:id="rId121"/>
    <p:sldId id="358" r:id="rId122"/>
    <p:sldId id="385" r:id="rId123"/>
    <p:sldId id="321" r:id="rId124"/>
    <p:sldId id="471" r:id="rId125"/>
    <p:sldId id="472" r:id="rId126"/>
    <p:sldId id="473" r:id="rId127"/>
    <p:sldId id="474" r:id="rId128"/>
    <p:sldId id="475" r:id="rId129"/>
    <p:sldId id="476" r:id="rId130"/>
    <p:sldId id="477" r:id="rId131"/>
    <p:sldId id="478" r:id="rId132"/>
    <p:sldId id="479" r:id="rId133"/>
    <p:sldId id="480" r:id="rId134"/>
    <p:sldId id="481" r:id="rId135"/>
    <p:sldId id="482" r:id="rId136"/>
    <p:sldId id="483" r:id="rId137"/>
    <p:sldId id="322" r:id="rId138"/>
    <p:sldId id="332" r:id="rId139"/>
    <p:sldId id="333" r:id="rId1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7F4"/>
    <a:srgbClr val="0075AA"/>
    <a:srgbClr val="060000"/>
    <a:srgbClr val="EB0047"/>
    <a:srgbClr val="FDFBFF"/>
    <a:srgbClr val="80D6E6"/>
    <a:srgbClr val="42CBE9"/>
    <a:srgbClr val="147592"/>
    <a:srgbClr val="004868"/>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0" d="100"/>
          <a:sy n="60" d="100"/>
        </p:scale>
        <p:origin x="-108"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7DD833-15EB-4EAD-B619-E9A35E2A7ED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A9B4B6DD-F660-45E8-A3D5-AE2C995B9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4748F05-9404-4016-83D3-43834084ED1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9E4BC2E2-FC11-42F7-9A19-7AEBD88D5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C3D7B28-30CE-4D16-A48E-D5B5D84D6FEC}"/>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4014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3">
            <a:extLst>
              <a:ext uri="{FF2B5EF4-FFF2-40B4-BE49-F238E27FC236}">
                <a16:creationId xmlns="" xmlns:a16="http://schemas.microsoft.com/office/drawing/2014/main" id="{CDDCD094-39A5-4200-9F91-3A610EF141DC}"/>
              </a:ext>
            </a:extLst>
          </p:cNvPr>
          <p:cNvSpPr>
            <a:spLocks noGrp="1"/>
          </p:cNvSpPr>
          <p:nvPr>
            <p:ph type="body" sz="quarter" idx="10"/>
          </p:nvPr>
        </p:nvSpPr>
        <p:spPr>
          <a:xfrm>
            <a:off x="1617388" y="1891126"/>
            <a:ext cx="8972550" cy="658652"/>
          </a:xfrm>
        </p:spPr>
        <p:txBody>
          <a:bodyPr>
            <a:noAutofit/>
          </a:bodyPr>
          <a:lstStyle>
            <a:lvl1pPr marL="0" indent="0">
              <a:buNone/>
              <a:defRPr sz="4800" b="1"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框 14">
            <a:extLst>
              <a:ext uri="{FF2B5EF4-FFF2-40B4-BE49-F238E27FC236}">
                <a16:creationId xmlns="" xmlns:a16="http://schemas.microsoft.com/office/drawing/2014/main" id="{6144C0BE-2F1D-4E2C-8B9A-90FDFDB92053}"/>
              </a:ext>
            </a:extLst>
          </p:cNvPr>
          <p:cNvSpPr txBox="1"/>
          <p:nvPr userDrawn="1"/>
        </p:nvSpPr>
        <p:spPr>
          <a:xfrm>
            <a:off x="1691986" y="3065991"/>
            <a:ext cx="6096000" cy="400110"/>
          </a:xfrm>
          <a:prstGeom prst="rect">
            <a:avLst/>
          </a:prstGeom>
          <a:noFill/>
        </p:spPr>
        <p:txBody>
          <a:bodyPr wrap="square">
            <a:spAutoFit/>
          </a:bodyPr>
          <a:lstStyle/>
          <a:p>
            <a:pPr algn="just">
              <a:spcAft>
                <a:spcPts val="1800"/>
              </a:spcAft>
            </a:pPr>
            <a:r>
              <a:rPr lang="zh-CN" altLang="zh-CN"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本章</a:t>
            </a:r>
            <a:r>
              <a:rPr lang="zh-CN" altLang="en-US"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概述</a:t>
            </a:r>
            <a:endParaRPr lang="zh-CN" altLang="zh-CN" sz="1400"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占位符 13">
            <a:extLst>
              <a:ext uri="{FF2B5EF4-FFF2-40B4-BE49-F238E27FC236}">
                <a16:creationId xmlns="" xmlns:a16="http://schemas.microsoft.com/office/drawing/2014/main" id="{627AA06B-CC75-4E0F-9C93-EF93CA530F77}"/>
              </a:ext>
            </a:extLst>
          </p:cNvPr>
          <p:cNvSpPr>
            <a:spLocks noGrp="1"/>
          </p:cNvSpPr>
          <p:nvPr>
            <p:ph type="body" sz="quarter" idx="11"/>
          </p:nvPr>
        </p:nvSpPr>
        <p:spPr>
          <a:xfrm>
            <a:off x="1617388" y="3652988"/>
            <a:ext cx="8972550" cy="2227112"/>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421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 xmlns:a16="http://schemas.microsoft.com/office/drawing/2014/main" id="{E6B204CF-D493-4A60-8C31-DC55F3CBFAE7}"/>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94474"/>
            <a:ext cx="1018890" cy="917505"/>
          </a:xfrm>
          <a:prstGeom prst="rect">
            <a:avLst/>
          </a:prstGeom>
        </p:spPr>
      </p:pic>
      <p:cxnSp>
        <p:nvCxnSpPr>
          <p:cNvPr id="11" name="直接连接符 10">
            <a:extLst>
              <a:ext uri="{FF2B5EF4-FFF2-40B4-BE49-F238E27FC236}">
                <a16:creationId xmlns="" xmlns:a16="http://schemas.microsoft.com/office/drawing/2014/main" id="{CF230BF1-9A4E-4936-832B-6326CE51B996}"/>
              </a:ext>
            </a:extLst>
          </p:cNvPr>
          <p:cNvCxnSpPr/>
          <p:nvPr userDrawn="1"/>
        </p:nvCxnSpPr>
        <p:spPr>
          <a:xfrm>
            <a:off x="0" y="11247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 xmlns:a16="http://schemas.microsoft.com/office/drawing/2014/main" id="{D83AD1D3-9E2C-41FB-9747-4ECBE4F659D7}"/>
              </a:ext>
            </a:extLst>
          </p:cNvPr>
          <p:cNvSpPr txBox="1"/>
          <p:nvPr userDrawn="1"/>
        </p:nvSpPr>
        <p:spPr>
          <a:xfrm>
            <a:off x="1398454" y="343474"/>
            <a:ext cx="2332690" cy="584775"/>
          </a:xfrm>
          <a:prstGeom prst="rect">
            <a:avLst/>
          </a:prstGeom>
          <a:noFill/>
        </p:spPr>
        <p:txBody>
          <a:bodyPr wrap="none" rtlCol="0">
            <a:spAutoFit/>
          </a:bodyPr>
          <a:lstStyle/>
          <a:p>
            <a:r>
              <a:rPr lang="zh-CN" altLang="en-US" sz="3200" b="1" spc="150" baseline="0">
                <a:solidFill>
                  <a:schemeClr val="bg1"/>
                </a:solidFill>
                <a:latin typeface="微软雅黑" panose="020B0503020204020204" pitchFamily="34" charset="-122"/>
                <a:ea typeface="微软雅黑" panose="020B0503020204020204" pitchFamily="34" charset="-122"/>
              </a:rPr>
              <a:t>核心知识点</a:t>
            </a:r>
          </a:p>
        </p:txBody>
      </p:sp>
      <p:sp>
        <p:nvSpPr>
          <p:cNvPr id="14" name="文本占位符 13">
            <a:extLst>
              <a:ext uri="{FF2B5EF4-FFF2-40B4-BE49-F238E27FC236}">
                <a16:creationId xmlns="" xmlns:a16="http://schemas.microsoft.com/office/drawing/2014/main" id="{7D0B683A-8C05-4B80-B5A2-947676B74336}"/>
              </a:ext>
            </a:extLst>
          </p:cNvPr>
          <p:cNvSpPr>
            <a:spLocks noGrp="1"/>
          </p:cNvSpPr>
          <p:nvPr>
            <p:ph type="body" sz="quarter" idx="11"/>
          </p:nvPr>
        </p:nvSpPr>
        <p:spPr>
          <a:xfrm>
            <a:off x="1398454" y="1454719"/>
            <a:ext cx="8393246" cy="4025327"/>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8054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56" name="组合 55"/>
          <p:cNvGrpSpPr/>
          <p:nvPr userDrawn="1"/>
        </p:nvGrpSpPr>
        <p:grpSpPr>
          <a:xfrm>
            <a:off x="0" y="0"/>
            <a:ext cx="12192000" cy="6858000"/>
            <a:chOff x="0" y="0"/>
            <a:chExt cx="12192000" cy="6858000"/>
          </a:xfrm>
        </p:grpSpPr>
        <p:pic>
          <p:nvPicPr>
            <p:cNvPr id="5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 xmlns:a16="http://schemas.microsoft.com/office/drawing/2014/main" id="{5423CB39-18C1-449A-AD71-E7E6E5F2DEDB}"/>
              </a:ext>
            </a:extLst>
          </p:cNvPr>
          <p:cNvGrpSpPr/>
          <p:nvPr userDrawn="1"/>
        </p:nvGrpSpPr>
        <p:grpSpPr>
          <a:xfrm>
            <a:off x="1104900" y="857250"/>
            <a:ext cx="9982200" cy="5143500"/>
            <a:chOff x="1104900" y="857250"/>
            <a:chExt cx="9982200" cy="5143500"/>
          </a:xfrm>
        </p:grpSpPr>
        <p:sp>
          <p:nvSpPr>
            <p:cNvPr id="9" name="矩形 8">
              <a:extLst>
                <a:ext uri="{FF2B5EF4-FFF2-40B4-BE49-F238E27FC236}">
                  <a16:creationId xmlns="" xmlns:a16="http://schemas.microsoft.com/office/drawing/2014/main" id="{4392CC7E-4830-4D66-B4E7-A01CECCD6BA1}"/>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0B547D73-E640-4962-8A90-6058C3228D4A}"/>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5BF7E7B1-1281-42A7-9175-9AE181A84C85}"/>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7EEB809C-21CF-4B93-A7CD-ADDF613ACE06}"/>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46A3F01B-6E8C-4EF2-9089-DA63DBF6276D}"/>
                </a:ext>
              </a:extLst>
            </p:cNvPr>
            <p:cNvSpPr/>
            <p:nvPr userDrawn="1"/>
          </p:nvSpPr>
          <p:spPr>
            <a:xfrm>
              <a:off x="6096000"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 xmlns:a16="http://schemas.microsoft.com/office/drawing/2014/main" id="{04A5F7C2-AC50-4D60-9DC7-F06796A5256C}"/>
              </a:ext>
            </a:extLst>
          </p:cNvPr>
          <p:cNvSpPr txBox="1"/>
          <p:nvPr userDrawn="1"/>
        </p:nvSpPr>
        <p:spPr>
          <a:xfrm>
            <a:off x="2586449" y="2533650"/>
            <a:ext cx="2339102" cy="646331"/>
          </a:xfrm>
          <a:prstGeom prst="rect">
            <a:avLst/>
          </a:prstGeom>
          <a:noFill/>
        </p:spPr>
        <p:txBody>
          <a:bodyPr wrap="none" rtlCol="0">
            <a:spAutoFit/>
          </a:bodyPr>
          <a:lstStyle/>
          <a:p>
            <a:r>
              <a:rPr lang="zh-CN" altLang="en-US" sz="3600" b="1" spc="600">
                <a:solidFill>
                  <a:srgbClr val="0075AA"/>
                </a:solidFill>
                <a:latin typeface="微软雅黑" panose="020B0503020204020204" pitchFamily="34" charset="-122"/>
                <a:ea typeface="微软雅黑" panose="020B0503020204020204" pitchFamily="34" charset="-122"/>
              </a:rPr>
              <a:t>本章目录</a:t>
            </a:r>
          </a:p>
        </p:txBody>
      </p:sp>
      <p:sp>
        <p:nvSpPr>
          <p:cNvPr id="16" name="文本框 15">
            <a:extLst>
              <a:ext uri="{FF2B5EF4-FFF2-40B4-BE49-F238E27FC236}">
                <a16:creationId xmlns="" xmlns:a16="http://schemas.microsoft.com/office/drawing/2014/main" id="{CD95941B-18FF-47B6-9153-26F555877C0B}"/>
              </a:ext>
            </a:extLst>
          </p:cNvPr>
          <p:cNvSpPr txBox="1"/>
          <p:nvPr userDrawn="1"/>
        </p:nvSpPr>
        <p:spPr>
          <a:xfrm>
            <a:off x="2586449" y="3090446"/>
            <a:ext cx="2339102" cy="369332"/>
          </a:xfrm>
          <a:prstGeom prst="rect">
            <a:avLst/>
          </a:prstGeom>
          <a:noFill/>
        </p:spPr>
        <p:txBody>
          <a:bodyPr wrap="square" rtlCol="0">
            <a:spAutoFit/>
          </a:bodyPr>
          <a:lstStyle/>
          <a:p>
            <a:pPr algn="dist"/>
            <a:r>
              <a:rPr lang="en-US" altLang="zh-CN" sz="1800" b="1" spc="600">
                <a:solidFill>
                  <a:srgbClr val="147592"/>
                </a:solidFill>
                <a:latin typeface="微软雅黑" panose="020B0503020204020204" pitchFamily="34" charset="-122"/>
                <a:ea typeface="微软雅黑" panose="020B0503020204020204" pitchFamily="34" charset="-122"/>
              </a:rPr>
              <a:t>CONTENTS</a:t>
            </a:r>
            <a:endParaRPr lang="zh-CN" altLang="en-US" sz="1800" b="1" spc="600">
              <a:solidFill>
                <a:srgbClr val="147592"/>
              </a:solidFill>
              <a:latin typeface="微软雅黑" panose="020B0503020204020204" pitchFamily="34" charset="-122"/>
              <a:ea typeface="微软雅黑" panose="020B0503020204020204" pitchFamily="34" charset="-122"/>
            </a:endParaRPr>
          </a:p>
        </p:txBody>
      </p:sp>
      <p:sp>
        <p:nvSpPr>
          <p:cNvPr id="31" name="文本占位符 30">
            <a:extLst>
              <a:ext uri="{FF2B5EF4-FFF2-40B4-BE49-F238E27FC236}">
                <a16:creationId xmlns="" xmlns:a16="http://schemas.microsoft.com/office/drawing/2014/main" id="{74D817D6-02E2-4B5A-8129-1F0CABFD4B06}"/>
              </a:ext>
            </a:extLst>
          </p:cNvPr>
          <p:cNvSpPr>
            <a:spLocks noGrp="1"/>
          </p:cNvSpPr>
          <p:nvPr>
            <p:ph type="body" sz="quarter" idx="10"/>
          </p:nvPr>
        </p:nvSpPr>
        <p:spPr>
          <a:xfrm>
            <a:off x="7321944" y="1136413"/>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55" name="文本占位符 30">
            <a:extLst>
              <a:ext uri="{FF2B5EF4-FFF2-40B4-BE49-F238E27FC236}">
                <a16:creationId xmlns="" xmlns:a16="http://schemas.microsoft.com/office/drawing/2014/main" id="{FDAB73AB-973F-42F1-9D75-0F6BF7A0E604}"/>
              </a:ext>
            </a:extLst>
          </p:cNvPr>
          <p:cNvSpPr>
            <a:spLocks noGrp="1"/>
          </p:cNvSpPr>
          <p:nvPr>
            <p:ph type="body" sz="quarter" idx="11"/>
          </p:nvPr>
        </p:nvSpPr>
        <p:spPr>
          <a:xfrm>
            <a:off x="7321944" y="173715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29" name="组合 28">
            <a:extLst>
              <a:ext uri="{FF2B5EF4-FFF2-40B4-BE49-F238E27FC236}">
                <a16:creationId xmlns="" xmlns:a16="http://schemas.microsoft.com/office/drawing/2014/main" id="{9614A408-4C93-490F-9CD1-45A02AD6BE9E}"/>
              </a:ext>
            </a:extLst>
          </p:cNvPr>
          <p:cNvGrpSpPr/>
          <p:nvPr userDrawn="1"/>
        </p:nvGrpSpPr>
        <p:grpSpPr>
          <a:xfrm>
            <a:off x="6765231" y="998301"/>
            <a:ext cx="3302694" cy="571500"/>
            <a:chOff x="6765231" y="1371600"/>
            <a:chExt cx="3302694" cy="571500"/>
          </a:xfrm>
        </p:grpSpPr>
        <p:grpSp>
          <p:nvGrpSpPr>
            <p:cNvPr id="25" name="组合 24">
              <a:extLst>
                <a:ext uri="{FF2B5EF4-FFF2-40B4-BE49-F238E27FC236}">
                  <a16:creationId xmlns="" xmlns:a16="http://schemas.microsoft.com/office/drawing/2014/main" id="{A59F35C6-0BFB-4D72-9515-CB744A8B9EEB}"/>
                </a:ext>
              </a:extLst>
            </p:cNvPr>
            <p:cNvGrpSpPr/>
            <p:nvPr userDrawn="1"/>
          </p:nvGrpSpPr>
          <p:grpSpPr>
            <a:xfrm>
              <a:off x="6765231" y="1371600"/>
              <a:ext cx="571500" cy="571500"/>
              <a:chOff x="6908106" y="1371600"/>
              <a:chExt cx="571500" cy="571500"/>
            </a:xfrm>
          </p:grpSpPr>
          <p:sp>
            <p:nvSpPr>
              <p:cNvPr id="19" name="椭圆 18">
                <a:extLst>
                  <a:ext uri="{FF2B5EF4-FFF2-40B4-BE49-F238E27FC236}">
                    <a16:creationId xmlns="" xmlns:a16="http://schemas.microsoft.com/office/drawing/2014/main"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 xmlns:a16="http://schemas.microsoft.com/office/drawing/2014/main"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27" name="直接连接符 26">
              <a:extLst>
                <a:ext uri="{FF2B5EF4-FFF2-40B4-BE49-F238E27FC236}">
                  <a16:creationId xmlns="" xmlns:a16="http://schemas.microsoft.com/office/drawing/2014/main" id="{FBD82667-89BC-464B-AE25-BA225B835162}"/>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 xmlns:a16="http://schemas.microsoft.com/office/drawing/2014/main" id="{C646C315-4E07-4AB1-9048-7676BB22D9F3}"/>
              </a:ext>
            </a:extLst>
          </p:cNvPr>
          <p:cNvGrpSpPr/>
          <p:nvPr userDrawn="1"/>
        </p:nvGrpSpPr>
        <p:grpSpPr>
          <a:xfrm>
            <a:off x="6765231" y="1599046"/>
            <a:ext cx="3302694" cy="571500"/>
            <a:chOff x="6765231" y="1371600"/>
            <a:chExt cx="3302694" cy="571500"/>
          </a:xfrm>
        </p:grpSpPr>
        <p:grpSp>
          <p:nvGrpSpPr>
            <p:cNvPr id="51" name="组合 50">
              <a:extLst>
                <a:ext uri="{FF2B5EF4-FFF2-40B4-BE49-F238E27FC236}">
                  <a16:creationId xmlns="" xmlns:a16="http://schemas.microsoft.com/office/drawing/2014/main" id="{E59F6D50-B40C-42B4-A44C-DB7035A65B13}"/>
                </a:ext>
              </a:extLst>
            </p:cNvPr>
            <p:cNvGrpSpPr/>
            <p:nvPr userDrawn="1"/>
          </p:nvGrpSpPr>
          <p:grpSpPr>
            <a:xfrm>
              <a:off x="6765231" y="1371600"/>
              <a:ext cx="571500" cy="571500"/>
              <a:chOff x="6908106" y="1371600"/>
              <a:chExt cx="571500" cy="571500"/>
            </a:xfrm>
          </p:grpSpPr>
          <p:sp>
            <p:nvSpPr>
              <p:cNvPr id="53" name="椭圆 52">
                <a:extLst>
                  <a:ext uri="{FF2B5EF4-FFF2-40B4-BE49-F238E27FC236}">
                    <a16:creationId xmlns="" xmlns:a16="http://schemas.microsoft.com/office/drawing/2014/main"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 xmlns:a16="http://schemas.microsoft.com/office/drawing/2014/main"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52" name="直接连接符 51">
              <a:extLst>
                <a:ext uri="{FF2B5EF4-FFF2-40B4-BE49-F238E27FC236}">
                  <a16:creationId xmlns="" xmlns:a16="http://schemas.microsoft.com/office/drawing/2014/main" id="{888B8FD4-83CE-4F6D-82E7-29017B3C4C19}"/>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45" name="文本占位符 30">
            <a:extLst>
              <a:ext uri="{FF2B5EF4-FFF2-40B4-BE49-F238E27FC236}">
                <a16:creationId xmlns="" xmlns:a16="http://schemas.microsoft.com/office/drawing/2014/main" id="{3FE8387A-429B-440F-810C-2119E0570784}"/>
              </a:ext>
            </a:extLst>
          </p:cNvPr>
          <p:cNvSpPr>
            <a:spLocks noGrp="1"/>
          </p:cNvSpPr>
          <p:nvPr>
            <p:ph type="body" sz="quarter" idx="12"/>
          </p:nvPr>
        </p:nvSpPr>
        <p:spPr>
          <a:xfrm>
            <a:off x="7321944" y="2323290"/>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46" name="文本占位符 30">
            <a:extLst>
              <a:ext uri="{FF2B5EF4-FFF2-40B4-BE49-F238E27FC236}">
                <a16:creationId xmlns="" xmlns:a16="http://schemas.microsoft.com/office/drawing/2014/main" id="{AAC6721F-7B3E-491C-8033-950CBAE3BB20}"/>
              </a:ext>
            </a:extLst>
          </p:cNvPr>
          <p:cNvSpPr>
            <a:spLocks noGrp="1"/>
          </p:cNvSpPr>
          <p:nvPr>
            <p:ph type="body" sz="quarter" idx="13"/>
          </p:nvPr>
        </p:nvSpPr>
        <p:spPr>
          <a:xfrm>
            <a:off x="7321944" y="290826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47" name="组合 46">
            <a:extLst>
              <a:ext uri="{FF2B5EF4-FFF2-40B4-BE49-F238E27FC236}">
                <a16:creationId xmlns="" xmlns:a16="http://schemas.microsoft.com/office/drawing/2014/main" id="{12C8231F-6163-49A8-AA52-05BFED120A18}"/>
              </a:ext>
            </a:extLst>
          </p:cNvPr>
          <p:cNvGrpSpPr/>
          <p:nvPr userDrawn="1"/>
        </p:nvGrpSpPr>
        <p:grpSpPr>
          <a:xfrm>
            <a:off x="6765231" y="2185178"/>
            <a:ext cx="3302694" cy="571500"/>
            <a:chOff x="6765231" y="1371600"/>
            <a:chExt cx="3302694" cy="571500"/>
          </a:xfrm>
        </p:grpSpPr>
        <p:grpSp>
          <p:nvGrpSpPr>
            <p:cNvPr id="48" name="组合 47">
              <a:extLst>
                <a:ext uri="{FF2B5EF4-FFF2-40B4-BE49-F238E27FC236}">
                  <a16:creationId xmlns="" xmlns:a16="http://schemas.microsoft.com/office/drawing/2014/main" id="{E08FC323-9E2A-4ECC-B56D-23062F837F9D}"/>
                </a:ext>
              </a:extLst>
            </p:cNvPr>
            <p:cNvGrpSpPr/>
            <p:nvPr userDrawn="1"/>
          </p:nvGrpSpPr>
          <p:grpSpPr>
            <a:xfrm>
              <a:off x="6765231" y="1371600"/>
              <a:ext cx="571500" cy="571500"/>
              <a:chOff x="6908106" y="1371600"/>
              <a:chExt cx="571500" cy="571500"/>
            </a:xfrm>
          </p:grpSpPr>
          <p:sp>
            <p:nvSpPr>
              <p:cNvPr id="75" name="椭圆 74">
                <a:extLst>
                  <a:ext uri="{FF2B5EF4-FFF2-40B4-BE49-F238E27FC236}">
                    <a16:creationId xmlns="" xmlns:a16="http://schemas.microsoft.com/office/drawing/2014/main"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a:extLst>
                  <a:ext uri="{FF2B5EF4-FFF2-40B4-BE49-F238E27FC236}">
                    <a16:creationId xmlns="" xmlns:a16="http://schemas.microsoft.com/office/drawing/2014/main"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03</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49" name="直接连接符 48">
              <a:extLst>
                <a:ext uri="{FF2B5EF4-FFF2-40B4-BE49-F238E27FC236}">
                  <a16:creationId xmlns="" xmlns:a16="http://schemas.microsoft.com/office/drawing/2014/main" id="{7D26D5A8-D39D-484C-B78A-10C13187DF80}"/>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77" name="组合 76">
            <a:extLst>
              <a:ext uri="{FF2B5EF4-FFF2-40B4-BE49-F238E27FC236}">
                <a16:creationId xmlns="" xmlns:a16="http://schemas.microsoft.com/office/drawing/2014/main" id="{E5BC0FC1-8B68-43CA-8A15-CC05A65DF450}"/>
              </a:ext>
            </a:extLst>
          </p:cNvPr>
          <p:cNvGrpSpPr/>
          <p:nvPr userDrawn="1"/>
        </p:nvGrpSpPr>
        <p:grpSpPr>
          <a:xfrm>
            <a:off x="6765231" y="2770157"/>
            <a:ext cx="3302694" cy="571500"/>
            <a:chOff x="6765231" y="1371600"/>
            <a:chExt cx="3302694" cy="571500"/>
          </a:xfrm>
        </p:grpSpPr>
        <p:grpSp>
          <p:nvGrpSpPr>
            <p:cNvPr id="78" name="组合 77">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80" name="椭圆 79">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04</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79" name="直接连接符 78">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43" name="文本占位符 30">
            <a:extLst>
              <a:ext uri="{FF2B5EF4-FFF2-40B4-BE49-F238E27FC236}">
                <a16:creationId xmlns="" xmlns:a16="http://schemas.microsoft.com/office/drawing/2014/main" id="{AAC6721F-7B3E-491C-8033-950CBAE3BB20}"/>
              </a:ext>
            </a:extLst>
          </p:cNvPr>
          <p:cNvSpPr>
            <a:spLocks noGrp="1"/>
          </p:cNvSpPr>
          <p:nvPr>
            <p:ph type="body" sz="quarter" idx="14"/>
          </p:nvPr>
        </p:nvSpPr>
        <p:spPr>
          <a:xfrm>
            <a:off x="7321944" y="3498350"/>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44" name="组合 43">
            <a:extLst>
              <a:ext uri="{FF2B5EF4-FFF2-40B4-BE49-F238E27FC236}">
                <a16:creationId xmlns="" xmlns:a16="http://schemas.microsoft.com/office/drawing/2014/main" id="{E5BC0FC1-8B68-43CA-8A15-CC05A65DF450}"/>
              </a:ext>
            </a:extLst>
          </p:cNvPr>
          <p:cNvGrpSpPr/>
          <p:nvPr userDrawn="1"/>
        </p:nvGrpSpPr>
        <p:grpSpPr>
          <a:xfrm>
            <a:off x="6765231" y="3360238"/>
            <a:ext cx="3302694" cy="571500"/>
            <a:chOff x="6765231" y="1371600"/>
            <a:chExt cx="3302694" cy="571500"/>
          </a:xfrm>
        </p:grpSpPr>
        <p:grpSp>
          <p:nvGrpSpPr>
            <p:cNvPr id="59" name="组合 58">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61" name="椭圆 60">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60" name="直接连接符 59">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63" name="文本占位符 30">
            <a:extLst>
              <a:ext uri="{FF2B5EF4-FFF2-40B4-BE49-F238E27FC236}">
                <a16:creationId xmlns="" xmlns:a16="http://schemas.microsoft.com/office/drawing/2014/main" id="{AAC6721F-7B3E-491C-8033-950CBAE3BB20}"/>
              </a:ext>
            </a:extLst>
          </p:cNvPr>
          <p:cNvSpPr>
            <a:spLocks noGrp="1"/>
          </p:cNvSpPr>
          <p:nvPr>
            <p:ph type="body" sz="quarter" idx="15"/>
          </p:nvPr>
        </p:nvSpPr>
        <p:spPr>
          <a:xfrm>
            <a:off x="7321944" y="4087180"/>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64" name="组合 63">
            <a:extLst>
              <a:ext uri="{FF2B5EF4-FFF2-40B4-BE49-F238E27FC236}">
                <a16:creationId xmlns="" xmlns:a16="http://schemas.microsoft.com/office/drawing/2014/main" id="{E5BC0FC1-8B68-43CA-8A15-CC05A65DF450}"/>
              </a:ext>
            </a:extLst>
          </p:cNvPr>
          <p:cNvGrpSpPr/>
          <p:nvPr userDrawn="1"/>
        </p:nvGrpSpPr>
        <p:grpSpPr>
          <a:xfrm>
            <a:off x="6765231" y="3949068"/>
            <a:ext cx="3302694" cy="571500"/>
            <a:chOff x="6765231" y="1371600"/>
            <a:chExt cx="3302694" cy="571500"/>
          </a:xfrm>
        </p:grpSpPr>
        <p:grpSp>
          <p:nvGrpSpPr>
            <p:cNvPr id="65" name="组合 64">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67" name="椭圆 66">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66" name="直接连接符 65">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69" name="文本占位符 30">
            <a:extLst>
              <a:ext uri="{FF2B5EF4-FFF2-40B4-BE49-F238E27FC236}">
                <a16:creationId xmlns="" xmlns:a16="http://schemas.microsoft.com/office/drawing/2014/main" id="{AAC6721F-7B3E-491C-8033-950CBAE3BB20}"/>
              </a:ext>
            </a:extLst>
          </p:cNvPr>
          <p:cNvSpPr>
            <a:spLocks noGrp="1"/>
          </p:cNvSpPr>
          <p:nvPr>
            <p:ph type="body" sz="quarter" idx="16"/>
          </p:nvPr>
        </p:nvSpPr>
        <p:spPr>
          <a:xfrm>
            <a:off x="7321944" y="468279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70" name="组合 69">
            <a:extLst>
              <a:ext uri="{FF2B5EF4-FFF2-40B4-BE49-F238E27FC236}">
                <a16:creationId xmlns="" xmlns:a16="http://schemas.microsoft.com/office/drawing/2014/main" id="{E5BC0FC1-8B68-43CA-8A15-CC05A65DF450}"/>
              </a:ext>
            </a:extLst>
          </p:cNvPr>
          <p:cNvGrpSpPr/>
          <p:nvPr userDrawn="1"/>
        </p:nvGrpSpPr>
        <p:grpSpPr>
          <a:xfrm>
            <a:off x="6765231" y="4544684"/>
            <a:ext cx="3302694" cy="571500"/>
            <a:chOff x="6765231" y="1371600"/>
            <a:chExt cx="3302694" cy="571500"/>
          </a:xfrm>
        </p:grpSpPr>
        <p:grpSp>
          <p:nvGrpSpPr>
            <p:cNvPr id="71" name="组合 70">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73" name="椭圆 72">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72" name="直接连接符 71">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82" name="文本占位符 30">
            <a:extLst>
              <a:ext uri="{FF2B5EF4-FFF2-40B4-BE49-F238E27FC236}">
                <a16:creationId xmlns="" xmlns:a16="http://schemas.microsoft.com/office/drawing/2014/main" id="{AAC6721F-7B3E-491C-8033-950CBAE3BB20}"/>
              </a:ext>
            </a:extLst>
          </p:cNvPr>
          <p:cNvSpPr>
            <a:spLocks noGrp="1"/>
          </p:cNvSpPr>
          <p:nvPr>
            <p:ph type="body" sz="quarter" idx="17"/>
          </p:nvPr>
        </p:nvSpPr>
        <p:spPr>
          <a:xfrm>
            <a:off x="7321944" y="5285828"/>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83" name="组合 82">
            <a:extLst>
              <a:ext uri="{FF2B5EF4-FFF2-40B4-BE49-F238E27FC236}">
                <a16:creationId xmlns="" xmlns:a16="http://schemas.microsoft.com/office/drawing/2014/main" id="{E5BC0FC1-8B68-43CA-8A15-CC05A65DF450}"/>
              </a:ext>
            </a:extLst>
          </p:cNvPr>
          <p:cNvGrpSpPr/>
          <p:nvPr userDrawn="1"/>
        </p:nvGrpSpPr>
        <p:grpSpPr>
          <a:xfrm>
            <a:off x="6765231" y="5147716"/>
            <a:ext cx="3302694" cy="571500"/>
            <a:chOff x="6765231" y="1371600"/>
            <a:chExt cx="3302694" cy="571500"/>
          </a:xfrm>
        </p:grpSpPr>
        <p:grpSp>
          <p:nvGrpSpPr>
            <p:cNvPr id="84" name="组合 83">
              <a:extLst>
                <a:ext uri="{FF2B5EF4-FFF2-40B4-BE49-F238E27FC236}">
                  <a16:creationId xmlns="" xmlns:a16="http://schemas.microsoft.com/office/drawing/2014/main" id="{5A5FBA80-7020-4EC8-91FB-F59D88B090C8}"/>
                </a:ext>
              </a:extLst>
            </p:cNvPr>
            <p:cNvGrpSpPr/>
            <p:nvPr userDrawn="1"/>
          </p:nvGrpSpPr>
          <p:grpSpPr>
            <a:xfrm>
              <a:off x="6765231" y="1371600"/>
              <a:ext cx="571500" cy="571500"/>
              <a:chOff x="6908106" y="1371600"/>
              <a:chExt cx="571500" cy="571500"/>
            </a:xfrm>
          </p:grpSpPr>
          <p:sp>
            <p:nvSpPr>
              <p:cNvPr id="86" name="椭圆 85">
                <a:extLst>
                  <a:ext uri="{FF2B5EF4-FFF2-40B4-BE49-F238E27FC236}">
                    <a16:creationId xmlns="" xmlns:a16="http://schemas.microsoft.com/office/drawing/2014/main"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0">
                <a:extLst>
                  <a:ext uri="{FF2B5EF4-FFF2-40B4-BE49-F238E27FC236}">
                    <a16:creationId xmlns="" xmlns:a16="http://schemas.microsoft.com/office/drawing/2014/main"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85" name="直接连接符 84">
              <a:extLst>
                <a:ext uri="{FF2B5EF4-FFF2-40B4-BE49-F238E27FC236}">
                  <a16:creationId xmlns="" xmlns:a16="http://schemas.microsoft.com/office/drawing/2014/main" id="{1EB89BE8-A4BE-4EBC-9562-42D162AFEA94}"/>
                </a:ext>
              </a:extLst>
            </p:cNvPr>
            <p:cNvCxnSpPr>
              <a:cxnSpLocks/>
            </p:cNvCxnSpPr>
            <p:nvPr userDrawn="1"/>
          </p:nvCxnSpPr>
          <p:spPr>
            <a:xfrm>
              <a:off x="7400925" y="1943100"/>
              <a:ext cx="2667000" cy="0"/>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29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23"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 xmlns:a16="http://schemas.microsoft.com/office/drawing/2014/main" id="{934C253E-7406-403F-96A4-DC2CD1360215}"/>
              </a:ext>
            </a:extLst>
          </p:cNvPr>
          <p:cNvGrpSpPr/>
          <p:nvPr userDrawn="1"/>
        </p:nvGrpSpPr>
        <p:grpSpPr>
          <a:xfrm>
            <a:off x="0" y="1257300"/>
            <a:ext cx="12192000" cy="4343400"/>
            <a:chOff x="1104900" y="857250"/>
            <a:chExt cx="9982200" cy="5143500"/>
          </a:xfrm>
        </p:grpSpPr>
        <p:sp>
          <p:nvSpPr>
            <p:cNvPr id="8" name="矩形 7">
              <a:extLst>
                <a:ext uri="{FF2B5EF4-FFF2-40B4-BE49-F238E27FC236}">
                  <a16:creationId xmlns="" xmlns:a16="http://schemas.microsoft.com/office/drawing/2014/main" id="{267ACB3B-E5E8-4B82-84F5-5185DB7595F2}"/>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86543A4-D82B-4F18-8A06-59F5BAE315E5}"/>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447E5E7E-B954-4895-A95F-02A8C2AB68BD}"/>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DED6404A-5542-4DDF-A6B0-454F6F9F1B38}"/>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4C27C8A2-A349-402D-AF9A-F489E1EE614D}"/>
                </a:ext>
              </a:extLst>
            </p:cNvPr>
            <p:cNvSpPr/>
            <p:nvPr userDrawn="1"/>
          </p:nvSpPr>
          <p:spPr>
            <a:xfrm>
              <a:off x="4785836"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a:extLst>
              <a:ext uri="{FF2B5EF4-FFF2-40B4-BE49-F238E27FC236}">
                <a16:creationId xmlns="" xmlns:a16="http://schemas.microsoft.com/office/drawing/2014/main" id="{07B23270-09B9-4C0C-A671-F532F5592083}"/>
              </a:ext>
            </a:extLst>
          </p:cNvPr>
          <p:cNvSpPr/>
          <p:nvPr userDrawn="1"/>
        </p:nvSpPr>
        <p:spPr>
          <a:xfrm>
            <a:off x="1127696" y="2026593"/>
            <a:ext cx="2804815" cy="2804815"/>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30">
            <a:extLst>
              <a:ext uri="{FF2B5EF4-FFF2-40B4-BE49-F238E27FC236}">
                <a16:creationId xmlns="" xmlns:a16="http://schemas.microsoft.com/office/drawing/2014/main" id="{B55E40E7-ECF8-4CE2-971D-CA447402E5CD}"/>
              </a:ext>
            </a:extLst>
          </p:cNvPr>
          <p:cNvSpPr>
            <a:spLocks noGrp="1"/>
          </p:cNvSpPr>
          <p:nvPr>
            <p:ph type="body" sz="quarter" idx="10"/>
          </p:nvPr>
        </p:nvSpPr>
        <p:spPr>
          <a:xfrm>
            <a:off x="5245843" y="2207568"/>
            <a:ext cx="6046265" cy="637192"/>
          </a:xfrm>
        </p:spPr>
        <p:txBody>
          <a:bodyPr>
            <a:noAutofit/>
          </a:bodyPr>
          <a:lstStyle>
            <a:lvl1pPr marL="0" indent="0">
              <a:buNone/>
              <a:defRPr sz="3200" b="1" spc="60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cxnSp>
        <p:nvCxnSpPr>
          <p:cNvPr id="16" name="直接连接符 15">
            <a:extLst>
              <a:ext uri="{FF2B5EF4-FFF2-40B4-BE49-F238E27FC236}">
                <a16:creationId xmlns="" xmlns:a16="http://schemas.microsoft.com/office/drawing/2014/main" id="{D00C90C9-D13E-4C91-9B28-8ACB290C36E2}"/>
              </a:ext>
            </a:extLst>
          </p:cNvPr>
          <p:cNvCxnSpPr>
            <a:cxnSpLocks/>
          </p:cNvCxnSpPr>
          <p:nvPr userDrawn="1"/>
        </p:nvCxnSpPr>
        <p:spPr>
          <a:xfrm>
            <a:off x="5334169" y="2969459"/>
            <a:ext cx="4981406" cy="0"/>
          </a:xfrm>
          <a:prstGeom prst="line">
            <a:avLst/>
          </a:prstGeom>
          <a:ln w="12700">
            <a:solidFill>
              <a:srgbClr val="EB0047">
                <a:alpha val="33000"/>
              </a:srgbClr>
            </a:solidFill>
          </a:ln>
        </p:spPr>
        <p:style>
          <a:lnRef idx="1">
            <a:schemeClr val="accent1"/>
          </a:lnRef>
          <a:fillRef idx="0">
            <a:schemeClr val="accent1"/>
          </a:fillRef>
          <a:effectRef idx="0">
            <a:schemeClr val="accent1"/>
          </a:effectRef>
          <a:fontRef idx="minor">
            <a:schemeClr val="tx1"/>
          </a:fontRef>
        </p:style>
      </p:cxnSp>
      <p:sp>
        <p:nvSpPr>
          <p:cNvPr id="18" name="文本占位符 30">
            <a:extLst>
              <a:ext uri="{FF2B5EF4-FFF2-40B4-BE49-F238E27FC236}">
                <a16:creationId xmlns="" xmlns:a16="http://schemas.microsoft.com/office/drawing/2014/main" id="{B09CC797-3532-45C2-9058-94DB76273E03}"/>
              </a:ext>
            </a:extLst>
          </p:cNvPr>
          <p:cNvSpPr>
            <a:spLocks noGrp="1"/>
          </p:cNvSpPr>
          <p:nvPr>
            <p:ph type="body" sz="quarter" idx="11"/>
          </p:nvPr>
        </p:nvSpPr>
        <p:spPr>
          <a:xfrm>
            <a:off x="5245844" y="3186564"/>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19" name="文本占位符 30">
            <a:extLst>
              <a:ext uri="{FF2B5EF4-FFF2-40B4-BE49-F238E27FC236}">
                <a16:creationId xmlns="" xmlns:a16="http://schemas.microsoft.com/office/drawing/2014/main" id="{A6BE9942-7C0A-4A1B-9019-D549B5136E69}"/>
              </a:ext>
            </a:extLst>
          </p:cNvPr>
          <p:cNvSpPr>
            <a:spLocks noGrp="1"/>
          </p:cNvSpPr>
          <p:nvPr>
            <p:ph type="body" sz="quarter" idx="12"/>
          </p:nvPr>
        </p:nvSpPr>
        <p:spPr>
          <a:xfrm>
            <a:off x="5245844" y="3710398"/>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0" name="文本占位符 30">
            <a:extLst>
              <a:ext uri="{FF2B5EF4-FFF2-40B4-BE49-F238E27FC236}">
                <a16:creationId xmlns="" xmlns:a16="http://schemas.microsoft.com/office/drawing/2014/main" id="{9D49A6CF-4E42-4192-BBDC-7FE8BAE803D3}"/>
              </a:ext>
            </a:extLst>
          </p:cNvPr>
          <p:cNvSpPr>
            <a:spLocks noGrp="1"/>
          </p:cNvSpPr>
          <p:nvPr>
            <p:ph type="body" sz="quarter" idx="13"/>
          </p:nvPr>
        </p:nvSpPr>
        <p:spPr>
          <a:xfrm>
            <a:off x="5245844" y="4234232"/>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2" name="文本占位符 30">
            <a:extLst>
              <a:ext uri="{FF2B5EF4-FFF2-40B4-BE49-F238E27FC236}">
                <a16:creationId xmlns="" xmlns:a16="http://schemas.microsoft.com/office/drawing/2014/main" id="{C411CDAA-1D3D-436A-9173-8972A1859442}"/>
              </a:ext>
            </a:extLst>
          </p:cNvPr>
          <p:cNvSpPr>
            <a:spLocks noGrp="1"/>
          </p:cNvSpPr>
          <p:nvPr>
            <p:ph type="body" sz="quarter" idx="14" hasCustomPrompt="1"/>
          </p:nvPr>
        </p:nvSpPr>
        <p:spPr>
          <a:xfrm>
            <a:off x="1679002" y="2886229"/>
            <a:ext cx="2001158" cy="1406553"/>
          </a:xfrm>
        </p:spPr>
        <p:txBody>
          <a:bodyPr>
            <a:noAutofit/>
          </a:bodyPr>
          <a:lstStyle>
            <a:lvl1pPr marL="0" indent="0">
              <a:buNone/>
              <a:defRPr sz="9600" b="1" spc="600" baseline="0">
                <a:solidFill>
                  <a:schemeClr val="bg1"/>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en-US" altLang="zh-CN"/>
              <a:t>01</a:t>
            </a:r>
            <a:endParaRPr lang="zh-CN" altLang="en-US"/>
          </a:p>
        </p:txBody>
      </p:sp>
    </p:spTree>
    <p:extLst>
      <p:ext uri="{BB962C8B-B14F-4D97-AF65-F5344CB8AC3E}">
        <p14:creationId xmlns:p14="http://schemas.microsoft.com/office/powerpoint/2010/main" val="161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69074"/>
            <a:ext cx="1018890" cy="917505"/>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993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4" name="文本占位符 13">
            <a:extLst>
              <a:ext uri="{FF2B5EF4-FFF2-40B4-BE49-F238E27FC236}">
                <a16:creationId xmlns="" xmlns:a16="http://schemas.microsoft.com/office/drawing/2014/main" id="{0AA84952-B941-4068-8F4C-DF0D0A0A4C62}"/>
              </a:ext>
            </a:extLst>
          </p:cNvPr>
          <p:cNvSpPr>
            <a:spLocks noGrp="1"/>
          </p:cNvSpPr>
          <p:nvPr>
            <p:ph type="body" sz="quarter" idx="10"/>
          </p:nvPr>
        </p:nvSpPr>
        <p:spPr>
          <a:xfrm>
            <a:off x="1399722" y="452002"/>
            <a:ext cx="8972550" cy="658652"/>
          </a:xfrm>
        </p:spPr>
        <p:txBody>
          <a:bodyPr>
            <a:normAutofit/>
          </a:bodyPr>
          <a:lstStyle>
            <a:lvl1pPr marL="0" indent="0">
              <a:buNone/>
              <a:defRPr sz="3200" b="1" spc="6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1317059"/>
            <a:ext cx="11322050" cy="5032927"/>
          </a:xfrm>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77083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 xmlns:a16="http://schemas.microsoft.com/office/drawing/2014/main"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86455" y="307923"/>
            <a:ext cx="708497" cy="637998"/>
          </a:xfrm>
          <a:prstGeom prst="rect">
            <a:avLst/>
          </a:prstGeom>
        </p:spPr>
      </p:pic>
      <p:cxnSp>
        <p:nvCxnSpPr>
          <p:cNvPr id="11" name="直接连接符 10">
            <a:extLst>
              <a:ext uri="{FF2B5EF4-FFF2-40B4-BE49-F238E27FC236}">
                <a16:creationId xmlns="" xmlns:a16="http://schemas.microsoft.com/office/drawing/2014/main" id="{C0D3FC9C-B155-40F7-AFF4-CAFC78475681}"/>
              </a:ext>
            </a:extLst>
          </p:cNvPr>
          <p:cNvCxnSpPr/>
          <p:nvPr userDrawn="1"/>
        </p:nvCxnSpPr>
        <p:spPr>
          <a:xfrm>
            <a:off x="0" y="10231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943428" y="1385136"/>
            <a:ext cx="10791371" cy="4964850"/>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0" name="文本占位符 13">
            <a:extLst>
              <a:ext uri="{FF2B5EF4-FFF2-40B4-BE49-F238E27FC236}">
                <a16:creationId xmlns="" xmlns:a16="http://schemas.microsoft.com/office/drawing/2014/main" id="{0170147B-9E6A-41CC-8857-FF978BB71AEB}"/>
              </a:ext>
            </a:extLst>
          </p:cNvPr>
          <p:cNvSpPr>
            <a:spLocks noGrp="1"/>
          </p:cNvSpPr>
          <p:nvPr>
            <p:ph type="body" sz="quarter" idx="12"/>
          </p:nvPr>
        </p:nvSpPr>
        <p:spPr>
          <a:xfrm>
            <a:off x="1150645" y="464472"/>
            <a:ext cx="8972550" cy="658652"/>
          </a:xfrm>
        </p:spPr>
        <p:txBody>
          <a:bodyPr>
            <a:normAutofit/>
          </a:bodyPr>
          <a:lstStyle>
            <a:lvl1pPr marL="0" indent="0">
              <a:buNone/>
              <a:defRPr sz="2400" b="0"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259486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0" y="0"/>
            <a:chExt cx="12192000" cy="6858000"/>
          </a:xfrm>
        </p:grpSpPr>
        <p:pic>
          <p:nvPicPr>
            <p:cNvPr id="5"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3">
            <a:extLst>
              <a:ext uri="{FF2B5EF4-FFF2-40B4-BE49-F238E27FC236}">
                <a16:creationId xmlns="" xmlns:a16="http://schemas.microsoft.com/office/drawing/2014/main" id="{F6F02B43-7DA5-4FFF-B33C-7EFEC60EF288}"/>
              </a:ext>
            </a:extLst>
          </p:cNvPr>
          <p:cNvSpPr>
            <a:spLocks noGrp="1"/>
          </p:cNvSpPr>
          <p:nvPr>
            <p:ph type="body" sz="quarter" idx="11"/>
          </p:nvPr>
        </p:nvSpPr>
        <p:spPr>
          <a:xfrm>
            <a:off x="412750" y="552457"/>
            <a:ext cx="11410950" cy="5753086"/>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181964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D607C1-9D83-4868-A3F6-7C15DBE504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0CC0946C-2407-46CE-8FAB-B58EAF20D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BC6CB38E-AABA-4B95-A291-EEFA3C26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00A65F2-8758-489E-82A1-54BAA4A1231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68C372CC-ACCC-4362-9B8B-C5E6AD4CBA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648393F-467A-4DEA-B742-DF3DA70A8F3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3533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7B638F4-3FF7-442A-958E-8B4D557060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FFEC141-4200-4F7C-864C-5AE36D5A3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F6A229C1-7236-4509-B375-95893EB0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CADC9BE-9B1F-4659-9362-341FFFE391B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E89D19B2-EB5D-4DA7-B8DF-13786D98B0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3D02E81-B3B7-4646-9F9B-62700F28F007}"/>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3624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A3CA9C-F17D-46E1-89EA-7D111B016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2FAAF1B-E633-46C3-B538-9CE759EC3D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4492AB4-1806-49C2-BA2D-38F7F713EDC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2840862-3763-41C2-A4AE-5FF3C4F71A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1635AFF-55B0-4ADC-9773-345D4C31D15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9955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0CCEA93-E473-48CE-8998-DD44F1DEB6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2DF993E-C3BA-4D75-8275-85B7F8232F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7247859-3F37-4571-9B74-BBDB1755076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04E22ADB-7938-42EF-9FA0-5EE87BF5D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1BFD82B-FEE9-40C5-BD0D-A31EB6B2F86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28965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AC137D6-F423-4AAE-BE2B-540D67C503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A8FFE5F3-C7B5-4689-BB97-DFCBA73445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10A7AB2-C94D-47B7-8BD1-EFF415082CB2}"/>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8E5B49C4-64E3-48D2-8639-FE8FE6ACF2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091AC1E-C72D-4060-AB82-8592D9E2D2F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223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4619472-728B-4C7C-BC08-08D86FE101E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D336854-922C-49C4-A583-864A03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2D893A1-4A6C-4120-A026-F1D9A9367628}"/>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42318871-AEC0-4E84-B267-8EB77FD38E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4334D7B-3A5E-48D9-98C3-2D244A1E0874}"/>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805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3A41E8-7080-4859-8FCD-BB935C9359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B5B0930-1BEF-4742-B046-045B26CFF8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D3AD4BDD-C2B2-4717-883D-2E257FE685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64E41D2-A3AE-4C6E-8E99-C77D474065D1}"/>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 xmlns:a16="http://schemas.microsoft.com/office/drawing/2014/main" id="{8D45F150-F5FF-4F35-9E17-CA4C85F326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CF3FB782-5F1B-46D3-9964-1EF0CCAEEA91}"/>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0709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396E0A8-3E88-478F-992B-B161D58C94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B91EDEE-E7C8-40D5-ACB3-422BD7AE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BFD8D7D9-852E-48A9-B239-6B5AF6A1B4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7C4583AD-0033-475D-B838-C29D2C8B0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027EBA8-BFE4-45FF-A0AF-EA8C3EE1FA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6EB94DB3-E97D-43A9-B895-0967E4D6E05B}"/>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8" name="页脚占位符 7">
            <a:extLst>
              <a:ext uri="{FF2B5EF4-FFF2-40B4-BE49-F238E27FC236}">
                <a16:creationId xmlns="" xmlns:a16="http://schemas.microsoft.com/office/drawing/2014/main" id="{91B3E9C9-476C-4313-93E5-C56F0936E0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86A8DE56-ACA7-4EFA-A1F6-467D0FB87D9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568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4FBC74-D251-407D-B1D5-E4C9965BE7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A0689FA-0456-4309-A6A7-5263C810879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4" name="页脚占位符 3">
            <a:extLst>
              <a:ext uri="{FF2B5EF4-FFF2-40B4-BE49-F238E27FC236}">
                <a16:creationId xmlns="" xmlns:a16="http://schemas.microsoft.com/office/drawing/2014/main" id="{4F439076-B1A5-403A-819A-51FD058092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180CC9F6-798A-4852-A719-479D93184EB3}"/>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87754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84F1243-3580-4758-9AD8-0EA4AD7ED61A}"/>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3" name="页脚占位符 2">
            <a:extLst>
              <a:ext uri="{FF2B5EF4-FFF2-40B4-BE49-F238E27FC236}">
                <a16:creationId xmlns="" xmlns:a16="http://schemas.microsoft.com/office/drawing/2014/main" id="{F6CF7C31-2CD2-42F7-99D0-AD80F3984B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D8FCD08-8369-4136-9318-C8005D9C2885}"/>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7541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书名">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102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688657" y="1746460"/>
            <a:ext cx="6814686" cy="3050368"/>
            <a:chOff x="2688657" y="1746460"/>
            <a:chExt cx="6814686" cy="3050368"/>
          </a:xfrm>
        </p:grpSpPr>
        <p:sp>
          <p:nvSpPr>
            <p:cNvPr id="9" name="文本框 8">
              <a:extLst>
                <a:ext uri="{FF2B5EF4-FFF2-40B4-BE49-F238E27FC236}">
                  <a16:creationId xmlns="" xmlns:a16="http://schemas.microsoft.com/office/drawing/2014/main" id="{ABABAAFA-8342-4687-9045-AD36CB469FE1}"/>
                </a:ext>
              </a:extLst>
            </p:cNvPr>
            <p:cNvSpPr txBox="1"/>
            <p:nvPr/>
          </p:nvSpPr>
          <p:spPr>
            <a:xfrm>
              <a:off x="2688657" y="2854456"/>
              <a:ext cx="6814686" cy="769441"/>
            </a:xfrm>
            <a:prstGeom prst="rect">
              <a:avLst/>
            </a:prstGeom>
            <a:noFill/>
          </p:spPr>
          <p:txBody>
            <a:bodyPr wrap="none" rtlCol="0">
              <a:spAutoFit/>
            </a:bodyPr>
            <a:lstStyle/>
            <a:p>
              <a:pPr algn="ctr"/>
              <a:r>
                <a:rPr lang="zh-CN" altLang="en-US" sz="4400" b="0" spc="300" dirty="0">
                  <a:ln>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微软雅黑" panose="020B0503020204020204" pitchFamily="34" charset="-122"/>
                  <a:ea typeface="微软雅黑" panose="020B0503020204020204" pitchFamily="34" charset="-122"/>
                </a:rPr>
                <a:t>中文全彩铂金版案例教程</a:t>
              </a:r>
            </a:p>
          </p:txBody>
        </p:sp>
        <p:grpSp>
          <p:nvGrpSpPr>
            <p:cNvPr id="34" name="组合 33">
              <a:extLst>
                <a:ext uri="{FF2B5EF4-FFF2-40B4-BE49-F238E27FC236}">
                  <a16:creationId xmlns="" xmlns:a16="http://schemas.microsoft.com/office/drawing/2014/main" id="{41867894-E598-48B8-AFE0-3DA3AE58C53A}"/>
                </a:ext>
              </a:extLst>
            </p:cNvPr>
            <p:cNvGrpSpPr/>
            <p:nvPr userDrawn="1"/>
          </p:nvGrpSpPr>
          <p:grpSpPr>
            <a:xfrm>
              <a:off x="2833002" y="4056972"/>
              <a:ext cx="6525996" cy="739856"/>
              <a:chOff x="2833002" y="4056972"/>
              <a:chExt cx="6525996" cy="739856"/>
            </a:xfrm>
          </p:grpSpPr>
          <p:grpSp>
            <p:nvGrpSpPr>
              <p:cNvPr id="32" name="组合 31">
                <a:extLst>
                  <a:ext uri="{FF2B5EF4-FFF2-40B4-BE49-F238E27FC236}">
                    <a16:creationId xmlns="" xmlns:a16="http://schemas.microsoft.com/office/drawing/2014/main" id="{B74B3372-1417-422A-B1B6-11EC059ABECC}"/>
                  </a:ext>
                </a:extLst>
              </p:cNvPr>
              <p:cNvGrpSpPr/>
              <p:nvPr userDrawn="1"/>
            </p:nvGrpSpPr>
            <p:grpSpPr>
              <a:xfrm>
                <a:off x="2833002" y="4056972"/>
                <a:ext cx="2914650" cy="739856"/>
                <a:chOff x="2571750" y="4056972"/>
                <a:chExt cx="2914650" cy="739856"/>
              </a:xfrm>
            </p:grpSpPr>
            <p:sp>
              <p:nvSpPr>
                <p:cNvPr id="10" name="矩形: 圆角 9">
                  <a:extLst>
                    <a:ext uri="{FF2B5EF4-FFF2-40B4-BE49-F238E27FC236}">
                      <a16:creationId xmlns="" xmlns:a16="http://schemas.microsoft.com/office/drawing/2014/main" id="{71513C48-FFD6-42DD-82B6-46E9E7183C26}"/>
                    </a:ext>
                  </a:extLst>
                </p:cNvPr>
                <p:cNvSpPr/>
                <p:nvPr/>
              </p:nvSpPr>
              <p:spPr>
                <a:xfrm>
                  <a:off x="257175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 xmlns:a16="http://schemas.microsoft.com/office/drawing/2014/main" id="{01607B05-248E-4645-BFAE-79772CD40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05100" y="4056972"/>
                  <a:ext cx="739856" cy="739856"/>
                </a:xfrm>
                <a:prstGeom prst="rect">
                  <a:avLst/>
                </a:prstGeom>
              </p:spPr>
            </p:pic>
            <p:sp>
              <p:nvSpPr>
                <p:cNvPr id="13" name="文本框 12">
                  <a:extLst>
                    <a:ext uri="{FF2B5EF4-FFF2-40B4-BE49-F238E27FC236}">
                      <a16:creationId xmlns="" xmlns:a16="http://schemas.microsoft.com/office/drawing/2014/main" id="{4EA35C6A-AEF6-406B-BE0C-B20A18116448}"/>
                    </a:ext>
                  </a:extLst>
                </p:cNvPr>
                <p:cNvSpPr txBox="1"/>
                <p:nvPr/>
              </p:nvSpPr>
              <p:spPr>
                <a:xfrm>
                  <a:off x="362592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教学课件</a:t>
                  </a:r>
                </a:p>
              </p:txBody>
            </p:sp>
          </p:grpSp>
          <p:grpSp>
            <p:nvGrpSpPr>
              <p:cNvPr id="33" name="组合 32">
                <a:extLst>
                  <a:ext uri="{FF2B5EF4-FFF2-40B4-BE49-F238E27FC236}">
                    <a16:creationId xmlns="" xmlns:a16="http://schemas.microsoft.com/office/drawing/2014/main" id="{5720AF2A-7AD8-48C4-9628-B0571E2F2D6B}"/>
                  </a:ext>
                </a:extLst>
              </p:cNvPr>
              <p:cNvGrpSpPr/>
              <p:nvPr userDrawn="1"/>
            </p:nvGrpSpPr>
            <p:grpSpPr>
              <a:xfrm>
                <a:off x="6444348" y="4056973"/>
                <a:ext cx="2914650" cy="739855"/>
                <a:chOff x="6705600" y="4056973"/>
                <a:chExt cx="2914650" cy="739855"/>
              </a:xfrm>
            </p:grpSpPr>
            <p:pic>
              <p:nvPicPr>
                <p:cNvPr id="12" name="图形 11">
                  <a:extLst>
                    <a:ext uri="{FF2B5EF4-FFF2-40B4-BE49-F238E27FC236}">
                      <a16:creationId xmlns="" xmlns:a16="http://schemas.microsoft.com/office/drawing/2014/main" id="{6042E546-44E2-4229-BB23-585352D15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923846" y="4128698"/>
                  <a:ext cx="596403" cy="596403"/>
                </a:xfrm>
                <a:prstGeom prst="rect">
                  <a:avLst/>
                </a:prstGeom>
              </p:spPr>
            </p:pic>
            <p:sp>
              <p:nvSpPr>
                <p:cNvPr id="14" name="矩形: 圆角 13">
                  <a:extLst>
                    <a:ext uri="{FF2B5EF4-FFF2-40B4-BE49-F238E27FC236}">
                      <a16:creationId xmlns="" xmlns:a16="http://schemas.microsoft.com/office/drawing/2014/main" id="{5FA18C46-33B8-4218-8A66-9FDAD53A9D02}"/>
                    </a:ext>
                  </a:extLst>
                </p:cNvPr>
                <p:cNvSpPr/>
                <p:nvPr/>
              </p:nvSpPr>
              <p:spPr>
                <a:xfrm>
                  <a:off x="670560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6108F477-E339-41F7-9B44-838D530977AF}"/>
                    </a:ext>
                  </a:extLst>
                </p:cNvPr>
                <p:cNvSpPr txBox="1"/>
                <p:nvPr/>
              </p:nvSpPr>
              <p:spPr>
                <a:xfrm>
                  <a:off x="775977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中青雄狮</a:t>
                  </a:r>
                </a:p>
              </p:txBody>
            </p:sp>
          </p:grpSp>
        </p:grpSp>
        <p:sp>
          <p:nvSpPr>
            <p:cNvPr id="20" name="文本框 19">
              <a:extLst>
                <a:ext uri="{FF2B5EF4-FFF2-40B4-BE49-F238E27FC236}">
                  <a16:creationId xmlns="" xmlns:a16="http://schemas.microsoft.com/office/drawing/2014/main" id="{E5FAF79D-2A3C-4A2F-AB57-2383F9376855}"/>
                </a:ext>
              </a:extLst>
            </p:cNvPr>
            <p:cNvSpPr txBox="1"/>
            <p:nvPr userDrawn="1"/>
          </p:nvSpPr>
          <p:spPr>
            <a:xfrm>
              <a:off x="2821044" y="1746460"/>
              <a:ext cx="6525995" cy="1107996"/>
            </a:xfrm>
            <a:prstGeom prst="rect">
              <a:avLst/>
            </a:prstGeom>
            <a:noFill/>
          </p:spPr>
          <p:txBody>
            <a:bodyPr wrap="square">
              <a:spAutoFit/>
            </a:bodyPr>
            <a:lstStyle/>
            <a:p>
              <a:pPr algn="ctr"/>
              <a:r>
                <a:rPr lang="en-US" altLang="zh-CN" sz="6600" b="1" spc="300" dirty="0" smtClean="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3955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篇">
    <p:spTree>
      <p:nvGrpSpPr>
        <p:cNvPr id="1" name=""/>
        <p:cNvGrpSpPr/>
        <p:nvPr/>
      </p:nvGrpSpPr>
      <p:grpSpPr>
        <a:xfrm>
          <a:off x="0" y="0"/>
          <a:ext cx="0" cy="0"/>
          <a:chOff x="0" y="0"/>
          <a:chExt cx="0" cy="0"/>
        </a:xfrm>
      </p:grpSpPr>
      <p:pic>
        <p:nvPicPr>
          <p:cNvPr id="10"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 xmlns:a16="http://schemas.microsoft.com/office/drawing/2014/main"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3">
            <a:extLst>
              <a:ext uri="{FF2B5EF4-FFF2-40B4-BE49-F238E27FC236}">
                <a16:creationId xmlns="" xmlns:a16="http://schemas.microsoft.com/office/drawing/2014/main" id="{8B1FCE2A-E70A-4BDA-BEF0-30FFCCF992B0}"/>
              </a:ext>
            </a:extLst>
          </p:cNvPr>
          <p:cNvSpPr>
            <a:spLocks noGrp="1"/>
          </p:cNvSpPr>
          <p:nvPr>
            <p:ph type="body" sz="quarter" idx="10"/>
          </p:nvPr>
        </p:nvSpPr>
        <p:spPr>
          <a:xfrm>
            <a:off x="1099651" y="1489280"/>
            <a:ext cx="8972550" cy="658652"/>
          </a:xfrm>
        </p:spPr>
        <p:txBody>
          <a:bodyPr>
            <a:noAutofit/>
          </a:bodyPr>
          <a:lstStyle>
            <a:lvl1pPr marL="0" indent="0">
              <a:buNone/>
              <a:defRPr sz="4800" b="1" spc="600">
                <a:solidFill>
                  <a:srgbClr val="FDFBFF"/>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24" name="文本占位符 13">
            <a:extLst>
              <a:ext uri="{FF2B5EF4-FFF2-40B4-BE49-F238E27FC236}">
                <a16:creationId xmlns="" xmlns:a16="http://schemas.microsoft.com/office/drawing/2014/main" id="{D577A641-5059-40C6-BCA1-CEE62774392D}"/>
              </a:ext>
            </a:extLst>
          </p:cNvPr>
          <p:cNvSpPr>
            <a:spLocks noGrp="1"/>
          </p:cNvSpPr>
          <p:nvPr>
            <p:ph type="body" sz="quarter" idx="11"/>
          </p:nvPr>
        </p:nvSpPr>
        <p:spPr>
          <a:xfrm>
            <a:off x="1099651" y="2486026"/>
            <a:ext cx="6302635" cy="3076574"/>
          </a:xfrm>
        </p:spPr>
        <p:txBody>
          <a:bodyPr>
            <a:noAutofit/>
          </a:bodyPr>
          <a:lstStyle>
            <a:lvl1pPr marL="0" indent="0">
              <a:lnSpc>
                <a:spcPct val="130000"/>
              </a:lnSpc>
              <a:spcBef>
                <a:spcPts val="600"/>
              </a:spcBef>
              <a:buNone/>
              <a:defRPr sz="16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9" name="文本框 19">
            <a:extLst>
              <a:ext uri="{FF2B5EF4-FFF2-40B4-BE49-F238E27FC236}">
                <a16:creationId xmlns="" xmlns:a16="http://schemas.microsoft.com/office/drawing/2014/main" id="{E5FAF79D-2A3C-4A2F-AB57-2383F9376855}"/>
              </a:ext>
            </a:extLst>
          </p:cNvPr>
          <p:cNvSpPr txBox="1"/>
          <p:nvPr userDrawn="1"/>
        </p:nvSpPr>
        <p:spPr>
          <a:xfrm>
            <a:off x="8071480" y="3979297"/>
            <a:ext cx="3571172" cy="2123658"/>
          </a:xfrm>
          <a:prstGeom prst="rect">
            <a:avLst/>
          </a:prstGeom>
          <a:noFill/>
        </p:spPr>
        <p:txBody>
          <a:bodyPr wrap="square">
            <a:spAutoFit/>
          </a:bodyPr>
          <a:lstStyle/>
          <a:p>
            <a:pPr algn="ctr"/>
            <a:r>
              <a:rPr lang="en-US" altLang="zh-CN" sz="6600" b="1" spc="30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01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63A655A7-6128-4CFB-A59A-7CF4D8EC8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CD61214-9790-46F1-A127-B5964442C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69945B6-8368-4A0B-8CFD-1C271C2A7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 xmlns:a16="http://schemas.microsoft.com/office/drawing/2014/main" id="{38478469-9E88-4F8B-813B-27089F1CD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1F50BA4C-2882-4EDE-A194-AEF6B159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10728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1" r:id="rId12"/>
    <p:sldLayoutId id="2147483662" r:id="rId13"/>
    <p:sldLayoutId id="2147483660" r:id="rId14"/>
    <p:sldLayoutId id="2147483663" r:id="rId15"/>
    <p:sldLayoutId id="2147483664"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6.xml"/><Relationship Id="rId4" Type="http://schemas.openxmlformats.org/officeDocument/2006/relationships/image" Target="../media/image140.png"/></Relationships>
</file>

<file path=ppt/slides/_rels/slide10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6.xml"/><Relationship Id="rId4" Type="http://schemas.openxmlformats.org/officeDocument/2006/relationships/image" Target="../media/image143.png"/></Relationships>
</file>

<file path=ppt/slides/_rels/slide10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6.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6.xml"/><Relationship Id="rId4" Type="http://schemas.openxmlformats.org/officeDocument/2006/relationships/image" Target="../media/image106.png"/></Relationships>
</file>

<file path=ppt/slides/_rels/slide7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6.xml"/><Relationship Id="rId4" Type="http://schemas.openxmlformats.org/officeDocument/2006/relationships/image" Target="../media/image11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5.xml"/><Relationship Id="rId4" Type="http://schemas.openxmlformats.org/officeDocument/2006/relationships/image" Target="../media/image128.png"/></Relationships>
</file>

<file path=ppt/slides/_rels/slide9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 xmlns:a16="http://schemas.microsoft.com/office/drawing/2014/main" id="{B8677EBF-EB27-470C-96DA-06E5BD5C3804}"/>
              </a:ext>
            </a:extLst>
          </p:cNvPr>
          <p:cNvSpPr>
            <a:spLocks noGrp="1"/>
          </p:cNvSpPr>
          <p:nvPr>
            <p:ph type="body" sz="quarter" idx="11"/>
          </p:nvPr>
        </p:nvSpPr>
        <p:spPr/>
        <p:txBody>
          <a:bodyPr/>
          <a:lstStyle/>
          <a:p>
            <a:r>
              <a:rPr lang="zh-CN" altLang="en-US" dirty="0"/>
              <a:t>在</a:t>
            </a:r>
            <a:r>
              <a:rPr lang="en-US" altLang="zh-CN" dirty="0"/>
              <a:t>Maya</a:t>
            </a:r>
            <a:r>
              <a:rPr lang="zh-CN" altLang="en-US" dirty="0"/>
              <a:t>中可以创建由多个边组成的面，但是超过四条边的面在后期制作中会存在很多不稳定的因素，例如无法正确地执行“平滑”和“倒角”命令等，所以在实际建模中一般只使用三边面和四边面，如下图所示。</a:t>
            </a:r>
            <a:endParaRPr lang="zh-CN" altLang="en-US" dirty="0"/>
          </a:p>
        </p:txBody>
      </p:sp>
      <p:sp>
        <p:nvSpPr>
          <p:cNvPr id="4" name="文本占位符 3">
            <a:extLst>
              <a:ext uri="{FF2B5EF4-FFF2-40B4-BE49-F238E27FC236}">
                <a16:creationId xmlns="" xmlns:a16="http://schemas.microsoft.com/office/drawing/2014/main" id="{9754D981-5128-4A86-AACB-69FF3A5BE0D9}"/>
              </a:ext>
            </a:extLst>
          </p:cNvPr>
          <p:cNvSpPr>
            <a:spLocks noGrp="1"/>
          </p:cNvSpPr>
          <p:nvPr>
            <p:ph type="body" sz="quarter" idx="12"/>
          </p:nvPr>
        </p:nvSpPr>
        <p:spPr>
          <a:xfrm>
            <a:off x="1218720" y="508014"/>
            <a:ext cx="8972550" cy="475941"/>
          </a:xfrm>
        </p:spPr>
        <p:txBody>
          <a:bodyPr/>
          <a:lstStyle/>
          <a:p>
            <a:r>
              <a:rPr lang="en-US" altLang="zh-CN" dirty="0"/>
              <a:t>3.1.2</a:t>
            </a:r>
            <a:r>
              <a:rPr lang="zh-CN" altLang="en-US" dirty="0"/>
              <a:t>多边形的建模原则</a:t>
            </a:r>
            <a:endParaRPr lang="zh-CN" altLang="en-US" dirty="0"/>
          </a:p>
        </p:txBody>
      </p:sp>
      <p:pic>
        <p:nvPicPr>
          <p:cNvPr id="5" name="图片 4"/>
          <p:cNvPicPr/>
          <p:nvPr/>
        </p:nvPicPr>
        <p:blipFill>
          <a:blip r:embed="rId2"/>
          <a:stretch>
            <a:fillRect/>
          </a:stretch>
        </p:blipFill>
        <p:spPr>
          <a:xfrm>
            <a:off x="2071626" y="2979684"/>
            <a:ext cx="6945160" cy="2758966"/>
          </a:xfrm>
          <a:prstGeom prst="rect">
            <a:avLst/>
          </a:prstGeom>
          <a:noFill/>
          <a:ln>
            <a:noFill/>
          </a:ln>
        </p:spPr>
      </p:pic>
    </p:spTree>
    <p:extLst>
      <p:ext uri="{BB962C8B-B14F-4D97-AF65-F5344CB8AC3E}">
        <p14:creationId xmlns:p14="http://schemas.microsoft.com/office/powerpoint/2010/main" val="26826408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在“倒角选项”对话框中，“深度”参数用于调整模型向内或向外倒角边的距离。下左图为设置“深度”值为</a:t>
            </a:r>
            <a:r>
              <a:rPr lang="en-US" altLang="zh-CN" dirty="0"/>
              <a:t>4</a:t>
            </a:r>
            <a:r>
              <a:rPr lang="zh-CN" altLang="en-US" dirty="0"/>
              <a:t>的效果，下右图为设置“深度”值为</a:t>
            </a:r>
            <a:r>
              <a:rPr lang="en-US" altLang="zh-CN" dirty="0"/>
              <a:t>-1</a:t>
            </a:r>
            <a:r>
              <a:rPr lang="zh-CN" altLang="en-US" dirty="0"/>
              <a:t>的效果。</a:t>
            </a:r>
          </a:p>
        </p:txBody>
      </p:sp>
      <p:pic>
        <p:nvPicPr>
          <p:cNvPr id="3" name="图片 2"/>
          <p:cNvPicPr/>
          <p:nvPr/>
        </p:nvPicPr>
        <p:blipFill>
          <a:blip r:embed="rId2"/>
          <a:srcRect t="9401" r="48827"/>
          <a:stretch>
            <a:fillRect/>
          </a:stretch>
        </p:blipFill>
        <p:spPr>
          <a:xfrm>
            <a:off x="1910430" y="1588551"/>
            <a:ext cx="3682495" cy="4181628"/>
          </a:xfrm>
          <a:prstGeom prst="rect">
            <a:avLst/>
          </a:prstGeom>
          <a:noFill/>
          <a:ln>
            <a:noFill/>
          </a:ln>
        </p:spPr>
      </p:pic>
      <p:pic>
        <p:nvPicPr>
          <p:cNvPr id="4" name="图片 3"/>
          <p:cNvPicPr/>
          <p:nvPr/>
        </p:nvPicPr>
        <p:blipFill>
          <a:blip r:embed="rId3"/>
          <a:srcRect t="30111" r="59535" b="16337"/>
          <a:stretch>
            <a:fillRect/>
          </a:stretch>
        </p:blipFill>
        <p:spPr>
          <a:xfrm>
            <a:off x="5976981" y="1588551"/>
            <a:ext cx="3828839" cy="4181628"/>
          </a:xfrm>
          <a:prstGeom prst="rect">
            <a:avLst/>
          </a:prstGeom>
          <a:noFill/>
          <a:ln>
            <a:noFill/>
          </a:ln>
        </p:spPr>
      </p:pic>
      <p:pic>
        <p:nvPicPr>
          <p:cNvPr id="5" name="图片 4"/>
          <p:cNvPicPr/>
          <p:nvPr/>
        </p:nvPicPr>
        <p:blipFill>
          <a:blip r:embed="rId2"/>
          <a:srcRect l="52284" t="37633" r="1356" b="40706"/>
          <a:stretch>
            <a:fillRect/>
          </a:stretch>
        </p:blipFill>
        <p:spPr>
          <a:xfrm>
            <a:off x="1910430" y="4682359"/>
            <a:ext cx="3682495" cy="1104288"/>
          </a:xfrm>
          <a:prstGeom prst="rect">
            <a:avLst/>
          </a:prstGeom>
          <a:noFill/>
          <a:ln>
            <a:noFill/>
          </a:ln>
        </p:spPr>
      </p:pic>
      <p:pic>
        <p:nvPicPr>
          <p:cNvPr id="6" name="图片 5"/>
          <p:cNvPicPr/>
          <p:nvPr/>
        </p:nvPicPr>
        <p:blipFill>
          <a:blip r:embed="rId3"/>
          <a:srcRect l="42940" t="39885" r="1764" b="39624"/>
          <a:stretch>
            <a:fillRect/>
          </a:stretch>
        </p:blipFill>
        <p:spPr>
          <a:xfrm>
            <a:off x="5976981" y="4682359"/>
            <a:ext cx="3828839" cy="1170049"/>
          </a:xfrm>
          <a:prstGeom prst="rect">
            <a:avLst/>
          </a:prstGeom>
          <a:noFill/>
          <a:ln>
            <a:noFill/>
          </a:ln>
        </p:spPr>
      </p:pic>
    </p:spTree>
    <p:extLst>
      <p:ext uri="{BB962C8B-B14F-4D97-AF65-F5344CB8AC3E}">
        <p14:creationId xmlns:p14="http://schemas.microsoft.com/office/powerpoint/2010/main" val="13216002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a:t>
            </a:r>
            <a:r>
              <a:rPr lang="zh-CN" altLang="en-US" dirty="0"/>
              <a:t>中通过挤出多边形的顶点、边和面，可以改变模型的外观形态。挤出命令是一个很重要且常用的命令，在模型创建时可使用挤出命令来创建我们需要的模型。</a:t>
            </a:r>
          </a:p>
        </p:txBody>
      </p:sp>
      <p:sp>
        <p:nvSpPr>
          <p:cNvPr id="3" name="文本占位符 2"/>
          <p:cNvSpPr>
            <a:spLocks noGrp="1"/>
          </p:cNvSpPr>
          <p:nvPr>
            <p:ph type="body" sz="quarter" idx="12"/>
          </p:nvPr>
        </p:nvSpPr>
        <p:spPr/>
        <p:txBody>
          <a:bodyPr/>
          <a:lstStyle/>
          <a:p>
            <a:r>
              <a:rPr lang="en-US" altLang="zh-CN" dirty="0"/>
              <a:t>3.5.3 </a:t>
            </a:r>
            <a:r>
              <a:rPr lang="zh-CN" altLang="en-US" dirty="0"/>
              <a:t>挤出命令</a:t>
            </a:r>
          </a:p>
        </p:txBody>
      </p:sp>
      <p:pic>
        <p:nvPicPr>
          <p:cNvPr id="4" name="图片 3"/>
          <p:cNvPicPr/>
          <p:nvPr/>
        </p:nvPicPr>
        <p:blipFill>
          <a:blip r:embed="rId2"/>
          <a:srcRect b="19985"/>
          <a:stretch>
            <a:fillRect/>
          </a:stretch>
        </p:blipFill>
        <p:spPr>
          <a:xfrm>
            <a:off x="3777199" y="2733138"/>
            <a:ext cx="4398688" cy="3494242"/>
          </a:xfrm>
          <a:prstGeom prst="rect">
            <a:avLst/>
          </a:prstGeom>
          <a:noFill/>
          <a:ln>
            <a:noFill/>
          </a:ln>
        </p:spPr>
      </p:pic>
    </p:spTree>
    <p:extLst>
      <p:ext uri="{BB962C8B-B14F-4D97-AF65-F5344CB8AC3E}">
        <p14:creationId xmlns:p14="http://schemas.microsoft.com/office/powerpoint/2010/main" val="3969842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“挤出”命令在使用时要先选择模型的顶点、边或者是面，然后再执行“建模</a:t>
            </a:r>
            <a:r>
              <a:rPr lang="en-US" altLang="zh-CN" dirty="0"/>
              <a:t>&gt;</a:t>
            </a:r>
            <a:r>
              <a:rPr lang="zh-CN" altLang="en-US" dirty="0"/>
              <a:t>编辑网格</a:t>
            </a:r>
            <a:r>
              <a:rPr lang="en-US" altLang="zh-CN" dirty="0"/>
              <a:t>&gt;</a:t>
            </a:r>
            <a:r>
              <a:rPr lang="zh-CN" altLang="en-US" dirty="0"/>
              <a:t>挤出”命令。也可以通过按住</a:t>
            </a:r>
            <a:r>
              <a:rPr lang="en-US" altLang="zh-CN" dirty="0"/>
              <a:t>Shift</a:t>
            </a:r>
            <a:r>
              <a:rPr lang="zh-CN" altLang="en-US" dirty="0"/>
              <a:t>键的同时单击鼠标右键，在弹出的快捷菜单中选择相应的挤出命令，如下三图所示。</a:t>
            </a:r>
          </a:p>
        </p:txBody>
      </p:sp>
      <p:pic>
        <p:nvPicPr>
          <p:cNvPr id="3" name="图片 2"/>
          <p:cNvPicPr/>
          <p:nvPr/>
        </p:nvPicPr>
        <p:blipFill>
          <a:blip r:embed="rId2"/>
          <a:srcRect l="5738" r="5094"/>
          <a:stretch>
            <a:fillRect/>
          </a:stretch>
        </p:blipFill>
        <p:spPr>
          <a:xfrm>
            <a:off x="626449" y="2149064"/>
            <a:ext cx="3233440" cy="3680931"/>
          </a:xfrm>
          <a:prstGeom prst="rect">
            <a:avLst/>
          </a:prstGeom>
          <a:noFill/>
          <a:ln>
            <a:noFill/>
          </a:ln>
        </p:spPr>
      </p:pic>
      <p:pic>
        <p:nvPicPr>
          <p:cNvPr id="4" name="图片 3"/>
          <p:cNvPicPr/>
          <p:nvPr/>
        </p:nvPicPr>
        <p:blipFill>
          <a:blip r:embed="rId3"/>
          <a:srcRect l="3887" r="7478"/>
          <a:stretch>
            <a:fillRect/>
          </a:stretch>
        </p:blipFill>
        <p:spPr>
          <a:xfrm>
            <a:off x="4015696" y="2174699"/>
            <a:ext cx="3650180" cy="3655296"/>
          </a:xfrm>
          <a:prstGeom prst="rect">
            <a:avLst/>
          </a:prstGeom>
          <a:noFill/>
          <a:ln>
            <a:noFill/>
          </a:ln>
        </p:spPr>
      </p:pic>
      <p:pic>
        <p:nvPicPr>
          <p:cNvPr id="5" name="图片 4"/>
          <p:cNvPicPr/>
          <p:nvPr/>
        </p:nvPicPr>
        <p:blipFill>
          <a:blip r:embed="rId4"/>
          <a:srcRect l="4680"/>
          <a:stretch>
            <a:fillRect/>
          </a:stretch>
        </p:blipFill>
        <p:spPr>
          <a:xfrm>
            <a:off x="7799003" y="2193114"/>
            <a:ext cx="3509609" cy="3636881"/>
          </a:xfrm>
          <a:prstGeom prst="rect">
            <a:avLst/>
          </a:prstGeom>
          <a:noFill/>
          <a:ln>
            <a:noFill/>
          </a:ln>
        </p:spPr>
      </p:pic>
    </p:spTree>
    <p:extLst>
      <p:ext uri="{BB962C8B-B14F-4D97-AF65-F5344CB8AC3E}">
        <p14:creationId xmlns:p14="http://schemas.microsoft.com/office/powerpoint/2010/main" val="32355393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在执行“挤出”命令后，被挤出来的顶点、边和面的坐标轴默认是与模型法线方向一致的，如下左图所示。如果这时按下</a:t>
            </a:r>
            <a:r>
              <a:rPr lang="en-US" altLang="zh-CN" dirty="0"/>
              <a:t>W</a:t>
            </a:r>
            <a:r>
              <a:rPr lang="zh-CN" altLang="en-US" dirty="0"/>
              <a:t>键，会发现坐标轴与模型自身的坐标方向一致，如下中图所示。在这种坐标下是无法精准按模型法线方向移动的。按住</a:t>
            </a:r>
            <a:r>
              <a:rPr lang="en-US" altLang="zh-CN" dirty="0"/>
              <a:t>V</a:t>
            </a:r>
            <a:r>
              <a:rPr lang="zh-CN" altLang="en-US" dirty="0"/>
              <a:t>键，可临时调整当前选中区域的坐标轴的位置和角度，根据自己的需求调整坐标轴后再移动新挤出的面，如下右图所示。</a:t>
            </a:r>
          </a:p>
        </p:txBody>
      </p:sp>
      <p:pic>
        <p:nvPicPr>
          <p:cNvPr id="3" name="图片 2"/>
          <p:cNvPicPr/>
          <p:nvPr/>
        </p:nvPicPr>
        <p:blipFill>
          <a:blip r:embed="rId2"/>
          <a:stretch>
            <a:fillRect/>
          </a:stretch>
        </p:blipFill>
        <p:spPr>
          <a:xfrm>
            <a:off x="913231" y="2580442"/>
            <a:ext cx="2826634" cy="2764068"/>
          </a:xfrm>
          <a:prstGeom prst="rect">
            <a:avLst/>
          </a:prstGeom>
          <a:noFill/>
          <a:ln>
            <a:noFill/>
          </a:ln>
        </p:spPr>
      </p:pic>
      <p:pic>
        <p:nvPicPr>
          <p:cNvPr id="4" name="图片 3"/>
          <p:cNvPicPr/>
          <p:nvPr/>
        </p:nvPicPr>
        <p:blipFill>
          <a:blip r:embed="rId3"/>
          <a:stretch>
            <a:fillRect/>
          </a:stretch>
        </p:blipFill>
        <p:spPr>
          <a:xfrm>
            <a:off x="3948136" y="2580442"/>
            <a:ext cx="2929647" cy="2764068"/>
          </a:xfrm>
          <a:prstGeom prst="rect">
            <a:avLst/>
          </a:prstGeom>
          <a:noFill/>
          <a:ln>
            <a:noFill/>
          </a:ln>
        </p:spPr>
      </p:pic>
      <p:pic>
        <p:nvPicPr>
          <p:cNvPr id="5" name="图片 4"/>
          <p:cNvPicPr/>
          <p:nvPr/>
        </p:nvPicPr>
        <p:blipFill>
          <a:blip r:embed="rId4"/>
          <a:stretch>
            <a:fillRect/>
          </a:stretch>
        </p:blipFill>
        <p:spPr>
          <a:xfrm>
            <a:off x="7051905" y="2580442"/>
            <a:ext cx="2876752" cy="2764068"/>
          </a:xfrm>
          <a:prstGeom prst="rect">
            <a:avLst/>
          </a:prstGeom>
          <a:noFill/>
          <a:ln>
            <a:noFill/>
          </a:ln>
        </p:spPr>
      </p:pic>
    </p:spTree>
    <p:extLst>
      <p:ext uri="{BB962C8B-B14F-4D97-AF65-F5344CB8AC3E}">
        <p14:creationId xmlns:p14="http://schemas.microsoft.com/office/powerpoint/2010/main" val="7079947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在进行挤压面时，可以通过启用和禁用“保持面的连接性”属性来决定挤出的面是一个整体，还是每个面被单独挤出，对比效果图下图所示。</a:t>
            </a:r>
          </a:p>
        </p:txBody>
      </p:sp>
      <p:pic>
        <p:nvPicPr>
          <p:cNvPr id="3" name="图片 2"/>
          <p:cNvPicPr/>
          <p:nvPr/>
        </p:nvPicPr>
        <p:blipFill>
          <a:blip r:embed="rId2"/>
          <a:srcRect t="23957" b="17472"/>
          <a:stretch>
            <a:fillRect/>
          </a:stretch>
        </p:blipFill>
        <p:spPr>
          <a:xfrm>
            <a:off x="1052371" y="1874520"/>
            <a:ext cx="4391434" cy="2587122"/>
          </a:xfrm>
          <a:prstGeom prst="rect">
            <a:avLst/>
          </a:prstGeom>
          <a:noFill/>
          <a:ln>
            <a:noFill/>
          </a:ln>
        </p:spPr>
      </p:pic>
      <p:pic>
        <p:nvPicPr>
          <p:cNvPr id="4" name="图片 3"/>
          <p:cNvPicPr/>
          <p:nvPr/>
        </p:nvPicPr>
        <p:blipFill>
          <a:blip r:embed="rId3"/>
          <a:srcRect t="24010" b="16252"/>
          <a:stretch>
            <a:fillRect/>
          </a:stretch>
        </p:blipFill>
        <p:spPr>
          <a:xfrm>
            <a:off x="5642358" y="1896176"/>
            <a:ext cx="4373972" cy="2565466"/>
          </a:xfrm>
          <a:prstGeom prst="rect">
            <a:avLst/>
          </a:prstGeom>
          <a:noFill/>
          <a:ln>
            <a:noFill/>
          </a:ln>
        </p:spPr>
      </p:pic>
    </p:spTree>
    <p:extLst>
      <p:ext uri="{BB962C8B-B14F-4D97-AF65-F5344CB8AC3E}">
        <p14:creationId xmlns:p14="http://schemas.microsoft.com/office/powerpoint/2010/main" val="683317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“桥接”命令可以快速对一个模型中分离部分进行连接并补面，类似于之前介绍的“附加到多边形”命令，不同的是“附加到多边形”命令可以补三边面，但是“桥接”命令只能补四边面，如下图所示。</a:t>
            </a:r>
          </a:p>
        </p:txBody>
      </p:sp>
      <p:sp>
        <p:nvSpPr>
          <p:cNvPr id="3" name="文本占位符 2"/>
          <p:cNvSpPr>
            <a:spLocks noGrp="1"/>
          </p:cNvSpPr>
          <p:nvPr>
            <p:ph type="body" sz="quarter" idx="12"/>
          </p:nvPr>
        </p:nvSpPr>
        <p:spPr/>
        <p:txBody>
          <a:bodyPr/>
          <a:lstStyle/>
          <a:p>
            <a:r>
              <a:rPr lang="en-US" altLang="zh-CN" dirty="0"/>
              <a:t>3.5.4 </a:t>
            </a:r>
            <a:r>
              <a:rPr lang="zh-CN" altLang="en-US" dirty="0"/>
              <a:t>桥接命令</a:t>
            </a:r>
          </a:p>
        </p:txBody>
      </p:sp>
      <p:pic>
        <p:nvPicPr>
          <p:cNvPr id="4" name="图片 3"/>
          <p:cNvPicPr/>
          <p:nvPr/>
        </p:nvPicPr>
        <p:blipFill>
          <a:blip r:embed="rId2"/>
          <a:srcRect t="5983" b="5958"/>
          <a:stretch>
            <a:fillRect/>
          </a:stretch>
        </p:blipFill>
        <p:spPr>
          <a:xfrm>
            <a:off x="1786585" y="2909712"/>
            <a:ext cx="3679210" cy="3128481"/>
          </a:xfrm>
          <a:prstGeom prst="rect">
            <a:avLst/>
          </a:prstGeom>
          <a:noFill/>
          <a:ln>
            <a:noFill/>
          </a:ln>
        </p:spPr>
      </p:pic>
      <p:pic>
        <p:nvPicPr>
          <p:cNvPr id="5" name="图片 4"/>
          <p:cNvPicPr/>
          <p:nvPr/>
        </p:nvPicPr>
        <p:blipFill>
          <a:blip r:embed="rId3"/>
          <a:srcRect t="4292" b="2959"/>
          <a:stretch>
            <a:fillRect/>
          </a:stretch>
        </p:blipFill>
        <p:spPr>
          <a:xfrm>
            <a:off x="5650834" y="2909711"/>
            <a:ext cx="3613893" cy="3128481"/>
          </a:xfrm>
          <a:prstGeom prst="rect">
            <a:avLst/>
          </a:prstGeom>
          <a:noFill/>
          <a:ln>
            <a:noFill/>
          </a:ln>
        </p:spPr>
      </p:pic>
    </p:spTree>
    <p:extLst>
      <p:ext uri="{BB962C8B-B14F-4D97-AF65-F5344CB8AC3E}">
        <p14:creationId xmlns:p14="http://schemas.microsoft.com/office/powerpoint/2010/main" val="2820351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需要注意的是，执行“桥接”命令必须在一个模型下的组件模式中进行，如果是两个单独的模型，请先执行“建模</a:t>
            </a:r>
            <a:r>
              <a:rPr lang="en-US" altLang="zh-CN" dirty="0"/>
              <a:t>&gt;</a:t>
            </a:r>
            <a:r>
              <a:rPr lang="zh-CN" altLang="en-US" dirty="0"/>
              <a:t>网格</a:t>
            </a:r>
            <a:r>
              <a:rPr lang="en-US" altLang="zh-CN" dirty="0"/>
              <a:t>&gt;</a:t>
            </a:r>
            <a:r>
              <a:rPr lang="zh-CN" altLang="en-US" dirty="0"/>
              <a:t>合并”命令后，再执行“桥接”命令。</a:t>
            </a:r>
          </a:p>
        </p:txBody>
      </p:sp>
    </p:spTree>
    <p:extLst>
      <p:ext uri="{BB962C8B-B14F-4D97-AF65-F5344CB8AC3E}">
        <p14:creationId xmlns:p14="http://schemas.microsoft.com/office/powerpoint/2010/main" val="32886614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之前的小节中介绍过如何给模型补面，这里要讲解通过“分离”命令，把选中的面从模型上单独提取出来。但要注意，这里只是将选中的面和其他的面分离开，但它们还是同属于一个模型下的组件，如果需要把分离的面变成单独的模型，还需要执行“建模</a:t>
            </a:r>
            <a:r>
              <a:rPr lang="en-US" altLang="zh-CN" dirty="0"/>
              <a:t>&gt;</a:t>
            </a:r>
            <a:r>
              <a:rPr lang="zh-CN" altLang="en-US" dirty="0"/>
              <a:t>网格</a:t>
            </a:r>
            <a:r>
              <a:rPr lang="en-US" altLang="zh-CN" dirty="0"/>
              <a:t>&gt;</a:t>
            </a:r>
            <a:r>
              <a:rPr lang="zh-CN" altLang="en-US" dirty="0"/>
              <a:t>分离”命令。</a:t>
            </a:r>
          </a:p>
        </p:txBody>
      </p:sp>
      <p:sp>
        <p:nvSpPr>
          <p:cNvPr id="3" name="文本占位符 2"/>
          <p:cNvSpPr>
            <a:spLocks noGrp="1"/>
          </p:cNvSpPr>
          <p:nvPr>
            <p:ph type="body" sz="quarter" idx="12"/>
          </p:nvPr>
        </p:nvSpPr>
        <p:spPr/>
        <p:txBody>
          <a:bodyPr/>
          <a:lstStyle/>
          <a:p>
            <a:r>
              <a:rPr lang="en-US" altLang="zh-CN" dirty="0"/>
              <a:t>3.5.5 </a:t>
            </a:r>
            <a:r>
              <a:rPr lang="zh-CN" altLang="en-US" dirty="0"/>
              <a:t>分离命令</a:t>
            </a:r>
          </a:p>
        </p:txBody>
      </p:sp>
    </p:spTree>
    <p:extLst>
      <p:ext uri="{BB962C8B-B14F-4D97-AF65-F5344CB8AC3E}">
        <p14:creationId xmlns:p14="http://schemas.microsoft.com/office/powerpoint/2010/main" val="986289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在场景上创建一个球体，并选中几个面，执行“建模</a:t>
            </a:r>
            <a:r>
              <a:rPr lang="en-US" altLang="zh-CN" dirty="0"/>
              <a:t>&gt;</a:t>
            </a:r>
            <a:r>
              <a:rPr lang="zh-CN" altLang="en-US" dirty="0"/>
              <a:t>编辑网格</a:t>
            </a:r>
            <a:r>
              <a:rPr lang="en-US" altLang="zh-CN" dirty="0"/>
              <a:t>&gt;</a:t>
            </a:r>
            <a:r>
              <a:rPr lang="zh-CN" altLang="en-US" dirty="0"/>
              <a:t>分离”命令，如下左图所示。移动分离后的面，可以发现它已经与球体分离开了，如下右图所示。</a:t>
            </a:r>
          </a:p>
        </p:txBody>
      </p:sp>
      <p:pic>
        <p:nvPicPr>
          <p:cNvPr id="3" name="图片 2"/>
          <p:cNvPicPr/>
          <p:nvPr/>
        </p:nvPicPr>
        <p:blipFill>
          <a:blip r:embed="rId2"/>
          <a:stretch>
            <a:fillRect/>
          </a:stretch>
        </p:blipFill>
        <p:spPr>
          <a:xfrm>
            <a:off x="828140" y="1673224"/>
            <a:ext cx="5599231" cy="3340210"/>
          </a:xfrm>
          <a:prstGeom prst="rect">
            <a:avLst/>
          </a:prstGeom>
          <a:noFill/>
          <a:ln>
            <a:noFill/>
          </a:ln>
        </p:spPr>
      </p:pic>
      <p:pic>
        <p:nvPicPr>
          <p:cNvPr id="4" name="图片 3"/>
          <p:cNvPicPr/>
          <p:nvPr/>
        </p:nvPicPr>
        <p:blipFill>
          <a:blip r:embed="rId3"/>
          <a:stretch>
            <a:fillRect/>
          </a:stretch>
        </p:blipFill>
        <p:spPr>
          <a:xfrm>
            <a:off x="6588269" y="1673224"/>
            <a:ext cx="3847660" cy="3340210"/>
          </a:xfrm>
          <a:prstGeom prst="rect">
            <a:avLst/>
          </a:prstGeom>
          <a:noFill/>
          <a:ln>
            <a:noFill/>
          </a:ln>
        </p:spPr>
      </p:pic>
    </p:spTree>
    <p:extLst>
      <p:ext uri="{BB962C8B-B14F-4D97-AF65-F5344CB8AC3E}">
        <p14:creationId xmlns:p14="http://schemas.microsoft.com/office/powerpoint/2010/main" val="16074581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再选中球体会发现，虽然面被分离出来了，但它还是属于这个球体下的组件，如下左图所示。这时需要再执行“建模</a:t>
            </a:r>
            <a:r>
              <a:rPr lang="en-US" altLang="zh-CN" dirty="0"/>
              <a:t>&gt;</a:t>
            </a:r>
            <a:r>
              <a:rPr lang="zh-CN" altLang="en-US" dirty="0"/>
              <a:t>网格</a:t>
            </a:r>
            <a:r>
              <a:rPr lang="en-US" altLang="zh-CN" dirty="0"/>
              <a:t>&gt;</a:t>
            </a:r>
            <a:r>
              <a:rPr lang="zh-CN" altLang="en-US" dirty="0"/>
              <a:t>分离”命令，才能将新分离出来的面变成单独的模型，如下右图所示。</a:t>
            </a:r>
          </a:p>
        </p:txBody>
      </p:sp>
      <p:pic>
        <p:nvPicPr>
          <p:cNvPr id="3" name="图片 2"/>
          <p:cNvPicPr/>
          <p:nvPr/>
        </p:nvPicPr>
        <p:blipFill>
          <a:blip r:embed="rId2"/>
          <a:stretch>
            <a:fillRect/>
          </a:stretch>
        </p:blipFill>
        <p:spPr>
          <a:xfrm>
            <a:off x="721436" y="2191165"/>
            <a:ext cx="4291998" cy="3753481"/>
          </a:xfrm>
          <a:prstGeom prst="rect">
            <a:avLst/>
          </a:prstGeom>
          <a:noFill/>
          <a:ln>
            <a:noFill/>
          </a:ln>
        </p:spPr>
      </p:pic>
      <p:pic>
        <p:nvPicPr>
          <p:cNvPr id="4" name="图片 3"/>
          <p:cNvPicPr/>
          <p:nvPr/>
        </p:nvPicPr>
        <p:blipFill>
          <a:blip r:embed="rId3"/>
          <a:stretch>
            <a:fillRect/>
          </a:stretch>
        </p:blipFill>
        <p:spPr>
          <a:xfrm>
            <a:off x="5195777" y="2191165"/>
            <a:ext cx="6250984" cy="3753481"/>
          </a:xfrm>
          <a:prstGeom prst="rect">
            <a:avLst/>
          </a:prstGeom>
          <a:noFill/>
          <a:ln>
            <a:noFill/>
          </a:ln>
        </p:spPr>
      </p:pic>
    </p:spTree>
    <p:extLst>
      <p:ext uri="{BB962C8B-B14F-4D97-AF65-F5344CB8AC3E}">
        <p14:creationId xmlns:p14="http://schemas.microsoft.com/office/powerpoint/2010/main" val="359898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文本占位符 4"/>
          <p:cNvSpPr>
            <a:spLocks noGrp="1"/>
          </p:cNvSpPr>
          <p:nvPr>
            <p:ph type="body" sz="quarter" idx="11"/>
          </p:nvPr>
        </p:nvSpPr>
        <p:spPr/>
        <p:txBody>
          <a:bodyPr/>
          <a:lstStyle/>
          <a:p>
            <a:r>
              <a:rPr lang="zh-CN" altLang="en-US" dirty="0"/>
              <a:t>除了尽量保持模型三边面和四边面的原则外，还有一些建模规范也是需要初学者铭记在心的，具体如下。</a:t>
            </a:r>
          </a:p>
          <a:p>
            <a:pPr marL="342900" indent="-342900">
              <a:buFont typeface="Wingdings" panose="05000000000000000000" pitchFamily="2" charset="2"/>
              <a:buChar char="l"/>
            </a:pPr>
            <a:r>
              <a:rPr lang="zh-CN" altLang="en-US" dirty="0" smtClean="0"/>
              <a:t>不</a:t>
            </a:r>
            <a:r>
              <a:rPr lang="zh-CN" altLang="en-US" dirty="0"/>
              <a:t>能有重叠的面；</a:t>
            </a:r>
          </a:p>
          <a:p>
            <a:pPr marL="342900" indent="-342900">
              <a:buFont typeface="Wingdings" panose="05000000000000000000" pitchFamily="2" charset="2"/>
              <a:buChar char="l"/>
            </a:pPr>
            <a:r>
              <a:rPr lang="zh-CN" altLang="en-US" dirty="0" smtClean="0"/>
              <a:t>不</a:t>
            </a:r>
            <a:r>
              <a:rPr lang="zh-CN" altLang="en-US" dirty="0"/>
              <a:t>能有未展开的面；</a:t>
            </a:r>
          </a:p>
          <a:p>
            <a:pPr marL="342900" indent="-342900">
              <a:buFont typeface="Wingdings" panose="05000000000000000000" pitchFamily="2" charset="2"/>
              <a:buChar char="l"/>
            </a:pPr>
            <a:r>
              <a:rPr lang="zh-CN" altLang="en-US" dirty="0" smtClean="0"/>
              <a:t>一</a:t>
            </a:r>
            <a:r>
              <a:rPr lang="zh-CN" altLang="en-US" dirty="0"/>
              <a:t>条边不能被</a:t>
            </a:r>
            <a:r>
              <a:rPr lang="en-US" altLang="zh-CN" dirty="0"/>
              <a:t>3</a:t>
            </a:r>
            <a:r>
              <a:rPr lang="zh-CN" altLang="en-US" dirty="0"/>
              <a:t>个面所共有；</a:t>
            </a:r>
          </a:p>
          <a:p>
            <a:pPr marL="342900" indent="-342900">
              <a:buFont typeface="Wingdings" panose="05000000000000000000" pitchFamily="2" charset="2"/>
              <a:buChar char="l"/>
            </a:pPr>
            <a:r>
              <a:rPr lang="zh-CN" altLang="en-US" dirty="0" smtClean="0"/>
              <a:t>面</a:t>
            </a:r>
            <a:r>
              <a:rPr lang="zh-CN" altLang="en-US" dirty="0"/>
              <a:t>上的一个顶点至少被</a:t>
            </a:r>
            <a:r>
              <a:rPr lang="en-US" altLang="zh-CN" dirty="0"/>
              <a:t>3</a:t>
            </a:r>
            <a:r>
              <a:rPr lang="zh-CN" altLang="en-US" dirty="0"/>
              <a:t>条边所共有；</a:t>
            </a:r>
          </a:p>
          <a:p>
            <a:pPr marL="342900" indent="-342900">
              <a:buFont typeface="Wingdings" panose="05000000000000000000" pitchFamily="2" charset="2"/>
              <a:buChar char="l"/>
            </a:pPr>
            <a:r>
              <a:rPr lang="zh-CN" altLang="en-US" dirty="0" smtClean="0"/>
              <a:t>正</a:t>
            </a:r>
            <a:r>
              <a:rPr lang="zh-CN" altLang="en-US" dirty="0"/>
              <a:t>确布线；</a:t>
            </a:r>
          </a:p>
          <a:p>
            <a:pPr marL="342900" indent="-342900">
              <a:buFont typeface="Wingdings" panose="05000000000000000000" pitchFamily="2" charset="2"/>
              <a:buChar char="l"/>
            </a:pPr>
            <a:r>
              <a:rPr lang="zh-CN" altLang="en-US" dirty="0" smtClean="0"/>
              <a:t>尽</a:t>
            </a:r>
            <a:r>
              <a:rPr lang="zh-CN" altLang="en-US" dirty="0"/>
              <a:t>量保持三边面和四边面。</a:t>
            </a:r>
          </a:p>
          <a:p>
            <a:endParaRPr lang="zh-CN" altLang="en-US" dirty="0"/>
          </a:p>
        </p:txBody>
      </p:sp>
    </p:spTree>
    <p:extLst>
      <p:ext uri="{BB962C8B-B14F-4D97-AF65-F5344CB8AC3E}">
        <p14:creationId xmlns:p14="http://schemas.microsoft.com/office/powerpoint/2010/main" val="29709785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执行“建模</a:t>
            </a:r>
            <a:r>
              <a:rPr lang="en-US" altLang="zh-CN" dirty="0"/>
              <a:t>&gt;</a:t>
            </a:r>
            <a:r>
              <a:rPr lang="zh-CN" altLang="en-US" dirty="0"/>
              <a:t>编辑网格</a:t>
            </a:r>
            <a:r>
              <a:rPr lang="en-US" altLang="zh-CN" dirty="0"/>
              <a:t>&gt;</a:t>
            </a:r>
            <a:r>
              <a:rPr lang="zh-CN" altLang="en-US" dirty="0"/>
              <a:t>分离”命令不光可以对面进行分离，也可以选中模型的顶点和边进行分离。在立方体中首先选择顶点，如下左图所示。执行“建模</a:t>
            </a:r>
            <a:r>
              <a:rPr lang="en-US" altLang="zh-CN" dirty="0"/>
              <a:t>&gt;</a:t>
            </a:r>
            <a:r>
              <a:rPr lang="zh-CN" altLang="en-US" dirty="0"/>
              <a:t>编辑网格</a:t>
            </a:r>
            <a:r>
              <a:rPr lang="en-US" altLang="zh-CN" dirty="0"/>
              <a:t>&gt;</a:t>
            </a:r>
            <a:r>
              <a:rPr lang="zh-CN" altLang="en-US" dirty="0"/>
              <a:t>分离”命令，将顶点的</a:t>
            </a:r>
            <a:r>
              <a:rPr lang="en-US" altLang="zh-CN" dirty="0"/>
              <a:t>3</a:t>
            </a:r>
            <a:r>
              <a:rPr lang="zh-CN" altLang="en-US" dirty="0"/>
              <a:t>个面分离，效果如下右图所示。</a:t>
            </a:r>
          </a:p>
        </p:txBody>
      </p:sp>
      <p:pic>
        <p:nvPicPr>
          <p:cNvPr id="3" name="图片 2"/>
          <p:cNvPicPr/>
          <p:nvPr/>
        </p:nvPicPr>
        <p:blipFill>
          <a:blip r:embed="rId2"/>
          <a:srcRect t="6925"/>
          <a:stretch>
            <a:fillRect/>
          </a:stretch>
        </p:blipFill>
        <p:spPr>
          <a:xfrm>
            <a:off x="1634116" y="2164433"/>
            <a:ext cx="3756867" cy="3630798"/>
          </a:xfrm>
          <a:prstGeom prst="rect">
            <a:avLst/>
          </a:prstGeom>
          <a:noFill/>
          <a:ln>
            <a:noFill/>
          </a:ln>
        </p:spPr>
      </p:pic>
      <p:pic>
        <p:nvPicPr>
          <p:cNvPr id="4" name="图片 3"/>
          <p:cNvPicPr/>
          <p:nvPr/>
        </p:nvPicPr>
        <p:blipFill>
          <a:blip r:embed="rId3"/>
          <a:stretch>
            <a:fillRect/>
          </a:stretch>
        </p:blipFill>
        <p:spPr>
          <a:xfrm>
            <a:off x="5619224" y="2164433"/>
            <a:ext cx="3335590" cy="3640084"/>
          </a:xfrm>
          <a:prstGeom prst="rect">
            <a:avLst/>
          </a:prstGeom>
          <a:noFill/>
          <a:ln>
            <a:noFill/>
          </a:ln>
        </p:spPr>
      </p:pic>
    </p:spTree>
    <p:extLst>
      <p:ext uri="{BB962C8B-B14F-4D97-AF65-F5344CB8AC3E}">
        <p14:creationId xmlns:p14="http://schemas.microsoft.com/office/powerpoint/2010/main" val="25388562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若在立方体中选择分离的边，如下左图所示。执行“建模</a:t>
            </a:r>
            <a:r>
              <a:rPr lang="en-US" altLang="zh-CN" dirty="0"/>
              <a:t>&gt;</a:t>
            </a:r>
            <a:r>
              <a:rPr lang="zh-CN" altLang="en-US" dirty="0"/>
              <a:t>编辑网格</a:t>
            </a:r>
            <a:r>
              <a:rPr lang="en-US" altLang="zh-CN" dirty="0"/>
              <a:t>&gt;</a:t>
            </a:r>
            <a:r>
              <a:rPr lang="zh-CN" altLang="en-US" dirty="0"/>
              <a:t>分离”命令，将选中边的面分离，效果如下右图所示。</a:t>
            </a:r>
          </a:p>
        </p:txBody>
      </p:sp>
      <p:pic>
        <p:nvPicPr>
          <p:cNvPr id="3" name="图片 2"/>
          <p:cNvPicPr/>
          <p:nvPr/>
        </p:nvPicPr>
        <p:blipFill>
          <a:blip r:embed="rId2"/>
          <a:stretch>
            <a:fillRect/>
          </a:stretch>
        </p:blipFill>
        <p:spPr>
          <a:xfrm>
            <a:off x="1634359" y="1765573"/>
            <a:ext cx="3426640" cy="3515875"/>
          </a:xfrm>
          <a:prstGeom prst="rect">
            <a:avLst/>
          </a:prstGeom>
          <a:noFill/>
          <a:ln>
            <a:noFill/>
          </a:ln>
        </p:spPr>
      </p:pic>
      <p:pic>
        <p:nvPicPr>
          <p:cNvPr id="4" name="图片 3"/>
          <p:cNvPicPr/>
          <p:nvPr/>
        </p:nvPicPr>
        <p:blipFill>
          <a:blip r:embed="rId3"/>
          <a:stretch>
            <a:fillRect/>
          </a:stretch>
        </p:blipFill>
        <p:spPr>
          <a:xfrm>
            <a:off x="5133975" y="1765572"/>
            <a:ext cx="3630914" cy="3515875"/>
          </a:xfrm>
          <a:prstGeom prst="rect">
            <a:avLst/>
          </a:prstGeom>
          <a:noFill/>
          <a:ln>
            <a:noFill/>
          </a:ln>
        </p:spPr>
      </p:pic>
    </p:spTree>
    <p:extLst>
      <p:ext uri="{BB962C8B-B14F-4D97-AF65-F5344CB8AC3E}">
        <p14:creationId xmlns:p14="http://schemas.microsoft.com/office/powerpoint/2010/main" val="4157040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提示：网格分离命令与编辑网格分离命令的区别</a:t>
            </a:r>
          </a:p>
          <a:p>
            <a:r>
              <a:rPr lang="zh-CN" altLang="en-US" dirty="0"/>
              <a:t>“建模</a:t>
            </a:r>
            <a:r>
              <a:rPr lang="en-US" altLang="zh-CN" dirty="0"/>
              <a:t>&gt;</a:t>
            </a:r>
            <a:r>
              <a:rPr lang="zh-CN" altLang="en-US" dirty="0"/>
              <a:t>网格</a:t>
            </a:r>
            <a:r>
              <a:rPr lang="en-US" altLang="zh-CN" dirty="0"/>
              <a:t>&gt;</a:t>
            </a:r>
            <a:r>
              <a:rPr lang="zh-CN" altLang="en-US" dirty="0"/>
              <a:t>分离”命令是把一个模型中不相连的部分，分离成多个单独的模型。“建模</a:t>
            </a:r>
            <a:r>
              <a:rPr lang="en-US" altLang="zh-CN" dirty="0"/>
              <a:t>&gt;</a:t>
            </a:r>
            <a:r>
              <a:rPr lang="zh-CN" altLang="en-US" dirty="0"/>
              <a:t>编辑网格</a:t>
            </a:r>
            <a:r>
              <a:rPr lang="en-US" altLang="zh-CN" dirty="0"/>
              <a:t>&gt;</a:t>
            </a:r>
            <a:r>
              <a:rPr lang="zh-CN" altLang="en-US" dirty="0"/>
              <a:t>分离”命令是将模型上的面组件与主体分离开，但不会生成新的模型。</a:t>
            </a:r>
          </a:p>
          <a:p>
            <a:endParaRPr lang="zh-CN" altLang="en-US" dirty="0"/>
          </a:p>
        </p:txBody>
      </p:sp>
    </p:spTree>
    <p:extLst>
      <p:ext uri="{BB962C8B-B14F-4D97-AF65-F5344CB8AC3E}">
        <p14:creationId xmlns:p14="http://schemas.microsoft.com/office/powerpoint/2010/main" val="8942981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“建模</a:t>
            </a:r>
            <a:r>
              <a:rPr lang="en-US" altLang="zh-CN" dirty="0"/>
              <a:t>&gt;</a:t>
            </a:r>
            <a:r>
              <a:rPr lang="zh-CN" altLang="en-US" dirty="0"/>
              <a:t>网格</a:t>
            </a:r>
            <a:r>
              <a:rPr lang="en-US" altLang="zh-CN" dirty="0"/>
              <a:t>&gt;</a:t>
            </a:r>
            <a:r>
              <a:rPr lang="zh-CN" altLang="en-US" dirty="0"/>
              <a:t>合并”命令是上小节的“分离”命令的反向操作，它可以将一个模型上分离的部分合并在一起。注意，分离可以选中顶点、边和面来执行，但是合并只能选择顶点来执行。</a:t>
            </a:r>
          </a:p>
        </p:txBody>
      </p:sp>
      <p:sp>
        <p:nvSpPr>
          <p:cNvPr id="3" name="文本占位符 2"/>
          <p:cNvSpPr>
            <a:spLocks noGrp="1"/>
          </p:cNvSpPr>
          <p:nvPr>
            <p:ph type="body" sz="quarter" idx="12"/>
          </p:nvPr>
        </p:nvSpPr>
        <p:spPr/>
        <p:txBody>
          <a:bodyPr/>
          <a:lstStyle/>
          <a:p>
            <a:r>
              <a:rPr lang="en-US" altLang="zh-CN" dirty="0"/>
              <a:t>3.5.6 </a:t>
            </a:r>
            <a:r>
              <a:rPr lang="zh-CN" altLang="en-US" dirty="0"/>
              <a:t>合并命令</a:t>
            </a:r>
          </a:p>
        </p:txBody>
      </p:sp>
    </p:spTree>
    <p:extLst>
      <p:ext uri="{BB962C8B-B14F-4D97-AF65-F5344CB8AC3E}">
        <p14:creationId xmlns:p14="http://schemas.microsoft.com/office/powerpoint/2010/main" val="4310930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选中一个模型上分离的两个顶点，如下左图所示。执行“建模</a:t>
            </a:r>
            <a:r>
              <a:rPr lang="en-US" altLang="zh-CN" dirty="0"/>
              <a:t>&gt;</a:t>
            </a:r>
            <a:r>
              <a:rPr lang="zh-CN" altLang="en-US" dirty="0"/>
              <a:t>网格</a:t>
            </a:r>
            <a:r>
              <a:rPr lang="en-US" altLang="zh-CN" dirty="0"/>
              <a:t>&gt;</a:t>
            </a:r>
            <a:r>
              <a:rPr lang="zh-CN" altLang="en-US" dirty="0"/>
              <a:t>合并”命令，可以将两个顶点合并，如下右图所示。但是要注意合并完的顶点会根据选中的两个顶点的位置，移动到两个顶点中间的位置。所以为了保证顶点的位置不会发生变化，最好是先将一个顶点吸附到另一个顶点的位置后再执行“合并”命令。</a:t>
            </a:r>
          </a:p>
        </p:txBody>
      </p:sp>
      <p:pic>
        <p:nvPicPr>
          <p:cNvPr id="3" name="图片 2"/>
          <p:cNvPicPr/>
          <p:nvPr/>
        </p:nvPicPr>
        <p:blipFill>
          <a:blip r:embed="rId2"/>
          <a:stretch>
            <a:fillRect/>
          </a:stretch>
        </p:blipFill>
        <p:spPr>
          <a:xfrm>
            <a:off x="736315" y="2423160"/>
            <a:ext cx="4154384" cy="3788454"/>
          </a:xfrm>
          <a:prstGeom prst="rect">
            <a:avLst/>
          </a:prstGeom>
          <a:noFill/>
          <a:ln>
            <a:noFill/>
          </a:ln>
        </p:spPr>
      </p:pic>
      <p:pic>
        <p:nvPicPr>
          <p:cNvPr id="4" name="图片 3"/>
          <p:cNvPicPr/>
          <p:nvPr/>
        </p:nvPicPr>
        <p:blipFill>
          <a:blip r:embed="rId3"/>
          <a:srcRect r="34001"/>
          <a:stretch>
            <a:fillRect/>
          </a:stretch>
        </p:blipFill>
        <p:spPr>
          <a:xfrm>
            <a:off x="5062537" y="2427922"/>
            <a:ext cx="3906095" cy="3783692"/>
          </a:xfrm>
          <a:prstGeom prst="rect">
            <a:avLst/>
          </a:prstGeom>
          <a:noFill/>
          <a:ln>
            <a:noFill/>
          </a:ln>
        </p:spPr>
      </p:pic>
      <p:pic>
        <p:nvPicPr>
          <p:cNvPr id="5" name="图片 4"/>
          <p:cNvPicPr/>
          <p:nvPr/>
        </p:nvPicPr>
        <p:blipFill>
          <a:blip r:embed="rId3"/>
          <a:srcRect l="67227" t="1904" b="46969"/>
          <a:stretch>
            <a:fillRect/>
          </a:stretch>
        </p:blipFill>
        <p:spPr>
          <a:xfrm>
            <a:off x="8143152" y="3901187"/>
            <a:ext cx="2316385" cy="2310427"/>
          </a:xfrm>
          <a:prstGeom prst="rect">
            <a:avLst/>
          </a:prstGeom>
          <a:noFill/>
          <a:ln>
            <a:noFill/>
          </a:ln>
        </p:spPr>
      </p:pic>
    </p:spTree>
    <p:extLst>
      <p:ext uri="{BB962C8B-B14F-4D97-AF65-F5344CB8AC3E}">
        <p14:creationId xmlns:p14="http://schemas.microsoft.com/office/powerpoint/2010/main" val="23575984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选中模型的边或者是面，执行“建模</a:t>
            </a:r>
            <a:r>
              <a:rPr lang="en-US" altLang="zh-CN" dirty="0"/>
              <a:t>&gt;</a:t>
            </a:r>
            <a:r>
              <a:rPr lang="zh-CN" altLang="en-US" dirty="0"/>
              <a:t>网格</a:t>
            </a:r>
            <a:r>
              <a:rPr lang="en-US" altLang="zh-CN" dirty="0"/>
              <a:t>&gt;</a:t>
            </a:r>
            <a:r>
              <a:rPr lang="zh-CN" altLang="en-US" dirty="0"/>
              <a:t>收拢”命令后，可以把这些边和面合并成一个顶点，对比效果如下图所示。</a:t>
            </a:r>
          </a:p>
        </p:txBody>
      </p:sp>
      <p:sp>
        <p:nvSpPr>
          <p:cNvPr id="3" name="文本占位符 2"/>
          <p:cNvSpPr>
            <a:spLocks noGrp="1"/>
          </p:cNvSpPr>
          <p:nvPr>
            <p:ph type="body" sz="quarter" idx="12"/>
          </p:nvPr>
        </p:nvSpPr>
        <p:spPr/>
        <p:txBody>
          <a:bodyPr/>
          <a:lstStyle/>
          <a:p>
            <a:r>
              <a:rPr lang="en-US" altLang="zh-CN" dirty="0"/>
              <a:t>3.5.7 </a:t>
            </a:r>
            <a:r>
              <a:rPr lang="zh-CN" altLang="en-US" dirty="0"/>
              <a:t>收拢命令</a:t>
            </a:r>
          </a:p>
        </p:txBody>
      </p:sp>
      <p:pic>
        <p:nvPicPr>
          <p:cNvPr id="4" name="图片 3"/>
          <p:cNvPicPr/>
          <p:nvPr/>
        </p:nvPicPr>
        <p:blipFill>
          <a:blip r:embed="rId2"/>
          <a:stretch>
            <a:fillRect/>
          </a:stretch>
        </p:blipFill>
        <p:spPr>
          <a:xfrm>
            <a:off x="1220196" y="2501548"/>
            <a:ext cx="4499068" cy="3237099"/>
          </a:xfrm>
          <a:prstGeom prst="rect">
            <a:avLst/>
          </a:prstGeom>
          <a:noFill/>
          <a:ln>
            <a:noFill/>
          </a:ln>
        </p:spPr>
      </p:pic>
      <p:pic>
        <p:nvPicPr>
          <p:cNvPr id="5" name="图片 4"/>
          <p:cNvPicPr/>
          <p:nvPr/>
        </p:nvPicPr>
        <p:blipFill>
          <a:blip r:embed="rId3"/>
          <a:stretch>
            <a:fillRect/>
          </a:stretch>
        </p:blipFill>
        <p:spPr>
          <a:xfrm>
            <a:off x="5950486" y="2501548"/>
            <a:ext cx="3125175" cy="3237099"/>
          </a:xfrm>
          <a:prstGeom prst="rect">
            <a:avLst/>
          </a:prstGeom>
          <a:noFill/>
          <a:ln>
            <a:noFill/>
          </a:ln>
        </p:spPr>
      </p:pic>
    </p:spTree>
    <p:extLst>
      <p:ext uri="{BB962C8B-B14F-4D97-AF65-F5344CB8AC3E}">
        <p14:creationId xmlns:p14="http://schemas.microsoft.com/office/powerpoint/2010/main" val="27816383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151250" y="2349469"/>
            <a:ext cx="6046265" cy="637192"/>
          </a:xfrm>
        </p:spPr>
        <p:txBody>
          <a:bodyPr/>
          <a:lstStyle/>
          <a:p>
            <a:r>
              <a:rPr lang="zh-CN" altLang="en-US" dirty="0"/>
              <a:t>知识延伸</a:t>
            </a:r>
            <a:endParaRPr lang="zh-CN" altLang="en-US" dirty="0"/>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06</a:t>
            </a:r>
            <a:endParaRPr lang="zh-CN" altLang="en-US" dirty="0"/>
          </a:p>
        </p:txBody>
      </p:sp>
    </p:spTree>
    <p:extLst>
      <p:ext uri="{BB962C8B-B14F-4D97-AF65-F5344CB8AC3E}">
        <p14:creationId xmlns:p14="http://schemas.microsoft.com/office/powerpoint/2010/main" val="29612162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知识延伸：编辑多边形法线</a:t>
            </a:r>
            <a:endParaRPr lang="zh-CN" altLang="en-US" dirty="0"/>
          </a:p>
        </p:txBody>
      </p:sp>
      <p:sp>
        <p:nvSpPr>
          <p:cNvPr id="3" name="文本占位符 2"/>
          <p:cNvSpPr>
            <a:spLocks noGrp="1"/>
          </p:cNvSpPr>
          <p:nvPr>
            <p:ph type="body" sz="quarter" idx="11"/>
          </p:nvPr>
        </p:nvSpPr>
        <p:spPr/>
        <p:txBody>
          <a:bodyPr/>
          <a:lstStyle/>
          <a:p>
            <a:r>
              <a:rPr lang="zh-CN" altLang="en-US" dirty="0"/>
              <a:t>之前介绍过模型的面是具有“正面”和“反面”的，本节我们就来讲解如何去编辑模型的“正面”和“反面”。首先，要了解什么是“法线”，法线分为“面法线”和“顶点法线”两种，面法线是指垂直于每个面上的一条虚线，用于确定多边形面的方向，如下图所示。顶点法线是用于确定多边形面之间的可视化柔和度或硬度。与面法线不同的是，它们不是模型所固有的，而是影响 </a:t>
            </a:r>
            <a:r>
              <a:rPr lang="en-US" altLang="zh-CN" dirty="0"/>
              <a:t>Maya </a:t>
            </a:r>
            <a:r>
              <a:rPr lang="zh-CN" altLang="en-US" dirty="0"/>
              <a:t>如何在平滑着色处理模式下渲染多边形。我们本小节着重的讲解面法线的相关知识。</a:t>
            </a:r>
            <a:endParaRPr lang="zh-CN" altLang="en-US" dirty="0"/>
          </a:p>
        </p:txBody>
      </p:sp>
      <p:pic>
        <p:nvPicPr>
          <p:cNvPr id="4" name="图片 3" descr="IMG_256"/>
          <p:cNvPicPr/>
          <p:nvPr/>
        </p:nvPicPr>
        <p:blipFill>
          <a:blip r:embed="rId2"/>
          <a:stretch>
            <a:fillRect/>
          </a:stretch>
        </p:blipFill>
        <p:spPr>
          <a:xfrm>
            <a:off x="2103360" y="3570889"/>
            <a:ext cx="7507517" cy="2987566"/>
          </a:xfrm>
          <a:prstGeom prst="rect">
            <a:avLst/>
          </a:prstGeom>
          <a:noFill/>
          <a:ln w="9525">
            <a:noFill/>
          </a:ln>
        </p:spPr>
      </p:pic>
    </p:spTree>
    <p:extLst>
      <p:ext uri="{BB962C8B-B14F-4D97-AF65-F5344CB8AC3E}">
        <p14:creationId xmlns:p14="http://schemas.microsoft.com/office/powerpoint/2010/main" val="20630615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710DCAEE-3BEC-4132-9387-E6E54559BF30}"/>
              </a:ext>
            </a:extLst>
          </p:cNvPr>
          <p:cNvSpPr>
            <a:spLocks noGrp="1"/>
          </p:cNvSpPr>
          <p:nvPr>
            <p:ph type="body" sz="quarter" idx="11"/>
          </p:nvPr>
        </p:nvSpPr>
        <p:spPr/>
        <p:txBody>
          <a:bodyPr/>
          <a:lstStyle/>
          <a:p>
            <a:r>
              <a:rPr lang="zh-CN" altLang="en-US" dirty="0"/>
              <a:t>在学习编辑法线前，要先学习如何显示法线和识别法线。在场景中创建一个平面，如下左图所示。选中模型执行“显示</a:t>
            </a:r>
            <a:r>
              <a:rPr lang="en-US" altLang="zh-CN" dirty="0"/>
              <a:t>&gt;</a:t>
            </a:r>
            <a:r>
              <a:rPr lang="zh-CN" altLang="en-US" dirty="0"/>
              <a:t>多边形</a:t>
            </a:r>
            <a:r>
              <a:rPr lang="en-US" altLang="zh-CN" dirty="0"/>
              <a:t>&gt;</a:t>
            </a:r>
            <a:r>
              <a:rPr lang="zh-CN" altLang="en-US" dirty="0"/>
              <a:t>面法线”命令，如下右图所示。</a:t>
            </a:r>
            <a:endParaRPr lang="zh-CN" altLang="en-US" dirty="0"/>
          </a:p>
        </p:txBody>
      </p:sp>
      <p:pic>
        <p:nvPicPr>
          <p:cNvPr id="5" name="图片 4"/>
          <p:cNvPicPr/>
          <p:nvPr/>
        </p:nvPicPr>
        <p:blipFill>
          <a:blip r:embed="rId2"/>
          <a:stretch>
            <a:fillRect/>
          </a:stretch>
        </p:blipFill>
        <p:spPr>
          <a:xfrm>
            <a:off x="837593" y="1800244"/>
            <a:ext cx="4869106" cy="3284231"/>
          </a:xfrm>
          <a:prstGeom prst="rect">
            <a:avLst/>
          </a:prstGeom>
          <a:noFill/>
          <a:ln>
            <a:noFill/>
          </a:ln>
        </p:spPr>
      </p:pic>
      <p:pic>
        <p:nvPicPr>
          <p:cNvPr id="6" name="图片 5"/>
          <p:cNvPicPr/>
          <p:nvPr/>
        </p:nvPicPr>
        <p:blipFill>
          <a:blip r:embed="rId3"/>
          <a:stretch>
            <a:fillRect/>
          </a:stretch>
        </p:blipFill>
        <p:spPr>
          <a:xfrm>
            <a:off x="5999107" y="1765944"/>
            <a:ext cx="4879099" cy="3318532"/>
          </a:xfrm>
          <a:prstGeom prst="rect">
            <a:avLst/>
          </a:prstGeom>
          <a:noFill/>
          <a:ln>
            <a:noFill/>
          </a:ln>
        </p:spPr>
      </p:pic>
    </p:spTree>
    <p:extLst>
      <p:ext uri="{BB962C8B-B14F-4D97-AF65-F5344CB8AC3E}">
        <p14:creationId xmlns:p14="http://schemas.microsoft.com/office/powerpoint/2010/main" val="5941795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1895DFAE-622A-4A87-BC72-F7F8E907118D}"/>
              </a:ext>
            </a:extLst>
          </p:cNvPr>
          <p:cNvSpPr>
            <a:spLocks noGrp="1"/>
          </p:cNvSpPr>
          <p:nvPr>
            <p:ph type="body" sz="quarter" idx="11"/>
          </p:nvPr>
        </p:nvSpPr>
        <p:spPr/>
        <p:txBody>
          <a:bodyPr/>
          <a:lstStyle/>
          <a:p>
            <a:r>
              <a:rPr lang="zh-CN" altLang="en-US" dirty="0"/>
              <a:t>观察场景上的平面，每个面上都有一个垂直于面的绿线，一面有绿线一面没有绿线。有绿线的一面就是</a:t>
            </a:r>
            <a:r>
              <a:rPr lang="en-US" altLang="zh-CN" dirty="0"/>
              <a:t>Maya</a:t>
            </a:r>
            <a:r>
              <a:rPr lang="zh-CN" altLang="en-US" dirty="0"/>
              <a:t>中模型的面的“正面”，如下左图所示。为了方便观察，也可以通过“显示</a:t>
            </a:r>
            <a:r>
              <a:rPr lang="en-US" altLang="zh-CN" dirty="0"/>
              <a:t>&gt;</a:t>
            </a:r>
            <a:r>
              <a:rPr lang="zh-CN" altLang="en-US" dirty="0"/>
              <a:t>多边形</a:t>
            </a:r>
            <a:r>
              <a:rPr lang="en-US" altLang="zh-CN" dirty="0"/>
              <a:t>&gt;</a:t>
            </a:r>
            <a:r>
              <a:rPr lang="zh-CN" altLang="en-US" dirty="0"/>
              <a:t>法线大小”的数值来改变绿线的长短，如下右图所示，将“法线大小”改为了</a:t>
            </a:r>
            <a:r>
              <a:rPr lang="en-US" altLang="zh-CN" dirty="0"/>
              <a:t>0.05</a:t>
            </a:r>
            <a:r>
              <a:rPr lang="zh-CN" altLang="en-US" dirty="0"/>
              <a:t>的效果。</a:t>
            </a:r>
            <a:endParaRPr lang="zh-CN" altLang="en-US" dirty="0"/>
          </a:p>
        </p:txBody>
      </p:sp>
      <p:pic>
        <p:nvPicPr>
          <p:cNvPr id="5" name="图片 4"/>
          <p:cNvPicPr/>
          <p:nvPr/>
        </p:nvPicPr>
        <p:blipFill>
          <a:blip r:embed="rId2"/>
          <a:stretch>
            <a:fillRect/>
          </a:stretch>
        </p:blipFill>
        <p:spPr>
          <a:xfrm>
            <a:off x="788061" y="2425275"/>
            <a:ext cx="4494160" cy="3615914"/>
          </a:xfrm>
          <a:prstGeom prst="rect">
            <a:avLst/>
          </a:prstGeom>
          <a:noFill/>
          <a:ln>
            <a:noFill/>
          </a:ln>
        </p:spPr>
      </p:pic>
      <p:pic>
        <p:nvPicPr>
          <p:cNvPr id="6" name="图片 5"/>
          <p:cNvPicPr/>
          <p:nvPr/>
        </p:nvPicPr>
        <p:blipFill>
          <a:blip r:embed="rId3"/>
          <a:stretch>
            <a:fillRect/>
          </a:stretch>
        </p:blipFill>
        <p:spPr>
          <a:xfrm>
            <a:off x="5471346" y="2425275"/>
            <a:ext cx="5644844" cy="3615914"/>
          </a:xfrm>
          <a:prstGeom prst="rect">
            <a:avLst/>
          </a:prstGeom>
          <a:noFill/>
          <a:ln>
            <a:noFill/>
          </a:ln>
        </p:spPr>
      </p:pic>
    </p:spTree>
    <p:extLst>
      <p:ext uri="{BB962C8B-B14F-4D97-AF65-F5344CB8AC3E}">
        <p14:creationId xmlns:p14="http://schemas.microsoft.com/office/powerpoint/2010/main" val="3717764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D24605A-A68F-4335-BC0A-A5BD80040165}"/>
              </a:ext>
            </a:extLst>
          </p:cNvPr>
          <p:cNvSpPr>
            <a:spLocks noGrp="1"/>
          </p:cNvSpPr>
          <p:nvPr>
            <p:ph type="body" sz="quarter" idx="10"/>
          </p:nvPr>
        </p:nvSpPr>
        <p:spPr>
          <a:xfrm>
            <a:off x="5245844" y="2124274"/>
            <a:ext cx="6105328" cy="857636"/>
          </a:xfrm>
        </p:spPr>
        <p:txBody>
          <a:bodyPr/>
          <a:lstStyle/>
          <a:p>
            <a:pPr>
              <a:lnSpc>
                <a:spcPct val="130000"/>
              </a:lnSpc>
            </a:pPr>
            <a:r>
              <a:rPr lang="zh-CN" altLang="en-US" dirty="0"/>
              <a:t>创建多边形对象</a:t>
            </a:r>
            <a:endParaRPr lang="zh-CN" altLang="en-US" dirty="0"/>
          </a:p>
        </p:txBody>
      </p:sp>
      <p:sp>
        <p:nvSpPr>
          <p:cNvPr id="3" name="文本占位符 2">
            <a:extLst>
              <a:ext uri="{FF2B5EF4-FFF2-40B4-BE49-F238E27FC236}">
                <a16:creationId xmlns="" xmlns:a16="http://schemas.microsoft.com/office/drawing/2014/main" id="{10FA5A8E-750A-4EA0-89FA-DD37C79972BD}"/>
              </a:ext>
            </a:extLst>
          </p:cNvPr>
          <p:cNvSpPr>
            <a:spLocks noGrp="1"/>
          </p:cNvSpPr>
          <p:nvPr>
            <p:ph type="body" sz="quarter" idx="11"/>
          </p:nvPr>
        </p:nvSpPr>
        <p:spPr>
          <a:xfrm>
            <a:off x="5245844" y="3076202"/>
            <a:ext cx="5441204" cy="398009"/>
          </a:xfrm>
        </p:spPr>
        <p:txBody>
          <a:bodyPr/>
          <a:lstStyle/>
          <a:p>
            <a:r>
              <a:rPr lang="en-US" altLang="zh-CN" dirty="0"/>
              <a:t>3.2.1</a:t>
            </a:r>
            <a:r>
              <a:rPr lang="zh-CN" altLang="en-US" dirty="0"/>
              <a:t>主菜单栏命令创建</a:t>
            </a:r>
            <a:endParaRPr lang="zh-CN" altLang="en-US" dirty="0"/>
          </a:p>
        </p:txBody>
      </p:sp>
      <p:sp>
        <p:nvSpPr>
          <p:cNvPr id="4" name="文本占位符 3">
            <a:extLst>
              <a:ext uri="{FF2B5EF4-FFF2-40B4-BE49-F238E27FC236}">
                <a16:creationId xmlns="" xmlns:a16="http://schemas.microsoft.com/office/drawing/2014/main" id="{BA9BC839-9CD4-417F-B2BD-129F14A8D4D4}"/>
              </a:ext>
            </a:extLst>
          </p:cNvPr>
          <p:cNvSpPr>
            <a:spLocks noGrp="1"/>
          </p:cNvSpPr>
          <p:nvPr>
            <p:ph type="body" sz="quarter" idx="12"/>
          </p:nvPr>
        </p:nvSpPr>
        <p:spPr>
          <a:xfrm>
            <a:off x="5245844" y="3410844"/>
            <a:ext cx="5441204" cy="398009"/>
          </a:xfrm>
        </p:spPr>
        <p:txBody>
          <a:bodyPr/>
          <a:lstStyle/>
          <a:p>
            <a:r>
              <a:rPr lang="en-US" altLang="zh-CN" dirty="0"/>
              <a:t>3.2.2</a:t>
            </a:r>
            <a:r>
              <a:rPr lang="zh-CN" altLang="en-US" dirty="0"/>
              <a:t>热盒菜单创建</a:t>
            </a:r>
            <a:endParaRPr lang="zh-CN" altLang="en-US" dirty="0"/>
          </a:p>
        </p:txBody>
      </p:sp>
      <p:sp>
        <p:nvSpPr>
          <p:cNvPr id="6" name="文本占位符 5">
            <a:extLst>
              <a:ext uri="{FF2B5EF4-FFF2-40B4-BE49-F238E27FC236}">
                <a16:creationId xmlns="" xmlns:a16="http://schemas.microsoft.com/office/drawing/2014/main" id="{AADAF7DD-D5F9-4D8F-8C79-0EE691118B89}"/>
              </a:ext>
            </a:extLst>
          </p:cNvPr>
          <p:cNvSpPr>
            <a:spLocks noGrp="1"/>
          </p:cNvSpPr>
          <p:nvPr>
            <p:ph type="body" sz="quarter" idx="14"/>
          </p:nvPr>
        </p:nvSpPr>
        <p:spPr/>
        <p:txBody>
          <a:bodyPr/>
          <a:lstStyle/>
          <a:p>
            <a:r>
              <a:rPr lang="en-US" altLang="zh-CN"/>
              <a:t>02</a:t>
            </a:r>
            <a:endParaRPr lang="zh-CN" altLang="en-US"/>
          </a:p>
        </p:txBody>
      </p:sp>
      <p:sp>
        <p:nvSpPr>
          <p:cNvPr id="7" name="文本占位符 2">
            <a:extLst>
              <a:ext uri="{FF2B5EF4-FFF2-40B4-BE49-F238E27FC236}">
                <a16:creationId xmlns="" xmlns:a16="http://schemas.microsoft.com/office/drawing/2014/main" id="{10FA5A8E-750A-4EA0-89FA-DD37C79972BD}"/>
              </a:ext>
            </a:extLst>
          </p:cNvPr>
          <p:cNvSpPr>
            <a:spLocks noGrp="1"/>
          </p:cNvSpPr>
          <p:nvPr>
            <p:ph type="body" sz="quarter" idx="11"/>
          </p:nvPr>
        </p:nvSpPr>
        <p:spPr>
          <a:xfrm>
            <a:off x="5245844" y="3769890"/>
            <a:ext cx="5441204" cy="398009"/>
          </a:xfrm>
        </p:spPr>
        <p:txBody>
          <a:bodyPr/>
          <a:lstStyle/>
          <a:p>
            <a:r>
              <a:rPr lang="en-US" altLang="zh-CN" dirty="0"/>
              <a:t>3.2.3</a:t>
            </a:r>
            <a:r>
              <a:rPr lang="zh-CN" altLang="en-US" dirty="0"/>
              <a:t>工具架按钮命令</a:t>
            </a:r>
            <a:endParaRPr lang="zh-CN" altLang="en-US" dirty="0"/>
          </a:p>
        </p:txBody>
      </p:sp>
      <p:sp>
        <p:nvSpPr>
          <p:cNvPr id="8" name="文本占位符 3">
            <a:extLst>
              <a:ext uri="{FF2B5EF4-FFF2-40B4-BE49-F238E27FC236}">
                <a16:creationId xmlns="" xmlns:a16="http://schemas.microsoft.com/office/drawing/2014/main" id="{BA9BC839-9CD4-417F-B2BD-129F14A8D4D4}"/>
              </a:ext>
            </a:extLst>
          </p:cNvPr>
          <p:cNvSpPr>
            <a:spLocks noGrp="1"/>
          </p:cNvSpPr>
          <p:nvPr>
            <p:ph type="body" sz="quarter" idx="12"/>
          </p:nvPr>
        </p:nvSpPr>
        <p:spPr>
          <a:xfrm>
            <a:off x="5245844" y="4088763"/>
            <a:ext cx="5441204" cy="398009"/>
          </a:xfrm>
        </p:spPr>
        <p:txBody>
          <a:bodyPr/>
          <a:lstStyle/>
          <a:p>
            <a:r>
              <a:rPr lang="en-US" altLang="zh-CN" dirty="0"/>
              <a:t>3.2.4</a:t>
            </a:r>
            <a:r>
              <a:rPr lang="zh-CN" altLang="en-US" dirty="0"/>
              <a:t>交互式命令创建</a:t>
            </a:r>
            <a:endParaRPr lang="zh-CN" altLang="en-US" dirty="0"/>
          </a:p>
        </p:txBody>
      </p:sp>
    </p:spTree>
    <p:extLst>
      <p:ext uri="{BB962C8B-B14F-4D97-AF65-F5344CB8AC3E}">
        <p14:creationId xmlns:p14="http://schemas.microsoft.com/office/powerpoint/2010/main" val="82950693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C39C33-7128-4BA2-B7F1-947F37828909}"/>
              </a:ext>
            </a:extLst>
          </p:cNvPr>
          <p:cNvSpPr>
            <a:spLocks noGrp="1"/>
          </p:cNvSpPr>
          <p:nvPr>
            <p:ph type="body" sz="quarter" idx="11"/>
          </p:nvPr>
        </p:nvSpPr>
        <p:spPr/>
        <p:txBody>
          <a:bodyPr/>
          <a:lstStyle/>
          <a:p>
            <a:r>
              <a:rPr lang="zh-CN" altLang="en-US" dirty="0"/>
              <a:t>在建模的过程中，如果发现模型的面为黑色，那说明可能模型的法线出现了问题，如</a:t>
            </a:r>
            <a:r>
              <a:rPr lang="en-US" altLang="zh-CN" dirty="0"/>
              <a:t>3.3.4</a:t>
            </a:r>
            <a:r>
              <a:rPr lang="zh-CN" altLang="en-US" dirty="0"/>
              <a:t>创建多边形小节中的斧子实例，因为挤压命令的操作方向问题，导致了模型的法线反了，模型变成了黑色。下面介绍如何处理有法线问题的模型。</a:t>
            </a:r>
            <a:endParaRPr lang="zh-CN" altLang="en-US" dirty="0"/>
          </a:p>
        </p:txBody>
      </p:sp>
      <p:pic>
        <p:nvPicPr>
          <p:cNvPr id="5" name="图片 4"/>
          <p:cNvPicPr/>
          <p:nvPr/>
        </p:nvPicPr>
        <p:blipFill>
          <a:blip r:embed="rId2"/>
          <a:stretch>
            <a:fillRect/>
          </a:stretch>
        </p:blipFill>
        <p:spPr>
          <a:xfrm>
            <a:off x="2103458" y="2045761"/>
            <a:ext cx="6930371" cy="3913605"/>
          </a:xfrm>
          <a:prstGeom prst="rect">
            <a:avLst/>
          </a:prstGeom>
          <a:noFill/>
          <a:ln>
            <a:noFill/>
          </a:ln>
        </p:spPr>
      </p:pic>
    </p:spTree>
    <p:extLst>
      <p:ext uri="{BB962C8B-B14F-4D97-AF65-F5344CB8AC3E}">
        <p14:creationId xmlns:p14="http://schemas.microsoft.com/office/powerpoint/2010/main" val="36866184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C39C33-7128-4BA2-B7F1-947F37828909}"/>
              </a:ext>
            </a:extLst>
          </p:cNvPr>
          <p:cNvSpPr>
            <a:spLocks noGrp="1"/>
          </p:cNvSpPr>
          <p:nvPr>
            <p:ph type="body" sz="quarter" idx="11"/>
          </p:nvPr>
        </p:nvSpPr>
        <p:spPr/>
        <p:txBody>
          <a:bodyPr/>
          <a:lstStyle/>
          <a:p>
            <a:r>
              <a:rPr lang="zh-CN" altLang="en-US" dirty="0"/>
              <a:t>如果在建模的过程中遇到法线反向的情况，如下左图所示。只需要选中模型执行“建模</a:t>
            </a:r>
            <a:r>
              <a:rPr lang="en-US" altLang="zh-CN" dirty="0"/>
              <a:t>&gt;</a:t>
            </a:r>
            <a:r>
              <a:rPr lang="zh-CN" altLang="en-US" dirty="0"/>
              <a:t>网格显示</a:t>
            </a:r>
            <a:r>
              <a:rPr lang="en-US" altLang="zh-CN" dirty="0"/>
              <a:t>&gt;</a:t>
            </a:r>
            <a:r>
              <a:rPr lang="zh-CN" altLang="en-US" dirty="0"/>
              <a:t>反向”命令，就可更正模型的法线方向，如下右图所示。</a:t>
            </a:r>
            <a:endParaRPr lang="zh-CN" altLang="en-US" dirty="0"/>
          </a:p>
        </p:txBody>
      </p:sp>
      <p:pic>
        <p:nvPicPr>
          <p:cNvPr id="7" name="图片 6"/>
          <p:cNvPicPr/>
          <p:nvPr/>
        </p:nvPicPr>
        <p:blipFill>
          <a:blip r:embed="rId2"/>
          <a:stretch>
            <a:fillRect/>
          </a:stretch>
        </p:blipFill>
        <p:spPr>
          <a:xfrm>
            <a:off x="1301585" y="1731009"/>
            <a:ext cx="3741246" cy="3408549"/>
          </a:xfrm>
          <a:prstGeom prst="rect">
            <a:avLst/>
          </a:prstGeom>
          <a:noFill/>
          <a:ln>
            <a:noFill/>
          </a:ln>
        </p:spPr>
      </p:pic>
      <p:pic>
        <p:nvPicPr>
          <p:cNvPr id="8" name="图片 7"/>
          <p:cNvPicPr/>
          <p:nvPr/>
        </p:nvPicPr>
        <p:blipFill>
          <a:blip r:embed="rId3"/>
          <a:stretch>
            <a:fillRect/>
          </a:stretch>
        </p:blipFill>
        <p:spPr>
          <a:xfrm>
            <a:off x="5193216" y="1708082"/>
            <a:ext cx="5842339" cy="3431475"/>
          </a:xfrm>
          <a:prstGeom prst="rect">
            <a:avLst/>
          </a:prstGeom>
          <a:noFill/>
          <a:ln>
            <a:noFill/>
          </a:ln>
        </p:spPr>
      </p:pic>
    </p:spTree>
    <p:extLst>
      <p:ext uri="{BB962C8B-B14F-4D97-AF65-F5344CB8AC3E}">
        <p14:creationId xmlns:p14="http://schemas.microsoft.com/office/powerpoint/2010/main" val="413037926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但有时模型并不是整体法线都反向了，而是个别的面出现了法线反向的问题，如下左图所示。这时需要选中存在问题的面，执行“建模</a:t>
            </a:r>
            <a:r>
              <a:rPr lang="en-US" altLang="zh-CN" dirty="0"/>
              <a:t>&gt;</a:t>
            </a:r>
            <a:r>
              <a:rPr lang="zh-CN" altLang="en-US" dirty="0"/>
              <a:t>网格显示</a:t>
            </a:r>
            <a:r>
              <a:rPr lang="en-US" altLang="zh-CN" dirty="0"/>
              <a:t>&gt;</a:t>
            </a:r>
            <a:r>
              <a:rPr lang="zh-CN" altLang="en-US" dirty="0"/>
              <a:t>反向”命令，或者也可以执行“建模</a:t>
            </a:r>
            <a:r>
              <a:rPr lang="en-US" altLang="zh-CN" dirty="0"/>
              <a:t>&gt;</a:t>
            </a:r>
            <a:r>
              <a:rPr lang="zh-CN" altLang="en-US" dirty="0"/>
              <a:t>网格显示</a:t>
            </a:r>
            <a:r>
              <a:rPr lang="en-US" altLang="zh-CN" dirty="0"/>
              <a:t>&gt;</a:t>
            </a:r>
            <a:r>
              <a:rPr lang="zh-CN" altLang="en-US" dirty="0"/>
              <a:t>一致”命令，来修正模型的法线，如下右图所示。</a:t>
            </a:r>
            <a:endParaRPr lang="zh-CN" altLang="en-US" dirty="0"/>
          </a:p>
        </p:txBody>
      </p:sp>
      <p:pic>
        <p:nvPicPr>
          <p:cNvPr id="5" name="图片 4"/>
          <p:cNvPicPr/>
          <p:nvPr/>
        </p:nvPicPr>
        <p:blipFill>
          <a:blip r:embed="rId2"/>
          <a:stretch>
            <a:fillRect/>
          </a:stretch>
        </p:blipFill>
        <p:spPr>
          <a:xfrm>
            <a:off x="922707" y="2028803"/>
            <a:ext cx="3512406" cy="3741376"/>
          </a:xfrm>
          <a:prstGeom prst="rect">
            <a:avLst/>
          </a:prstGeom>
          <a:noFill/>
          <a:ln>
            <a:noFill/>
          </a:ln>
        </p:spPr>
      </p:pic>
      <p:pic>
        <p:nvPicPr>
          <p:cNvPr id="6" name="图片 5"/>
          <p:cNvPicPr/>
          <p:nvPr/>
        </p:nvPicPr>
        <p:blipFill>
          <a:blip r:embed="rId3"/>
          <a:stretch>
            <a:fillRect/>
          </a:stretch>
        </p:blipFill>
        <p:spPr>
          <a:xfrm>
            <a:off x="4602958" y="2028803"/>
            <a:ext cx="5022465" cy="3741376"/>
          </a:xfrm>
          <a:prstGeom prst="rect">
            <a:avLst/>
          </a:prstGeom>
          <a:noFill/>
          <a:ln>
            <a:noFill/>
          </a:ln>
        </p:spPr>
      </p:pic>
    </p:spTree>
    <p:extLst>
      <p:ext uri="{BB962C8B-B14F-4D97-AF65-F5344CB8AC3E}">
        <p14:creationId xmlns:p14="http://schemas.microsoft.com/office/powerpoint/2010/main" val="29077855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p:txBody>
          <a:bodyPr/>
          <a:lstStyle/>
          <a:p>
            <a:r>
              <a:rPr lang="zh-CN" altLang="en-US" dirty="0"/>
              <a:t>上机实训</a:t>
            </a:r>
            <a:endParaRPr lang="zh-CN" altLang="en-US" dirty="0"/>
          </a:p>
        </p:txBody>
      </p:sp>
      <p:sp>
        <p:nvSpPr>
          <p:cNvPr id="5" name="文本占位符 4">
            <a:extLst>
              <a:ext uri="{FF2B5EF4-FFF2-40B4-BE49-F238E27FC236}">
                <a16:creationId xmlns="" xmlns:a16="http://schemas.microsoft.com/office/drawing/2014/main" id="{1568DF8F-9A6A-4890-A550-9D94BF63184C}"/>
              </a:ext>
            </a:extLst>
          </p:cNvPr>
          <p:cNvSpPr>
            <a:spLocks noGrp="1"/>
          </p:cNvSpPr>
          <p:nvPr>
            <p:ph type="body" sz="quarter" idx="13"/>
          </p:nvPr>
        </p:nvSpPr>
        <p:spPr/>
        <p:txBody>
          <a:bodyPr/>
          <a:lstStyle/>
          <a:p>
            <a:endParaRPr lang="zh-CN" altLang="en-US"/>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dirty="0" smtClean="0"/>
              <a:t>07</a:t>
            </a:r>
            <a:endParaRPr lang="zh-CN" altLang="en-US" dirty="0"/>
          </a:p>
        </p:txBody>
      </p:sp>
      <p:sp>
        <p:nvSpPr>
          <p:cNvPr id="8" name="文本占位符 7">
            <a:extLst>
              <a:ext uri="{FF2B5EF4-FFF2-40B4-BE49-F238E27FC236}">
                <a16:creationId xmlns="" xmlns:a16="http://schemas.microsoft.com/office/drawing/2014/main" id="{1C7AB951-E9E6-4B15-AAF7-30A9145D1BF5}"/>
              </a:ext>
            </a:extLst>
          </p:cNvPr>
          <p:cNvSpPr>
            <a:spLocks noGrp="1"/>
          </p:cNvSpPr>
          <p:nvPr>
            <p:ph type="body" sz="quarter" idx="12"/>
          </p:nvPr>
        </p:nvSpPr>
        <p:spPr/>
        <p:txBody>
          <a:bodyPr/>
          <a:lstStyle/>
          <a:p>
            <a:endParaRPr lang="zh-CN" altLang="en-US"/>
          </a:p>
        </p:txBody>
      </p:sp>
      <p:sp>
        <p:nvSpPr>
          <p:cNvPr id="10" name="文本占位符 9">
            <a:extLst>
              <a:ext uri="{FF2B5EF4-FFF2-40B4-BE49-F238E27FC236}">
                <a16:creationId xmlns="" xmlns:a16="http://schemas.microsoft.com/office/drawing/2014/main" id="{BA39629A-92EE-43EB-B66E-BA633B5C6BAD}"/>
              </a:ext>
            </a:extLst>
          </p:cNvPr>
          <p:cNvSpPr>
            <a:spLocks noGrp="1"/>
          </p:cNvSpPr>
          <p:nvPr>
            <p:ph type="body" sz="quarter" idx="11"/>
          </p:nvPr>
        </p:nvSpPr>
        <p:spPr/>
        <p:txBody>
          <a:bodyPr/>
          <a:lstStyle/>
          <a:p>
            <a:endParaRPr lang="zh-CN" altLang="en-US"/>
          </a:p>
        </p:txBody>
      </p:sp>
    </p:spTree>
    <p:extLst>
      <p:ext uri="{BB962C8B-B14F-4D97-AF65-F5344CB8AC3E}">
        <p14:creationId xmlns:p14="http://schemas.microsoft.com/office/powerpoint/2010/main" val="133012590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上机实训：制作饮料瓶模型</a:t>
            </a:r>
          </a:p>
        </p:txBody>
      </p:sp>
      <p:sp>
        <p:nvSpPr>
          <p:cNvPr id="3" name="文本占位符 2"/>
          <p:cNvSpPr>
            <a:spLocks noGrp="1"/>
          </p:cNvSpPr>
          <p:nvPr>
            <p:ph type="body" sz="quarter" idx="11"/>
          </p:nvPr>
        </p:nvSpPr>
        <p:spPr/>
        <p:txBody>
          <a:bodyPr/>
          <a:lstStyle/>
          <a:p>
            <a:r>
              <a:rPr lang="zh-CN" altLang="en-US" dirty="0"/>
              <a:t>通过制作一个饮料瓶的模型效果来巩固本章节学到的内容，效果如下图所示。制作这个饮料瓶的模型主要有</a:t>
            </a:r>
            <a:r>
              <a:rPr lang="en-US" altLang="zh-CN" dirty="0"/>
              <a:t>2</a:t>
            </a:r>
            <a:r>
              <a:rPr lang="zh-CN" altLang="en-US" dirty="0"/>
              <a:t>个难点需要注意，一个是瓶身上的数个凹进去的原点，一个是平底的一个凸出的五个面的造型。下面来详细的讲解模型的制作流程。</a:t>
            </a:r>
          </a:p>
        </p:txBody>
      </p:sp>
      <p:pic>
        <p:nvPicPr>
          <p:cNvPr id="4" name="图片 3"/>
          <p:cNvPicPr/>
          <p:nvPr/>
        </p:nvPicPr>
        <p:blipFill>
          <a:blip r:embed="rId2"/>
          <a:stretch>
            <a:fillRect/>
          </a:stretch>
        </p:blipFill>
        <p:spPr>
          <a:xfrm>
            <a:off x="3044431" y="2603313"/>
            <a:ext cx="5011574" cy="3781721"/>
          </a:xfrm>
          <a:prstGeom prst="rect">
            <a:avLst/>
          </a:prstGeom>
          <a:noFill/>
          <a:ln>
            <a:noFill/>
          </a:ln>
        </p:spPr>
      </p:pic>
    </p:spTree>
    <p:extLst>
      <p:ext uri="{BB962C8B-B14F-4D97-AF65-F5344CB8AC3E}">
        <p14:creationId xmlns:p14="http://schemas.microsoft.com/office/powerpoint/2010/main" val="19553095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：首先新建一个场景，进入前视图，点击左上角的摄像机图标选中前视图的摄像机。在右边</a:t>
            </a:r>
            <a:r>
              <a:rPr lang="en-US" altLang="zh-CN" dirty="0"/>
              <a:t>frontShape</a:t>
            </a:r>
            <a:r>
              <a:rPr lang="zh-CN" altLang="en-US" dirty="0"/>
              <a:t>前视图摄像机属性中找到并执行“环境</a:t>
            </a:r>
            <a:r>
              <a:rPr lang="en-US" altLang="zh-CN" dirty="0"/>
              <a:t>&gt;</a:t>
            </a:r>
            <a:r>
              <a:rPr lang="zh-CN" altLang="en-US" dirty="0"/>
              <a:t>图像平面”</a:t>
            </a:r>
            <a:r>
              <a:rPr lang="en-US" altLang="zh-CN" dirty="0"/>
              <a:t>&gt;</a:t>
            </a:r>
            <a:r>
              <a:rPr lang="zh-CN" altLang="en-US" dirty="0"/>
              <a:t>创建”命令，创建一个图像平面。并在创建出来的</a:t>
            </a:r>
            <a:r>
              <a:rPr lang="en-US" altLang="zh-CN" dirty="0"/>
              <a:t>imagePlaneShape1</a:t>
            </a:r>
            <a:r>
              <a:rPr lang="zh-CN" altLang="en-US" dirty="0"/>
              <a:t>平面图像属性中找到“图像名称”属性，加载本章附赠的“饮料瓶参考</a:t>
            </a:r>
            <a:r>
              <a:rPr lang="en-US" altLang="zh-CN" dirty="0"/>
              <a:t>.jpg”</a:t>
            </a:r>
            <a:r>
              <a:rPr lang="zh-CN" altLang="en-US" dirty="0"/>
              <a:t>图片，如下图所示。</a:t>
            </a:r>
          </a:p>
        </p:txBody>
      </p:sp>
      <p:pic>
        <p:nvPicPr>
          <p:cNvPr id="3" name="图片 2"/>
          <p:cNvPicPr/>
          <p:nvPr/>
        </p:nvPicPr>
        <p:blipFill>
          <a:blip r:embed="rId2"/>
          <a:srcRect r="815"/>
          <a:stretch>
            <a:fillRect/>
          </a:stretch>
        </p:blipFill>
        <p:spPr>
          <a:xfrm>
            <a:off x="1115509" y="2430363"/>
            <a:ext cx="9384326" cy="3512060"/>
          </a:xfrm>
          <a:prstGeom prst="rect">
            <a:avLst/>
          </a:prstGeom>
          <a:noFill/>
          <a:ln>
            <a:noFill/>
          </a:ln>
        </p:spPr>
      </p:pic>
    </p:spTree>
    <p:extLst>
      <p:ext uri="{BB962C8B-B14F-4D97-AF65-F5344CB8AC3E}">
        <p14:creationId xmlns:p14="http://schemas.microsoft.com/office/powerpoint/2010/main" val="25808536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：创建一个圆柱体，将圆柱体的“轴向细分数”属性设置为</a:t>
            </a:r>
            <a:r>
              <a:rPr lang="en-US" altLang="zh-CN" dirty="0"/>
              <a:t>15</a:t>
            </a:r>
            <a:r>
              <a:rPr lang="zh-CN" altLang="en-US" dirty="0"/>
              <a:t>，如下左图所示。因为瓶子底部的造型是类似五角形的造型，所以轴向细分数这里设置成</a:t>
            </a:r>
            <a:r>
              <a:rPr lang="en-US" altLang="zh-CN" dirty="0"/>
              <a:t>5</a:t>
            </a:r>
            <a:r>
              <a:rPr lang="zh-CN" altLang="en-US" dirty="0"/>
              <a:t>的倍数，如果设置为</a:t>
            </a:r>
            <a:r>
              <a:rPr lang="en-US" altLang="zh-CN" dirty="0"/>
              <a:t>10</a:t>
            </a:r>
            <a:r>
              <a:rPr lang="zh-CN" altLang="en-US" dirty="0"/>
              <a:t>则圆柱体不够圆，设置为</a:t>
            </a:r>
            <a:r>
              <a:rPr lang="en-US" altLang="zh-CN" dirty="0"/>
              <a:t>20</a:t>
            </a:r>
            <a:r>
              <a:rPr lang="zh-CN" altLang="en-US" dirty="0"/>
              <a:t>则初始调整的顶点就过多了，所以这里设置为</a:t>
            </a:r>
            <a:r>
              <a:rPr lang="en-US" altLang="zh-CN" dirty="0"/>
              <a:t>15</a:t>
            </a:r>
            <a:r>
              <a:rPr lang="zh-CN" altLang="en-US" dirty="0"/>
              <a:t>。</a:t>
            </a:r>
          </a:p>
          <a:p>
            <a:r>
              <a:rPr lang="zh-CN" altLang="en-US" dirty="0"/>
              <a:t>步骤</a:t>
            </a:r>
            <a:r>
              <a:rPr lang="en-US" altLang="zh-CN" dirty="0"/>
              <a:t>03</a:t>
            </a:r>
            <a:r>
              <a:rPr lang="zh-CN" altLang="en-US" dirty="0"/>
              <a:t>：执行“网格工具</a:t>
            </a:r>
            <a:r>
              <a:rPr lang="en-US" altLang="zh-CN" dirty="0"/>
              <a:t>&gt;</a:t>
            </a:r>
            <a:r>
              <a:rPr lang="zh-CN" altLang="en-US" dirty="0"/>
              <a:t>插入循环边”命令给圆柱体添加边，并根据参考图调整边的大小与位置，如下右图所示。</a:t>
            </a:r>
          </a:p>
          <a:p>
            <a:endParaRPr lang="zh-CN" altLang="en-US" dirty="0"/>
          </a:p>
        </p:txBody>
      </p:sp>
      <p:pic>
        <p:nvPicPr>
          <p:cNvPr id="3" name="图片 2"/>
          <p:cNvPicPr/>
          <p:nvPr/>
        </p:nvPicPr>
        <p:blipFill>
          <a:blip r:embed="rId2"/>
          <a:stretch>
            <a:fillRect/>
          </a:stretch>
        </p:blipFill>
        <p:spPr>
          <a:xfrm>
            <a:off x="1130223" y="2996204"/>
            <a:ext cx="3646729" cy="3329367"/>
          </a:xfrm>
          <a:prstGeom prst="rect">
            <a:avLst/>
          </a:prstGeom>
          <a:noFill/>
          <a:ln>
            <a:noFill/>
          </a:ln>
        </p:spPr>
      </p:pic>
      <p:pic>
        <p:nvPicPr>
          <p:cNvPr id="4" name="图片 3"/>
          <p:cNvPicPr/>
          <p:nvPr/>
        </p:nvPicPr>
        <p:blipFill>
          <a:blip r:embed="rId3"/>
          <a:stretch>
            <a:fillRect/>
          </a:stretch>
        </p:blipFill>
        <p:spPr>
          <a:xfrm>
            <a:off x="5035944" y="2996203"/>
            <a:ext cx="3792230" cy="3329367"/>
          </a:xfrm>
          <a:prstGeom prst="rect">
            <a:avLst/>
          </a:prstGeom>
          <a:noFill/>
          <a:ln>
            <a:noFill/>
          </a:ln>
        </p:spPr>
      </p:pic>
    </p:spTree>
    <p:extLst>
      <p:ext uri="{BB962C8B-B14F-4D97-AF65-F5344CB8AC3E}">
        <p14:creationId xmlns:p14="http://schemas.microsoft.com/office/powerpoint/2010/main" val="394209782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04</a:t>
            </a:r>
            <a:r>
              <a:rPr lang="zh-CN" altLang="en-US" dirty="0"/>
              <a:t>：选中瓶口处的一圈面，按住</a:t>
            </a:r>
            <a:r>
              <a:rPr lang="en-US" altLang="zh-CN" dirty="0"/>
              <a:t>Shift</a:t>
            </a:r>
            <a:r>
              <a:rPr lang="zh-CN" altLang="en-US" dirty="0"/>
              <a:t>并单击鼠标右键，在弹出的菜单中选择“挤出面”命令，制作出瓶口的造型，如下左图所示。</a:t>
            </a:r>
          </a:p>
          <a:p>
            <a:r>
              <a:rPr lang="zh-CN" altLang="en-US" dirty="0"/>
              <a:t>步骤</a:t>
            </a:r>
            <a:r>
              <a:rPr lang="en-US" altLang="zh-CN" dirty="0"/>
              <a:t>05</a:t>
            </a:r>
            <a:r>
              <a:rPr lang="zh-CN" altLang="en-US" dirty="0"/>
              <a:t>：在创建一个“轴向细分数”为</a:t>
            </a:r>
            <a:r>
              <a:rPr lang="en-US" altLang="zh-CN" dirty="0"/>
              <a:t>15</a:t>
            </a:r>
            <a:r>
              <a:rPr lang="zh-CN" altLang="en-US" dirty="0"/>
              <a:t>的圆柱体，调整圆柱体的细节，制作出瓶盖的模型，如下右图所示。</a:t>
            </a:r>
          </a:p>
          <a:p>
            <a:endParaRPr lang="zh-CN" altLang="en-US" dirty="0"/>
          </a:p>
        </p:txBody>
      </p:sp>
      <p:pic>
        <p:nvPicPr>
          <p:cNvPr id="3" name="图片 2"/>
          <p:cNvPicPr/>
          <p:nvPr/>
        </p:nvPicPr>
        <p:blipFill>
          <a:blip r:embed="rId2"/>
          <a:stretch>
            <a:fillRect/>
          </a:stretch>
        </p:blipFill>
        <p:spPr>
          <a:xfrm>
            <a:off x="957525" y="2706950"/>
            <a:ext cx="4586763" cy="3488898"/>
          </a:xfrm>
          <a:prstGeom prst="rect">
            <a:avLst/>
          </a:prstGeom>
          <a:noFill/>
          <a:ln>
            <a:noFill/>
          </a:ln>
        </p:spPr>
      </p:pic>
      <p:pic>
        <p:nvPicPr>
          <p:cNvPr id="4" name="图片 3"/>
          <p:cNvPicPr/>
          <p:nvPr/>
        </p:nvPicPr>
        <p:blipFill>
          <a:blip r:embed="rId3"/>
          <a:stretch>
            <a:fillRect/>
          </a:stretch>
        </p:blipFill>
        <p:spPr>
          <a:xfrm>
            <a:off x="5802848" y="2706950"/>
            <a:ext cx="4313377" cy="3488898"/>
          </a:xfrm>
          <a:prstGeom prst="rect">
            <a:avLst/>
          </a:prstGeom>
          <a:noFill/>
          <a:ln>
            <a:noFill/>
          </a:ln>
        </p:spPr>
      </p:pic>
    </p:spTree>
    <p:extLst>
      <p:ext uri="{BB962C8B-B14F-4D97-AF65-F5344CB8AC3E}">
        <p14:creationId xmlns:p14="http://schemas.microsoft.com/office/powerpoint/2010/main" val="12931949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：下面开始制作饮料瓶底板的效果，先将圆柱体底板的面删除，如下左图所示。</a:t>
            </a:r>
          </a:p>
          <a:p>
            <a:r>
              <a:rPr lang="zh-CN" altLang="en-US" dirty="0"/>
              <a:t>步骤</a:t>
            </a:r>
            <a:r>
              <a:rPr lang="en-US" altLang="zh-CN" dirty="0"/>
              <a:t>07</a:t>
            </a:r>
            <a:r>
              <a:rPr lang="zh-CN" altLang="en-US" dirty="0"/>
              <a:t>：选中底边的一圈边，按住</a:t>
            </a:r>
            <a:r>
              <a:rPr lang="en-US" altLang="zh-CN" dirty="0"/>
              <a:t>Shift</a:t>
            </a:r>
            <a:r>
              <a:rPr lang="zh-CN" altLang="en-US" dirty="0"/>
              <a:t>并单击鼠标右键，在弹出的菜单中选择“挤出边”命令，用缩放工具将新挤出的边缩小，如下右图所示。</a:t>
            </a:r>
          </a:p>
          <a:p>
            <a:endParaRPr lang="zh-CN" altLang="en-US" dirty="0"/>
          </a:p>
        </p:txBody>
      </p:sp>
      <p:pic>
        <p:nvPicPr>
          <p:cNvPr id="3" name="图片 2"/>
          <p:cNvPicPr/>
          <p:nvPr/>
        </p:nvPicPr>
        <p:blipFill>
          <a:blip r:embed="rId2"/>
          <a:stretch>
            <a:fillRect/>
          </a:stretch>
        </p:blipFill>
        <p:spPr>
          <a:xfrm>
            <a:off x="777469" y="2167539"/>
            <a:ext cx="4302018" cy="3618406"/>
          </a:xfrm>
          <a:prstGeom prst="rect">
            <a:avLst/>
          </a:prstGeom>
          <a:noFill/>
          <a:ln>
            <a:noFill/>
          </a:ln>
        </p:spPr>
      </p:pic>
      <p:pic>
        <p:nvPicPr>
          <p:cNvPr id="4" name="图片 3"/>
          <p:cNvPicPr/>
          <p:nvPr/>
        </p:nvPicPr>
        <p:blipFill>
          <a:blip r:embed="rId3"/>
          <a:stretch>
            <a:fillRect/>
          </a:stretch>
        </p:blipFill>
        <p:spPr>
          <a:xfrm>
            <a:off x="5300957" y="2167539"/>
            <a:ext cx="5185567" cy="3618406"/>
          </a:xfrm>
          <a:prstGeom prst="rect">
            <a:avLst/>
          </a:prstGeom>
          <a:noFill/>
          <a:ln>
            <a:noFill/>
          </a:ln>
        </p:spPr>
      </p:pic>
    </p:spTree>
    <p:extLst>
      <p:ext uri="{BB962C8B-B14F-4D97-AF65-F5344CB8AC3E}">
        <p14:creationId xmlns:p14="http://schemas.microsoft.com/office/powerpoint/2010/main" val="34428440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：隔一个面选中两个面，一共选中五组面，如下左图所示。</a:t>
            </a:r>
          </a:p>
          <a:p>
            <a:r>
              <a:rPr lang="zh-CN" altLang="en-US" dirty="0"/>
              <a:t>步骤</a:t>
            </a:r>
            <a:r>
              <a:rPr lang="en-US" altLang="zh-CN" dirty="0"/>
              <a:t>09</a:t>
            </a:r>
            <a:r>
              <a:rPr lang="zh-CN" altLang="en-US" dirty="0"/>
              <a:t>：执行“挤出面”命令将选中的五组面挤出新的面，如下右图所示。</a:t>
            </a:r>
          </a:p>
          <a:p>
            <a:endParaRPr lang="zh-CN" altLang="en-US" dirty="0"/>
          </a:p>
        </p:txBody>
      </p:sp>
      <p:pic>
        <p:nvPicPr>
          <p:cNvPr id="3" name="图片 2"/>
          <p:cNvPicPr/>
          <p:nvPr/>
        </p:nvPicPr>
        <p:blipFill>
          <a:blip r:embed="rId2"/>
          <a:stretch>
            <a:fillRect/>
          </a:stretch>
        </p:blipFill>
        <p:spPr>
          <a:xfrm>
            <a:off x="624993" y="1954048"/>
            <a:ext cx="4467317" cy="3153980"/>
          </a:xfrm>
          <a:prstGeom prst="rect">
            <a:avLst/>
          </a:prstGeom>
          <a:noFill/>
          <a:ln>
            <a:noFill/>
          </a:ln>
        </p:spPr>
      </p:pic>
      <p:pic>
        <p:nvPicPr>
          <p:cNvPr id="4" name="图片 3"/>
          <p:cNvPicPr/>
          <p:nvPr/>
        </p:nvPicPr>
        <p:blipFill>
          <a:blip r:embed="rId3"/>
          <a:stretch>
            <a:fillRect/>
          </a:stretch>
        </p:blipFill>
        <p:spPr>
          <a:xfrm>
            <a:off x="5224406" y="1977696"/>
            <a:ext cx="4304515" cy="3130332"/>
          </a:xfrm>
          <a:prstGeom prst="rect">
            <a:avLst/>
          </a:prstGeom>
          <a:noFill/>
          <a:ln>
            <a:noFill/>
          </a:ln>
        </p:spPr>
      </p:pic>
    </p:spTree>
    <p:extLst>
      <p:ext uri="{BB962C8B-B14F-4D97-AF65-F5344CB8AC3E}">
        <p14:creationId xmlns:p14="http://schemas.microsoft.com/office/powerpoint/2010/main" val="358409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B739F0F-D61B-44D7-A2B6-4DADFADAC4D7}"/>
              </a:ext>
            </a:extLst>
          </p:cNvPr>
          <p:cNvSpPr>
            <a:spLocks noGrp="1"/>
          </p:cNvSpPr>
          <p:nvPr>
            <p:ph type="body" sz="quarter" idx="10"/>
          </p:nvPr>
        </p:nvSpPr>
        <p:spPr>
          <a:xfrm>
            <a:off x="1338589" y="373730"/>
            <a:ext cx="7673415" cy="658652"/>
          </a:xfrm>
        </p:spPr>
        <p:txBody>
          <a:bodyPr>
            <a:normAutofit/>
          </a:bodyPr>
          <a:lstStyle/>
          <a:p>
            <a:r>
              <a:rPr lang="en-US" altLang="zh-CN" dirty="0"/>
              <a:t>3.2</a:t>
            </a:r>
            <a:r>
              <a:rPr lang="zh-CN" altLang="en-US" dirty="0"/>
              <a:t>创建多边形对象</a:t>
            </a:r>
            <a:endParaRPr lang="zh-CN" altLang="en-US" dirty="0"/>
          </a:p>
        </p:txBody>
      </p:sp>
      <p:sp>
        <p:nvSpPr>
          <p:cNvPr id="3" name="文本占位符 2">
            <a:extLst>
              <a:ext uri="{FF2B5EF4-FFF2-40B4-BE49-F238E27FC236}">
                <a16:creationId xmlns="" xmlns:a16="http://schemas.microsoft.com/office/drawing/2014/main" id="{E2B5B803-F1F1-4500-B13F-ADAFA50072B9}"/>
              </a:ext>
            </a:extLst>
          </p:cNvPr>
          <p:cNvSpPr>
            <a:spLocks noGrp="1"/>
          </p:cNvSpPr>
          <p:nvPr>
            <p:ph type="body" sz="quarter" idx="11"/>
          </p:nvPr>
        </p:nvSpPr>
        <p:spPr/>
        <p:txBody>
          <a:bodyPr/>
          <a:lstStyle/>
          <a:p>
            <a:r>
              <a:rPr lang="zh-CN" altLang="en-US" dirty="0"/>
              <a:t>在</a:t>
            </a:r>
            <a:r>
              <a:rPr lang="en-US" altLang="zh-CN" dirty="0"/>
              <a:t>Maya</a:t>
            </a:r>
            <a:r>
              <a:rPr lang="zh-CN" altLang="en-US" dirty="0"/>
              <a:t>中，系统内置了多个多边形基本体，用户可以在这些基本体上进行外观的细节化处理，从而创建出造型复杂且形态各异的模型，如下图所示。创建这些多边形基本体有常用的几种方式，包括使用菜单栏命令、热盒菜单、工具架按钮命令和交互式创建，本节将会介绍这几种创建方式的区别和优势。</a:t>
            </a:r>
            <a:endParaRPr lang="zh-CN" altLang="en-US" dirty="0"/>
          </a:p>
        </p:txBody>
      </p:sp>
      <p:pic>
        <p:nvPicPr>
          <p:cNvPr id="4" name="图片 3"/>
          <p:cNvPicPr/>
          <p:nvPr/>
        </p:nvPicPr>
        <p:blipFill>
          <a:blip r:embed="rId2"/>
          <a:srcRect t="7205" b="7405"/>
          <a:stretch>
            <a:fillRect/>
          </a:stretch>
        </p:blipFill>
        <p:spPr>
          <a:xfrm>
            <a:off x="2099814" y="3078359"/>
            <a:ext cx="7864804" cy="3007131"/>
          </a:xfrm>
          <a:prstGeom prst="rect">
            <a:avLst/>
          </a:prstGeom>
          <a:noFill/>
          <a:ln>
            <a:noFill/>
          </a:ln>
        </p:spPr>
      </p:pic>
    </p:spTree>
    <p:extLst>
      <p:ext uri="{BB962C8B-B14F-4D97-AF65-F5344CB8AC3E}">
        <p14:creationId xmlns:p14="http://schemas.microsoft.com/office/powerpoint/2010/main" val="57129989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10</a:t>
            </a:r>
            <a:r>
              <a:rPr lang="zh-CN" altLang="en-US" dirty="0"/>
              <a:t>：调整底部的造型，如下左图所示。</a:t>
            </a:r>
          </a:p>
          <a:p>
            <a:r>
              <a:rPr lang="zh-CN" altLang="en-US" dirty="0"/>
              <a:t>步骤</a:t>
            </a:r>
            <a:r>
              <a:rPr lang="en-US" altLang="zh-CN" dirty="0"/>
              <a:t>11</a:t>
            </a:r>
            <a:r>
              <a:rPr lang="zh-CN" altLang="en-US" dirty="0"/>
              <a:t>：选中底部的一圈边，在执行“挤出边”命令挤出新的边，如下右图所示。</a:t>
            </a:r>
          </a:p>
          <a:p>
            <a:endParaRPr lang="zh-CN" altLang="en-US" dirty="0"/>
          </a:p>
        </p:txBody>
      </p:sp>
      <p:pic>
        <p:nvPicPr>
          <p:cNvPr id="3" name="图片 2"/>
          <p:cNvPicPr/>
          <p:nvPr/>
        </p:nvPicPr>
        <p:blipFill>
          <a:blip r:embed="rId2"/>
          <a:stretch>
            <a:fillRect/>
          </a:stretch>
        </p:blipFill>
        <p:spPr>
          <a:xfrm>
            <a:off x="623580" y="1905373"/>
            <a:ext cx="3583798" cy="3486434"/>
          </a:xfrm>
          <a:prstGeom prst="rect">
            <a:avLst/>
          </a:prstGeom>
          <a:noFill/>
          <a:ln>
            <a:noFill/>
          </a:ln>
        </p:spPr>
      </p:pic>
      <p:pic>
        <p:nvPicPr>
          <p:cNvPr id="4" name="图片 3"/>
          <p:cNvPicPr/>
          <p:nvPr/>
        </p:nvPicPr>
        <p:blipFill>
          <a:blip r:embed="rId3"/>
          <a:stretch>
            <a:fillRect/>
          </a:stretch>
        </p:blipFill>
        <p:spPr>
          <a:xfrm>
            <a:off x="4328083" y="1913461"/>
            <a:ext cx="4882508" cy="3478345"/>
          </a:xfrm>
          <a:prstGeom prst="rect">
            <a:avLst/>
          </a:prstGeom>
          <a:noFill/>
          <a:ln>
            <a:noFill/>
          </a:ln>
        </p:spPr>
      </p:pic>
    </p:spTree>
    <p:extLst>
      <p:ext uri="{BB962C8B-B14F-4D97-AF65-F5344CB8AC3E}">
        <p14:creationId xmlns:p14="http://schemas.microsoft.com/office/powerpoint/2010/main" val="7854524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12</a:t>
            </a:r>
            <a:r>
              <a:rPr lang="zh-CN" altLang="en-US" dirty="0"/>
              <a:t>：执行“合并顶点”命令，将挤出的边合并成一个顶点，如下左图所示。</a:t>
            </a:r>
          </a:p>
          <a:p>
            <a:r>
              <a:rPr lang="zh-CN" altLang="en-US" dirty="0"/>
              <a:t>步骤</a:t>
            </a:r>
            <a:r>
              <a:rPr lang="en-US" altLang="zh-CN" dirty="0"/>
              <a:t>13</a:t>
            </a:r>
            <a:r>
              <a:rPr lang="zh-CN" altLang="en-US" dirty="0"/>
              <a:t>：选中模型，按住</a:t>
            </a:r>
            <a:r>
              <a:rPr lang="en-US" altLang="zh-CN" dirty="0"/>
              <a:t>Shift</a:t>
            </a:r>
            <a:r>
              <a:rPr lang="zh-CN" altLang="en-US" dirty="0"/>
              <a:t>并单击鼠标右键，在弹出的菜单中执行“平滑”命令，这样饮料瓶底部的造型就完成了，如下右图所示。</a:t>
            </a:r>
          </a:p>
          <a:p>
            <a:endParaRPr lang="zh-CN" altLang="en-US" dirty="0"/>
          </a:p>
        </p:txBody>
      </p:sp>
      <p:pic>
        <p:nvPicPr>
          <p:cNvPr id="3" name="图片 2"/>
          <p:cNvPicPr/>
          <p:nvPr/>
        </p:nvPicPr>
        <p:blipFill>
          <a:blip r:embed="rId2"/>
          <a:stretch>
            <a:fillRect/>
          </a:stretch>
        </p:blipFill>
        <p:spPr>
          <a:xfrm>
            <a:off x="892413" y="2436637"/>
            <a:ext cx="4376006" cy="2923639"/>
          </a:xfrm>
          <a:prstGeom prst="rect">
            <a:avLst/>
          </a:prstGeom>
          <a:noFill/>
          <a:ln>
            <a:noFill/>
          </a:ln>
        </p:spPr>
      </p:pic>
      <p:pic>
        <p:nvPicPr>
          <p:cNvPr id="4" name="图片 3"/>
          <p:cNvPicPr/>
          <p:nvPr/>
        </p:nvPicPr>
        <p:blipFill>
          <a:blip r:embed="rId3"/>
          <a:stretch>
            <a:fillRect/>
          </a:stretch>
        </p:blipFill>
        <p:spPr>
          <a:xfrm>
            <a:off x="5460526" y="2460284"/>
            <a:ext cx="3945945" cy="2899992"/>
          </a:xfrm>
          <a:prstGeom prst="rect">
            <a:avLst/>
          </a:prstGeom>
          <a:noFill/>
          <a:ln>
            <a:noFill/>
          </a:ln>
        </p:spPr>
      </p:pic>
    </p:spTree>
    <p:extLst>
      <p:ext uri="{BB962C8B-B14F-4D97-AF65-F5344CB8AC3E}">
        <p14:creationId xmlns:p14="http://schemas.microsoft.com/office/powerpoint/2010/main" val="35159918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14</a:t>
            </a:r>
            <a:r>
              <a:rPr lang="zh-CN" altLang="en-US" dirty="0"/>
              <a:t>：根据参考图创建</a:t>
            </a:r>
            <a:r>
              <a:rPr lang="en-US" altLang="zh-CN" dirty="0"/>
              <a:t>5</a:t>
            </a:r>
            <a:r>
              <a:rPr lang="zh-CN" altLang="en-US" dirty="0"/>
              <a:t>个球体模型，调整球体的大小及位置，使球体的一半与瓶身重叠，如下左图所示。</a:t>
            </a:r>
          </a:p>
          <a:p>
            <a:r>
              <a:rPr lang="zh-CN" altLang="en-US" dirty="0"/>
              <a:t>步骤</a:t>
            </a:r>
            <a:r>
              <a:rPr lang="en-US" altLang="zh-CN" dirty="0"/>
              <a:t>15</a:t>
            </a:r>
            <a:r>
              <a:rPr lang="zh-CN" altLang="en-US" dirty="0"/>
              <a:t>：选中</a:t>
            </a:r>
            <a:r>
              <a:rPr lang="en-US" altLang="zh-CN" dirty="0"/>
              <a:t>5</a:t>
            </a:r>
            <a:r>
              <a:rPr lang="zh-CN" altLang="en-US" dirty="0"/>
              <a:t>个球体执行“编辑</a:t>
            </a:r>
            <a:r>
              <a:rPr lang="en-US" altLang="zh-CN" dirty="0"/>
              <a:t>&gt;</a:t>
            </a:r>
            <a:r>
              <a:rPr lang="zh-CN" altLang="en-US" dirty="0"/>
              <a:t>分组”命令，并复制球体，在瓶身一周上复制</a:t>
            </a:r>
            <a:r>
              <a:rPr lang="en-US" altLang="zh-CN" dirty="0"/>
              <a:t>10</a:t>
            </a:r>
            <a:r>
              <a:rPr lang="zh-CN" altLang="en-US" dirty="0"/>
              <a:t>组球体，如下右图所示。</a:t>
            </a:r>
          </a:p>
          <a:p>
            <a:endParaRPr lang="zh-CN" altLang="en-US" dirty="0"/>
          </a:p>
        </p:txBody>
      </p:sp>
      <p:pic>
        <p:nvPicPr>
          <p:cNvPr id="3" name="图片 2"/>
          <p:cNvPicPr/>
          <p:nvPr/>
        </p:nvPicPr>
        <p:blipFill>
          <a:blip r:embed="rId2"/>
          <a:stretch>
            <a:fillRect/>
          </a:stretch>
        </p:blipFill>
        <p:spPr>
          <a:xfrm>
            <a:off x="2400847" y="2422842"/>
            <a:ext cx="3385097" cy="3900863"/>
          </a:xfrm>
          <a:prstGeom prst="rect">
            <a:avLst/>
          </a:prstGeom>
          <a:noFill/>
          <a:ln>
            <a:noFill/>
          </a:ln>
        </p:spPr>
      </p:pic>
      <p:pic>
        <p:nvPicPr>
          <p:cNvPr id="4" name="图片 3"/>
          <p:cNvPicPr/>
          <p:nvPr/>
        </p:nvPicPr>
        <p:blipFill>
          <a:blip r:embed="rId3"/>
          <a:stretch>
            <a:fillRect/>
          </a:stretch>
        </p:blipFill>
        <p:spPr>
          <a:xfrm>
            <a:off x="6058205" y="2431415"/>
            <a:ext cx="3899723" cy="3892290"/>
          </a:xfrm>
          <a:prstGeom prst="rect">
            <a:avLst/>
          </a:prstGeom>
          <a:noFill/>
          <a:ln>
            <a:noFill/>
          </a:ln>
        </p:spPr>
      </p:pic>
    </p:spTree>
    <p:extLst>
      <p:ext uri="{BB962C8B-B14F-4D97-AF65-F5344CB8AC3E}">
        <p14:creationId xmlns:p14="http://schemas.microsoft.com/office/powerpoint/2010/main" val="13721888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16</a:t>
            </a:r>
            <a:r>
              <a:rPr lang="zh-CN" altLang="en-US" dirty="0"/>
              <a:t>：选中所有的球体，执行“网格</a:t>
            </a:r>
            <a:r>
              <a:rPr lang="en-US" altLang="zh-CN" dirty="0"/>
              <a:t>&gt;</a:t>
            </a:r>
            <a:r>
              <a:rPr lang="zh-CN" altLang="en-US" dirty="0"/>
              <a:t>结合”命令，将所有的球体合并成一个模型，如下左图所示。</a:t>
            </a:r>
          </a:p>
          <a:p>
            <a:r>
              <a:rPr lang="zh-CN" altLang="en-US" dirty="0"/>
              <a:t>步骤</a:t>
            </a:r>
            <a:r>
              <a:rPr lang="en-US" altLang="zh-CN" dirty="0"/>
              <a:t>17</a:t>
            </a:r>
            <a:r>
              <a:rPr lang="zh-CN" altLang="en-US" dirty="0"/>
              <a:t>：先选中瓶子的模型再加选球体的模型，执行“网格</a:t>
            </a:r>
            <a:r>
              <a:rPr lang="en-US" altLang="zh-CN" dirty="0"/>
              <a:t>&gt;</a:t>
            </a:r>
            <a:r>
              <a:rPr lang="zh-CN" altLang="en-US" dirty="0"/>
              <a:t>布尔</a:t>
            </a:r>
            <a:r>
              <a:rPr lang="en-US" altLang="zh-CN" dirty="0"/>
              <a:t>&gt;</a:t>
            </a:r>
            <a:r>
              <a:rPr lang="zh-CN" altLang="en-US" dirty="0"/>
              <a:t>差集”命令，这样瓶身上就会出现凹点，如下右图所示。</a:t>
            </a:r>
          </a:p>
          <a:p>
            <a:endParaRPr lang="zh-CN" altLang="en-US" dirty="0"/>
          </a:p>
        </p:txBody>
      </p:sp>
      <p:pic>
        <p:nvPicPr>
          <p:cNvPr id="3" name="图片 2"/>
          <p:cNvPicPr/>
          <p:nvPr/>
        </p:nvPicPr>
        <p:blipFill>
          <a:blip r:embed="rId2"/>
          <a:stretch>
            <a:fillRect/>
          </a:stretch>
        </p:blipFill>
        <p:spPr>
          <a:xfrm>
            <a:off x="1076044" y="2699133"/>
            <a:ext cx="4357453" cy="3544012"/>
          </a:xfrm>
          <a:prstGeom prst="rect">
            <a:avLst/>
          </a:prstGeom>
          <a:noFill/>
          <a:ln>
            <a:noFill/>
          </a:ln>
        </p:spPr>
      </p:pic>
      <p:pic>
        <p:nvPicPr>
          <p:cNvPr id="4" name="图片 3"/>
          <p:cNvPicPr/>
          <p:nvPr/>
        </p:nvPicPr>
        <p:blipFill>
          <a:blip r:embed="rId3"/>
          <a:stretch>
            <a:fillRect/>
          </a:stretch>
        </p:blipFill>
        <p:spPr>
          <a:xfrm>
            <a:off x="5670488" y="2699133"/>
            <a:ext cx="4209305" cy="3544012"/>
          </a:xfrm>
          <a:prstGeom prst="rect">
            <a:avLst/>
          </a:prstGeom>
          <a:noFill/>
          <a:ln>
            <a:noFill/>
          </a:ln>
        </p:spPr>
      </p:pic>
    </p:spTree>
    <p:extLst>
      <p:ext uri="{BB962C8B-B14F-4D97-AF65-F5344CB8AC3E}">
        <p14:creationId xmlns:p14="http://schemas.microsoft.com/office/powerpoint/2010/main" val="422074590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18</a:t>
            </a:r>
            <a:r>
              <a:rPr lang="zh-CN" altLang="en-US" dirty="0"/>
              <a:t>：选中瓶子的模型，执行“动画</a:t>
            </a:r>
            <a:r>
              <a:rPr lang="en-US" altLang="zh-CN" dirty="0"/>
              <a:t>&gt;</a:t>
            </a:r>
            <a:r>
              <a:rPr lang="zh-CN" altLang="en-US" dirty="0"/>
              <a:t>变形</a:t>
            </a:r>
            <a:r>
              <a:rPr lang="en-US" altLang="zh-CN" dirty="0"/>
              <a:t>&gt;</a:t>
            </a:r>
            <a:r>
              <a:rPr lang="zh-CN" altLang="en-US" dirty="0"/>
              <a:t>晶格”命令，创建一个晶格变形器，并将</a:t>
            </a:r>
            <a:r>
              <a:rPr lang="en-US" altLang="zh-CN" dirty="0"/>
              <a:t>ffdiLatticeShape</a:t>
            </a:r>
            <a:r>
              <a:rPr lang="zh-CN" altLang="en-US" dirty="0"/>
              <a:t>晶格属性中的“</a:t>
            </a:r>
            <a:r>
              <a:rPr lang="en-US" altLang="zh-CN" dirty="0"/>
              <a:t>T</a:t>
            </a:r>
            <a:r>
              <a:rPr lang="zh-CN" altLang="en-US" dirty="0"/>
              <a:t>分段数”设置为</a:t>
            </a:r>
            <a:r>
              <a:rPr lang="en-US" altLang="zh-CN" dirty="0"/>
              <a:t>10</a:t>
            </a:r>
            <a:r>
              <a:rPr lang="zh-CN" altLang="en-US" dirty="0"/>
              <a:t>，如下左图所示。</a:t>
            </a:r>
          </a:p>
          <a:p>
            <a:r>
              <a:rPr lang="zh-CN" altLang="en-US" dirty="0"/>
              <a:t>步骤</a:t>
            </a:r>
            <a:r>
              <a:rPr lang="en-US" altLang="zh-CN" dirty="0"/>
              <a:t>19</a:t>
            </a:r>
            <a:r>
              <a:rPr lang="zh-CN" altLang="en-US" dirty="0"/>
              <a:t>：选中晶格按住鼠标右键，在弹出的菜单中选择“晶格点”命令，进入晶格点编辑模式，选中晶格点进行缩放，如下右图所示。通过晶格变形器可以将瓶身连同刚制作出来的凹点进行整体的调节，更改的晶格变形器的用法将会在之后的动画章节中进行详细讲解。</a:t>
            </a:r>
          </a:p>
          <a:p>
            <a:endParaRPr lang="zh-CN" altLang="en-US" dirty="0"/>
          </a:p>
        </p:txBody>
      </p:sp>
      <p:pic>
        <p:nvPicPr>
          <p:cNvPr id="3" name="图片 2"/>
          <p:cNvPicPr/>
          <p:nvPr/>
        </p:nvPicPr>
        <p:blipFill>
          <a:blip r:embed="rId2"/>
          <a:stretch>
            <a:fillRect/>
          </a:stretch>
        </p:blipFill>
        <p:spPr>
          <a:xfrm>
            <a:off x="699036" y="3009462"/>
            <a:ext cx="4345161" cy="3265214"/>
          </a:xfrm>
          <a:prstGeom prst="rect">
            <a:avLst/>
          </a:prstGeom>
          <a:noFill/>
          <a:ln>
            <a:noFill/>
          </a:ln>
        </p:spPr>
      </p:pic>
      <p:pic>
        <p:nvPicPr>
          <p:cNvPr id="4" name="图片 3"/>
          <p:cNvPicPr/>
          <p:nvPr/>
        </p:nvPicPr>
        <p:blipFill>
          <a:blip r:embed="rId3"/>
          <a:stretch>
            <a:fillRect/>
          </a:stretch>
        </p:blipFill>
        <p:spPr>
          <a:xfrm>
            <a:off x="5370118" y="3009462"/>
            <a:ext cx="3677232" cy="3265214"/>
          </a:xfrm>
          <a:prstGeom prst="rect">
            <a:avLst/>
          </a:prstGeom>
          <a:noFill/>
          <a:ln>
            <a:noFill/>
          </a:ln>
        </p:spPr>
      </p:pic>
    </p:spTree>
    <p:extLst>
      <p:ext uri="{BB962C8B-B14F-4D97-AF65-F5344CB8AC3E}">
        <p14:creationId xmlns:p14="http://schemas.microsoft.com/office/powerpoint/2010/main" val="8510864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20</a:t>
            </a:r>
            <a:r>
              <a:rPr lang="zh-CN" altLang="en-US" dirty="0"/>
              <a:t>：选中瓶身的模型，找到并执行“编辑</a:t>
            </a:r>
            <a:r>
              <a:rPr lang="en-US" altLang="zh-CN" dirty="0"/>
              <a:t>&gt;</a:t>
            </a:r>
            <a:r>
              <a:rPr lang="zh-CN" altLang="en-US" dirty="0"/>
              <a:t>删除</a:t>
            </a:r>
            <a:r>
              <a:rPr lang="en-US" altLang="zh-CN" dirty="0"/>
              <a:t>&gt;</a:t>
            </a:r>
            <a:r>
              <a:rPr lang="zh-CN" altLang="en-US" dirty="0"/>
              <a:t>历史”命令，删除瓶身模型的历史信息，保留晶格变形器调整后的模型效果，如下左图所示。</a:t>
            </a:r>
          </a:p>
          <a:p>
            <a:r>
              <a:rPr lang="zh-CN" altLang="en-US" dirty="0"/>
              <a:t>步骤</a:t>
            </a:r>
            <a:r>
              <a:rPr lang="en-US" altLang="zh-CN" dirty="0"/>
              <a:t>21</a:t>
            </a:r>
            <a:r>
              <a:rPr lang="zh-CN" altLang="en-US" dirty="0"/>
              <a:t>：在创建一个“轴向细分数”为</a:t>
            </a:r>
            <a:r>
              <a:rPr lang="en-US" altLang="zh-CN" dirty="0"/>
              <a:t>30</a:t>
            </a:r>
            <a:r>
              <a:rPr lang="zh-CN" altLang="en-US" dirty="0"/>
              <a:t>的圆柱体，将圆柱体顶部的面和底部的面删除，并调整圆柱的位置与大小，用来制作瓶身上的贴纸效果，如下右图所示。这样就完成了一个饮料瓶的模型制作。</a:t>
            </a:r>
          </a:p>
          <a:p>
            <a:endParaRPr lang="zh-CN" altLang="en-US" dirty="0"/>
          </a:p>
        </p:txBody>
      </p:sp>
      <p:pic>
        <p:nvPicPr>
          <p:cNvPr id="3" name="图片 2"/>
          <p:cNvPicPr/>
          <p:nvPr/>
        </p:nvPicPr>
        <p:blipFill>
          <a:blip r:embed="rId2"/>
          <a:stretch>
            <a:fillRect/>
          </a:stretch>
        </p:blipFill>
        <p:spPr>
          <a:xfrm>
            <a:off x="1073398" y="2952947"/>
            <a:ext cx="4843029" cy="3290198"/>
          </a:xfrm>
          <a:prstGeom prst="rect">
            <a:avLst/>
          </a:prstGeom>
          <a:noFill/>
          <a:ln>
            <a:noFill/>
          </a:ln>
        </p:spPr>
      </p:pic>
      <p:pic>
        <p:nvPicPr>
          <p:cNvPr id="4" name="图片 3"/>
          <p:cNvPicPr/>
          <p:nvPr/>
        </p:nvPicPr>
        <p:blipFill>
          <a:blip r:embed="rId3"/>
          <a:stretch>
            <a:fillRect/>
          </a:stretch>
        </p:blipFill>
        <p:spPr>
          <a:xfrm>
            <a:off x="6333268" y="2952947"/>
            <a:ext cx="3196042" cy="3260004"/>
          </a:xfrm>
          <a:prstGeom prst="rect">
            <a:avLst/>
          </a:prstGeom>
          <a:noFill/>
          <a:ln>
            <a:noFill/>
          </a:ln>
        </p:spPr>
      </p:pic>
    </p:spTree>
    <p:extLst>
      <p:ext uri="{BB962C8B-B14F-4D97-AF65-F5344CB8AC3E}">
        <p14:creationId xmlns:p14="http://schemas.microsoft.com/office/powerpoint/2010/main" val="74468729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课后练习</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08</a:t>
            </a:r>
            <a:endParaRPr lang="zh-CN" altLang="en-US" dirty="0"/>
          </a:p>
        </p:txBody>
      </p:sp>
    </p:spTree>
    <p:extLst>
      <p:ext uri="{BB962C8B-B14F-4D97-AF65-F5344CB8AC3E}">
        <p14:creationId xmlns:p14="http://schemas.microsoft.com/office/powerpoint/2010/main" val="39943270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30C28DF-D0AE-4DAD-A6A3-AFBCF8D7864D}"/>
              </a:ext>
            </a:extLst>
          </p:cNvPr>
          <p:cNvSpPr>
            <a:spLocks noGrp="1"/>
          </p:cNvSpPr>
          <p:nvPr>
            <p:ph type="body" sz="quarter" idx="11"/>
          </p:nvPr>
        </p:nvSpPr>
        <p:spPr/>
        <p:txBody>
          <a:bodyPr/>
          <a:lstStyle/>
          <a:p>
            <a:r>
              <a:rPr lang="en-US" altLang="zh-CN" b="1" dirty="0"/>
              <a:t>1.</a:t>
            </a:r>
            <a:r>
              <a:rPr lang="zh-CN" altLang="en-US" b="1" dirty="0"/>
              <a:t>选择题</a:t>
            </a:r>
          </a:p>
          <a:p>
            <a:r>
              <a:rPr lang="zh-CN" altLang="en-US" dirty="0"/>
              <a:t>（</a:t>
            </a:r>
            <a:r>
              <a:rPr lang="en-US" altLang="zh-CN" dirty="0"/>
              <a:t>1</a:t>
            </a:r>
            <a:r>
              <a:rPr lang="zh-CN" altLang="en-US" dirty="0"/>
              <a:t>）对两个重叠的模型进行“并集”“差集”和“交集”命令属于</a:t>
            </a:r>
            <a:r>
              <a:rPr lang="zh-CN" altLang="en-US" u="sng" dirty="0"/>
              <a:t>       </a:t>
            </a:r>
            <a:r>
              <a:rPr lang="zh-CN" altLang="en-US" dirty="0"/>
              <a:t>。</a:t>
            </a:r>
          </a:p>
          <a:p>
            <a:r>
              <a:rPr lang="en-US" altLang="zh-CN" dirty="0"/>
              <a:t>A.</a:t>
            </a:r>
            <a:r>
              <a:rPr lang="zh-CN" altLang="en-US" dirty="0"/>
              <a:t>布尔运算                             </a:t>
            </a:r>
            <a:r>
              <a:rPr lang="en-US" altLang="zh-CN" dirty="0"/>
              <a:t>B.</a:t>
            </a:r>
            <a:r>
              <a:rPr lang="zh-CN" altLang="en-US" dirty="0"/>
              <a:t>平滑命令</a:t>
            </a:r>
          </a:p>
          <a:p>
            <a:r>
              <a:rPr lang="en-US" altLang="zh-CN" dirty="0"/>
              <a:t>C.</a:t>
            </a:r>
            <a:r>
              <a:rPr lang="zh-CN" altLang="en-US" dirty="0"/>
              <a:t>三角化                               </a:t>
            </a:r>
            <a:r>
              <a:rPr lang="en-US" altLang="zh-CN" dirty="0"/>
              <a:t>D.</a:t>
            </a:r>
            <a:r>
              <a:rPr lang="zh-CN" altLang="en-US" dirty="0"/>
              <a:t>四边形化</a:t>
            </a:r>
          </a:p>
          <a:p>
            <a:r>
              <a:rPr lang="zh-CN" altLang="en-US" dirty="0"/>
              <a:t>（</a:t>
            </a:r>
            <a:r>
              <a:rPr lang="en-US" altLang="zh-CN" dirty="0"/>
              <a:t>2</a:t>
            </a:r>
            <a:r>
              <a:rPr lang="zh-CN" altLang="en-US" dirty="0"/>
              <a:t>）将两个模型合并成一个模型需要执行</a:t>
            </a:r>
            <a:r>
              <a:rPr lang="zh-CN" altLang="en-US" u="sng" dirty="0"/>
              <a:t>       </a:t>
            </a:r>
            <a:r>
              <a:rPr lang="zh-CN" altLang="en-US" dirty="0"/>
              <a:t>命令。</a:t>
            </a:r>
          </a:p>
          <a:p>
            <a:r>
              <a:rPr lang="en-US" altLang="zh-CN" dirty="0"/>
              <a:t>A. </a:t>
            </a:r>
            <a:r>
              <a:rPr lang="zh-CN" altLang="en-US" dirty="0"/>
              <a:t>结合                    </a:t>
            </a:r>
            <a:r>
              <a:rPr lang="en-US" altLang="zh-CN" dirty="0"/>
              <a:t>B. </a:t>
            </a:r>
            <a:r>
              <a:rPr lang="zh-CN" altLang="en-US" dirty="0"/>
              <a:t>分离 </a:t>
            </a:r>
          </a:p>
          <a:p>
            <a:r>
              <a:rPr lang="en-US" altLang="zh-CN" dirty="0"/>
              <a:t>C. </a:t>
            </a:r>
            <a:r>
              <a:rPr lang="zh-CN" altLang="en-US" dirty="0"/>
              <a:t>填充洞                  </a:t>
            </a:r>
            <a:r>
              <a:rPr lang="en-US" altLang="zh-CN" dirty="0"/>
              <a:t>D. </a:t>
            </a:r>
            <a:r>
              <a:rPr lang="zh-CN" altLang="en-US" dirty="0"/>
              <a:t>插入循环边</a:t>
            </a:r>
          </a:p>
          <a:p>
            <a:r>
              <a:rPr lang="zh-CN" altLang="en-US" dirty="0"/>
              <a:t>（</a:t>
            </a:r>
            <a:r>
              <a:rPr lang="en-US" altLang="zh-CN" dirty="0"/>
              <a:t>3</a:t>
            </a:r>
            <a:r>
              <a:rPr lang="zh-CN" altLang="en-US" dirty="0"/>
              <a:t>）想对模型的边缘进行平滑除了添加边外，还可以通过</a:t>
            </a:r>
            <a:r>
              <a:rPr lang="zh-CN" altLang="en-US" u="sng" dirty="0"/>
              <a:t>       </a:t>
            </a:r>
            <a:r>
              <a:rPr lang="zh-CN" altLang="en-US" dirty="0"/>
              <a:t>命令来实现。</a:t>
            </a:r>
          </a:p>
          <a:p>
            <a:r>
              <a:rPr lang="en-US" altLang="zh-CN" dirty="0"/>
              <a:t>A. </a:t>
            </a:r>
            <a:r>
              <a:rPr lang="zh-CN" altLang="en-US" dirty="0"/>
              <a:t>平滑                 </a:t>
            </a:r>
            <a:r>
              <a:rPr lang="en-US" altLang="zh-CN" dirty="0"/>
              <a:t>B.</a:t>
            </a:r>
            <a:r>
              <a:rPr lang="zh-CN" altLang="en-US" dirty="0"/>
              <a:t>挤出面</a:t>
            </a:r>
          </a:p>
          <a:p>
            <a:r>
              <a:rPr lang="en-US" altLang="zh-CN" dirty="0"/>
              <a:t>C. </a:t>
            </a:r>
            <a:r>
              <a:rPr lang="zh-CN" altLang="en-US" dirty="0"/>
              <a:t>挤出边               </a:t>
            </a:r>
            <a:r>
              <a:rPr lang="en-US" altLang="zh-CN" dirty="0"/>
              <a:t>D. </a:t>
            </a:r>
            <a:r>
              <a:rPr lang="zh-CN" altLang="en-US" dirty="0"/>
              <a:t>倒角</a:t>
            </a:r>
            <a:endParaRPr lang="zh-CN" altLang="en-US" dirty="0"/>
          </a:p>
        </p:txBody>
      </p:sp>
    </p:spTree>
    <p:extLst>
      <p:ext uri="{BB962C8B-B14F-4D97-AF65-F5344CB8AC3E}">
        <p14:creationId xmlns:p14="http://schemas.microsoft.com/office/powerpoint/2010/main" val="322149421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EE237D7-BBC6-492C-BBF4-6055D5AEEC1C}"/>
              </a:ext>
            </a:extLst>
          </p:cNvPr>
          <p:cNvSpPr>
            <a:spLocks noGrp="1"/>
          </p:cNvSpPr>
          <p:nvPr>
            <p:ph type="body" sz="quarter" idx="11"/>
          </p:nvPr>
        </p:nvSpPr>
        <p:spPr/>
        <p:txBody>
          <a:bodyPr/>
          <a:lstStyle/>
          <a:p>
            <a:r>
              <a:rPr lang="en-US" altLang="zh-CN" dirty="0"/>
              <a:t>2.</a:t>
            </a:r>
            <a:r>
              <a:rPr lang="zh-CN" altLang="en-US" dirty="0"/>
              <a:t>填空题</a:t>
            </a:r>
          </a:p>
          <a:p>
            <a:r>
              <a:rPr lang="zh-CN" altLang="en-US" dirty="0"/>
              <a:t>（</a:t>
            </a:r>
            <a:r>
              <a:rPr lang="en-US" altLang="zh-CN" dirty="0"/>
              <a:t>1</a:t>
            </a:r>
            <a:r>
              <a:rPr lang="zh-CN" altLang="en-US" dirty="0"/>
              <a:t>）</a:t>
            </a:r>
            <a:r>
              <a:rPr lang="en-US" altLang="zh-CN" dirty="0"/>
              <a:t>Maya 2020</a:t>
            </a:r>
            <a:r>
              <a:rPr lang="zh-CN" altLang="en-US" dirty="0"/>
              <a:t>中调整模型的形状主要是由调整模型</a:t>
            </a:r>
            <a:r>
              <a:rPr lang="zh-CN" altLang="en-US" u="sng" dirty="0"/>
              <a:t>的      、      </a:t>
            </a:r>
            <a:r>
              <a:rPr lang="zh-CN" altLang="en-US" dirty="0"/>
              <a:t>和</a:t>
            </a:r>
            <a:r>
              <a:rPr lang="zh-CN" altLang="en-US" u="sng" dirty="0"/>
              <a:t>   </a:t>
            </a:r>
            <a:r>
              <a:rPr lang="zh-CN" altLang="en-US" dirty="0"/>
              <a:t> 三个组件模式来实现的。</a:t>
            </a:r>
          </a:p>
          <a:p>
            <a:r>
              <a:rPr lang="zh-CN" altLang="en-US" dirty="0"/>
              <a:t>（</a:t>
            </a:r>
            <a:r>
              <a:rPr lang="en-US" altLang="zh-CN" dirty="0"/>
              <a:t>2</a:t>
            </a:r>
            <a:r>
              <a:rPr lang="zh-CN" altLang="en-US" dirty="0"/>
              <a:t>）模型制作完成后，用户可以通过</a:t>
            </a:r>
            <a:r>
              <a:rPr lang="zh-CN" altLang="en-US" u="sng" dirty="0"/>
              <a:t>      </a:t>
            </a:r>
            <a:r>
              <a:rPr lang="zh-CN" altLang="en-US" dirty="0"/>
              <a:t>命令来观察模型平滑后的效果。</a:t>
            </a:r>
          </a:p>
          <a:p>
            <a:r>
              <a:rPr lang="zh-CN" altLang="en-US" dirty="0"/>
              <a:t>（</a:t>
            </a:r>
            <a:r>
              <a:rPr lang="en-US" altLang="zh-CN" dirty="0"/>
              <a:t>3</a:t>
            </a:r>
            <a:r>
              <a:rPr lang="zh-CN" altLang="en-US" dirty="0"/>
              <a:t>）用户可以通过</a:t>
            </a:r>
            <a:r>
              <a:rPr lang="zh-CN" altLang="en-US" u="sng" dirty="0"/>
              <a:t>         </a:t>
            </a:r>
            <a:r>
              <a:rPr lang="zh-CN" altLang="en-US" dirty="0"/>
              <a:t>命令，在模型上创建出一圈循环边。</a:t>
            </a:r>
          </a:p>
          <a:p>
            <a:r>
              <a:rPr lang="zh-CN" altLang="en-US" dirty="0"/>
              <a:t>（</a:t>
            </a:r>
            <a:r>
              <a:rPr lang="en-US" altLang="zh-CN" dirty="0"/>
              <a:t>4</a:t>
            </a:r>
            <a:r>
              <a:rPr lang="zh-CN" altLang="en-US" dirty="0"/>
              <a:t>）用户可以使用</a:t>
            </a:r>
            <a:r>
              <a:rPr lang="zh-CN" altLang="en-US" u="sng" dirty="0"/>
              <a:t>       </a:t>
            </a:r>
            <a:r>
              <a:rPr lang="zh-CN" altLang="en-US" dirty="0"/>
              <a:t>命令，将模型上的所有面都变成三边面。</a:t>
            </a:r>
            <a:endParaRPr lang="zh-CN" altLang="en-US" dirty="0"/>
          </a:p>
        </p:txBody>
      </p:sp>
    </p:spTree>
    <p:extLst>
      <p:ext uri="{BB962C8B-B14F-4D97-AF65-F5344CB8AC3E}">
        <p14:creationId xmlns:p14="http://schemas.microsoft.com/office/powerpoint/2010/main" val="154326223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83BABAD9-8449-4751-B263-CCED54859A0B}"/>
              </a:ext>
            </a:extLst>
          </p:cNvPr>
          <p:cNvSpPr>
            <a:spLocks noGrp="1"/>
          </p:cNvSpPr>
          <p:nvPr>
            <p:ph type="body" sz="quarter" idx="11"/>
          </p:nvPr>
        </p:nvSpPr>
        <p:spPr/>
        <p:txBody>
          <a:bodyPr/>
          <a:lstStyle/>
          <a:p>
            <a:r>
              <a:rPr lang="en-US" altLang="zh-CN" b="1" dirty="0"/>
              <a:t>3.</a:t>
            </a:r>
            <a:r>
              <a:rPr lang="zh-CN" altLang="en-US" b="1" dirty="0"/>
              <a:t>上机题</a:t>
            </a:r>
          </a:p>
          <a:p>
            <a:r>
              <a:rPr lang="zh-CN" altLang="en-US" dirty="0"/>
              <a:t>本章对模型的基础创建做了详细讲解，参考本章附赠的“上机题</a:t>
            </a:r>
            <a:r>
              <a:rPr lang="en-US" altLang="zh-CN" dirty="0"/>
              <a:t>_</a:t>
            </a:r>
            <a:r>
              <a:rPr lang="zh-CN" altLang="en-US" dirty="0"/>
              <a:t>易拉罐</a:t>
            </a:r>
            <a:r>
              <a:rPr lang="en-US" altLang="zh-CN" dirty="0"/>
              <a:t>.ma”</a:t>
            </a:r>
            <a:r>
              <a:rPr lang="zh-CN" altLang="en-US" dirty="0"/>
              <a:t>文件进行模型的制作。罐身的模型制作比较简单，用户需要仔细调整易拉罐顶部的顶点制作出拉环凹槽的效果。多去练习“挤压”命令，练习调整挤压后的模型顶点，从而制作出模型的更多细节。</a:t>
            </a:r>
            <a:endParaRPr lang="zh-CN" altLang="en-US" dirty="0"/>
          </a:p>
        </p:txBody>
      </p:sp>
      <p:pic>
        <p:nvPicPr>
          <p:cNvPr id="5" name="图片 4"/>
          <p:cNvPicPr/>
          <p:nvPr/>
        </p:nvPicPr>
        <p:blipFill>
          <a:blip r:embed="rId2"/>
          <a:stretch>
            <a:fillRect/>
          </a:stretch>
        </p:blipFill>
        <p:spPr>
          <a:xfrm>
            <a:off x="2816551" y="2564053"/>
            <a:ext cx="5747773" cy="3694857"/>
          </a:xfrm>
          <a:prstGeom prst="rect">
            <a:avLst/>
          </a:prstGeom>
          <a:noFill/>
          <a:ln>
            <a:noFill/>
          </a:ln>
        </p:spPr>
      </p:pic>
    </p:spTree>
    <p:extLst>
      <p:ext uri="{BB962C8B-B14F-4D97-AF65-F5344CB8AC3E}">
        <p14:creationId xmlns:p14="http://schemas.microsoft.com/office/powerpoint/2010/main" val="386694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6CE8F2DC-5887-4AB8-B735-43A3308B1C9E}"/>
              </a:ext>
            </a:extLst>
          </p:cNvPr>
          <p:cNvSpPr>
            <a:spLocks noGrp="1"/>
          </p:cNvSpPr>
          <p:nvPr>
            <p:ph type="body" sz="quarter" idx="11"/>
          </p:nvPr>
        </p:nvSpPr>
        <p:spPr/>
        <p:txBody>
          <a:bodyPr/>
          <a:lstStyle/>
          <a:p>
            <a:r>
              <a:rPr lang="zh-CN" altLang="en-US" dirty="0"/>
              <a:t>	下面演示通过主菜单栏命令创建一个球体，然后打开球体的属性面板，试着改动一下节点里的参数，观察节点对模型的外观会有哪些影响。</a:t>
            </a:r>
            <a:endParaRPr lang="zh-CN" altLang="en-US" dirty="0"/>
          </a:p>
        </p:txBody>
      </p:sp>
      <p:sp>
        <p:nvSpPr>
          <p:cNvPr id="4" name="文本占位符 3">
            <a:extLst>
              <a:ext uri="{FF2B5EF4-FFF2-40B4-BE49-F238E27FC236}">
                <a16:creationId xmlns="" xmlns:a16="http://schemas.microsoft.com/office/drawing/2014/main" id="{504EDE28-3076-4B42-B5ED-B28EEAB25917}"/>
              </a:ext>
            </a:extLst>
          </p:cNvPr>
          <p:cNvSpPr>
            <a:spLocks noGrp="1"/>
          </p:cNvSpPr>
          <p:nvPr>
            <p:ph type="body" sz="quarter" idx="12"/>
          </p:nvPr>
        </p:nvSpPr>
        <p:spPr/>
        <p:txBody>
          <a:bodyPr/>
          <a:lstStyle/>
          <a:p>
            <a:r>
              <a:rPr lang="en-US" altLang="zh-CN" dirty="0"/>
              <a:t>3.2.1</a:t>
            </a:r>
            <a:r>
              <a:rPr lang="zh-CN" altLang="en-US" dirty="0"/>
              <a:t>主菜单栏命令创建</a:t>
            </a:r>
            <a:endParaRPr lang="zh-CN" altLang="en-US" dirty="0"/>
          </a:p>
        </p:txBody>
      </p:sp>
    </p:spTree>
    <p:extLst>
      <p:ext uri="{BB962C8B-B14F-4D97-AF65-F5344CB8AC3E}">
        <p14:creationId xmlns:p14="http://schemas.microsoft.com/office/powerpoint/2010/main" val="584053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：在主菜单栏中执行“创建</a:t>
            </a:r>
            <a:r>
              <a:rPr lang="en-US" altLang="zh-CN" dirty="0"/>
              <a:t>&gt;</a:t>
            </a:r>
            <a:r>
              <a:rPr lang="zh-CN" altLang="en-US" dirty="0"/>
              <a:t>多边形基本体</a:t>
            </a:r>
            <a:r>
              <a:rPr lang="en-US" altLang="zh-CN" dirty="0"/>
              <a:t>&gt;</a:t>
            </a:r>
            <a:r>
              <a:rPr lang="zh-CN" altLang="en-US" dirty="0"/>
              <a:t>球体”命令，如</a:t>
            </a:r>
            <a:r>
              <a:rPr lang="zh-CN" altLang="en-US" dirty="0" smtClean="0"/>
              <a:t>下图</a:t>
            </a:r>
            <a:r>
              <a:rPr lang="zh-CN" altLang="en-US" dirty="0"/>
              <a:t>所示。这时在场景中就会创建出一个名为</a:t>
            </a:r>
            <a:r>
              <a:rPr lang="en-US" altLang="zh-CN" dirty="0"/>
              <a:t>pSphere1</a:t>
            </a:r>
            <a:r>
              <a:rPr lang="zh-CN" altLang="en-US" dirty="0"/>
              <a:t>的球体基本体。</a:t>
            </a:r>
            <a:endParaRPr lang="zh-CN" altLang="en-US" dirty="0"/>
          </a:p>
        </p:txBody>
      </p:sp>
      <p:pic>
        <p:nvPicPr>
          <p:cNvPr id="6" name="图片 5"/>
          <p:cNvPicPr/>
          <p:nvPr/>
        </p:nvPicPr>
        <p:blipFill>
          <a:blip r:embed="rId2"/>
          <a:srcRect l="6460" t="-1" r="20738" b="61443"/>
          <a:stretch>
            <a:fillRect/>
          </a:stretch>
        </p:blipFill>
        <p:spPr>
          <a:xfrm>
            <a:off x="2250066" y="1737303"/>
            <a:ext cx="7010405" cy="2913523"/>
          </a:xfrm>
          <a:prstGeom prst="rect">
            <a:avLst/>
          </a:prstGeom>
          <a:noFill/>
          <a:ln>
            <a:noFill/>
          </a:ln>
        </p:spPr>
      </p:pic>
    </p:spTree>
    <p:extLst>
      <p:ext uri="{BB962C8B-B14F-4D97-AF65-F5344CB8AC3E}">
        <p14:creationId xmlns:p14="http://schemas.microsoft.com/office/powerpoint/2010/main" val="259399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：按</a:t>
            </a:r>
            <a:r>
              <a:rPr lang="en-US" altLang="zh-CN" dirty="0"/>
              <a:t>Ctrl+A</a:t>
            </a:r>
            <a:r>
              <a:rPr lang="zh-CN" altLang="en-US" dirty="0"/>
              <a:t>组合键，打开属性面板，在下方有一个名为</a:t>
            </a:r>
            <a:r>
              <a:rPr lang="en-US" altLang="zh-CN" dirty="0"/>
              <a:t>polySphere1</a:t>
            </a:r>
            <a:r>
              <a:rPr lang="zh-CN" altLang="en-US" dirty="0"/>
              <a:t>的节点，如下左图所示。</a:t>
            </a:r>
          </a:p>
          <a:p>
            <a:r>
              <a:rPr lang="zh-CN" altLang="en-US" dirty="0"/>
              <a:t>步骤</a:t>
            </a:r>
            <a:r>
              <a:rPr lang="en-US" altLang="zh-CN" dirty="0"/>
              <a:t>03</a:t>
            </a:r>
            <a:r>
              <a:rPr lang="zh-CN" altLang="en-US" dirty="0"/>
              <a:t>：通过设置节点里的半径、细分等属性可直接改变球形基本体的大小和边的数量，如下右图所示。</a:t>
            </a:r>
            <a:endParaRPr lang="zh-CN" altLang="en-US" dirty="0"/>
          </a:p>
        </p:txBody>
      </p:sp>
      <p:pic>
        <p:nvPicPr>
          <p:cNvPr id="3" name="图片 2"/>
          <p:cNvPicPr/>
          <p:nvPr/>
        </p:nvPicPr>
        <p:blipFill>
          <a:blip r:embed="rId2"/>
          <a:srcRect l="57940" t="6746" r="-1" b="41999"/>
          <a:stretch>
            <a:fillRect/>
          </a:stretch>
        </p:blipFill>
        <p:spPr>
          <a:xfrm>
            <a:off x="2150383" y="2530298"/>
            <a:ext cx="3562706" cy="3697079"/>
          </a:xfrm>
          <a:prstGeom prst="rect">
            <a:avLst/>
          </a:prstGeom>
          <a:noFill/>
          <a:ln>
            <a:noFill/>
          </a:ln>
        </p:spPr>
      </p:pic>
      <p:pic>
        <p:nvPicPr>
          <p:cNvPr id="4" name="图片 3"/>
          <p:cNvPicPr/>
          <p:nvPr/>
        </p:nvPicPr>
        <p:blipFill>
          <a:blip r:embed="rId2"/>
          <a:srcRect l="4314" t="33309" r="46321" b="19838"/>
          <a:stretch>
            <a:fillRect/>
          </a:stretch>
        </p:blipFill>
        <p:spPr>
          <a:xfrm>
            <a:off x="5920290" y="2530298"/>
            <a:ext cx="4575665" cy="3697079"/>
          </a:xfrm>
          <a:prstGeom prst="rect">
            <a:avLst/>
          </a:prstGeom>
          <a:noFill/>
          <a:ln>
            <a:noFill/>
          </a:ln>
        </p:spPr>
      </p:pic>
    </p:spTree>
    <p:extLst>
      <p:ext uri="{BB962C8B-B14F-4D97-AF65-F5344CB8AC3E}">
        <p14:creationId xmlns:p14="http://schemas.microsoft.com/office/powerpoint/2010/main" val="265170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 xmlns:a16="http://schemas.microsoft.com/office/drawing/2014/main" id="{6CE8F2DC-5887-4AB8-B735-43A3308B1C9E}"/>
              </a:ext>
            </a:extLst>
          </p:cNvPr>
          <p:cNvSpPr>
            <a:spLocks noGrp="1"/>
          </p:cNvSpPr>
          <p:nvPr>
            <p:ph type="body" sz="quarter" idx="11"/>
          </p:nvPr>
        </p:nvSpPr>
        <p:spPr/>
        <p:txBody>
          <a:bodyPr/>
          <a:lstStyle/>
          <a:p>
            <a:r>
              <a:rPr lang="zh-CN" altLang="en-US" dirty="0"/>
              <a:t>在</a:t>
            </a:r>
            <a:r>
              <a:rPr lang="en-US" altLang="zh-CN" dirty="0"/>
              <a:t>Maya</a:t>
            </a:r>
            <a:r>
              <a:rPr lang="zh-CN" altLang="en-US" dirty="0"/>
              <a:t>的菜单命令中，可以看到有很多命令右侧都有方框的符号，如下左图所示。这个符号在</a:t>
            </a:r>
            <a:r>
              <a:rPr lang="en-US" altLang="zh-CN" dirty="0"/>
              <a:t>Maya</a:t>
            </a:r>
            <a:r>
              <a:rPr lang="zh-CN" altLang="en-US" dirty="0"/>
              <a:t>中称为“热盒”，执行“球体 </a:t>
            </a:r>
            <a:r>
              <a:rPr lang="en-US" altLang="zh-CN" dirty="0"/>
              <a:t>¨”</a:t>
            </a:r>
            <a:r>
              <a:rPr lang="zh-CN" altLang="en-US" dirty="0"/>
              <a:t>命令，会弹出一个“多边形球体选项”对话框，如下右图所示。在“多边形球体选项”对话框中先设置“半径”为</a:t>
            </a:r>
            <a:r>
              <a:rPr lang="en-US" altLang="zh-CN" dirty="0"/>
              <a:t>2</a:t>
            </a:r>
            <a:r>
              <a:rPr lang="zh-CN" altLang="en-US" dirty="0"/>
              <a:t>，再单击“创建”按钮，即可在场景中获得一个直径为</a:t>
            </a:r>
            <a:r>
              <a:rPr lang="en-US" altLang="zh-CN" dirty="0"/>
              <a:t>2</a:t>
            </a:r>
            <a:r>
              <a:rPr lang="zh-CN" altLang="en-US" dirty="0"/>
              <a:t>的球体基本体。</a:t>
            </a:r>
            <a:endParaRPr lang="zh-CN" altLang="en-US" dirty="0"/>
          </a:p>
        </p:txBody>
      </p:sp>
      <p:sp>
        <p:nvSpPr>
          <p:cNvPr id="4" name="文本占位符 3">
            <a:extLst>
              <a:ext uri="{FF2B5EF4-FFF2-40B4-BE49-F238E27FC236}">
                <a16:creationId xmlns="" xmlns:a16="http://schemas.microsoft.com/office/drawing/2014/main" id="{504EDE28-3076-4B42-B5ED-B28EEAB25917}"/>
              </a:ext>
            </a:extLst>
          </p:cNvPr>
          <p:cNvSpPr>
            <a:spLocks noGrp="1"/>
          </p:cNvSpPr>
          <p:nvPr>
            <p:ph type="body" sz="quarter" idx="12"/>
          </p:nvPr>
        </p:nvSpPr>
        <p:spPr/>
        <p:txBody>
          <a:bodyPr/>
          <a:lstStyle/>
          <a:p>
            <a:r>
              <a:rPr lang="en-US" altLang="zh-CN" dirty="0"/>
              <a:t>3.2.2</a:t>
            </a:r>
            <a:r>
              <a:rPr lang="zh-CN" altLang="en-US" dirty="0"/>
              <a:t>热盒菜单创建</a:t>
            </a:r>
            <a:endParaRPr lang="zh-CN" altLang="en-US" dirty="0"/>
          </a:p>
        </p:txBody>
      </p:sp>
      <p:pic>
        <p:nvPicPr>
          <p:cNvPr id="5" name="图片 4"/>
          <p:cNvPicPr/>
          <p:nvPr/>
        </p:nvPicPr>
        <p:blipFill>
          <a:blip r:embed="rId2"/>
          <a:srcRect l="3771" t="-1" r="3202" b="2410"/>
          <a:stretch>
            <a:fillRect/>
          </a:stretch>
        </p:blipFill>
        <p:spPr>
          <a:xfrm>
            <a:off x="2449162" y="3175426"/>
            <a:ext cx="1728700" cy="3385565"/>
          </a:xfrm>
          <a:prstGeom prst="rect">
            <a:avLst/>
          </a:prstGeom>
          <a:noFill/>
          <a:ln>
            <a:noFill/>
          </a:ln>
        </p:spPr>
      </p:pic>
      <p:pic>
        <p:nvPicPr>
          <p:cNvPr id="6" name="图片 5"/>
          <p:cNvPicPr/>
          <p:nvPr/>
        </p:nvPicPr>
        <p:blipFill>
          <a:blip r:embed="rId3"/>
          <a:srcRect l="1860" t="1" r="2338" b="2592"/>
          <a:stretch>
            <a:fillRect/>
          </a:stretch>
        </p:blipFill>
        <p:spPr>
          <a:xfrm>
            <a:off x="4458335" y="3175426"/>
            <a:ext cx="4809348" cy="3385565"/>
          </a:xfrm>
          <a:prstGeom prst="rect">
            <a:avLst/>
          </a:prstGeom>
          <a:noFill/>
          <a:ln>
            <a:noFill/>
          </a:ln>
        </p:spPr>
      </p:pic>
    </p:spTree>
    <p:extLst>
      <p:ext uri="{BB962C8B-B14F-4D97-AF65-F5344CB8AC3E}">
        <p14:creationId xmlns:p14="http://schemas.microsoft.com/office/powerpoint/2010/main" val="2567545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提示：热盒的使用技巧</a:t>
            </a:r>
          </a:p>
          <a:p>
            <a:r>
              <a:rPr lang="zh-CN" altLang="en-US" dirty="0"/>
              <a:t>在</a:t>
            </a:r>
            <a:r>
              <a:rPr lang="en-US" altLang="zh-CN" dirty="0"/>
              <a:t>Maya</a:t>
            </a:r>
            <a:r>
              <a:rPr lang="zh-CN" altLang="en-US" dirty="0"/>
              <a:t>中很多命令都有“热盒”功能，在使用命令前可以先执行“热盒”功能，了解其中的属性参数，灵活地运用“热盒”功能可以更高效地使用</a:t>
            </a:r>
            <a:r>
              <a:rPr lang="en-US" altLang="zh-CN" dirty="0"/>
              <a:t>Maya</a:t>
            </a:r>
            <a:r>
              <a:rPr lang="zh-CN" altLang="en-US" dirty="0"/>
              <a:t>进行建模。</a:t>
            </a:r>
            <a:endParaRPr lang="zh-CN" altLang="en-US" dirty="0"/>
          </a:p>
        </p:txBody>
      </p:sp>
    </p:spTree>
    <p:extLst>
      <p:ext uri="{BB962C8B-B14F-4D97-AF65-F5344CB8AC3E}">
        <p14:creationId xmlns:p14="http://schemas.microsoft.com/office/powerpoint/2010/main" val="171434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smtClean="0"/>
              <a:t>除</a:t>
            </a:r>
            <a:r>
              <a:rPr lang="zh-CN" altLang="en-US" dirty="0"/>
              <a:t>了通过菜单栏执行建模命令外，</a:t>
            </a:r>
            <a:r>
              <a:rPr lang="en-US" altLang="zh-CN" dirty="0"/>
              <a:t>Maya</a:t>
            </a:r>
            <a:r>
              <a:rPr lang="zh-CN" altLang="en-US" dirty="0"/>
              <a:t>还将一些比较常用的命令放在了工具架中。方便用户更快速高效地执行命令，下面我们还是以创建球体为实例介绍使用工具架进行建模的技巧。</a:t>
            </a:r>
          </a:p>
          <a:p>
            <a:r>
              <a:rPr lang="zh-CN" altLang="en-US" dirty="0"/>
              <a:t>将工具栏选项卡切换至“多边形建模”模式，可以在工具栏上看到一排图标按钮，如下左图所示。单击第一个“多边形球体”按钮，即可在原点处创建出一个球体基本体，如下右图所示</a:t>
            </a:r>
            <a:r>
              <a:rPr lang="zh-CN" altLang="en-US" dirty="0" smtClean="0"/>
              <a:t>。</a:t>
            </a:r>
            <a:endParaRPr lang="zh-CN" altLang="en-US" dirty="0"/>
          </a:p>
        </p:txBody>
      </p:sp>
      <p:sp>
        <p:nvSpPr>
          <p:cNvPr id="3" name="文本占位符 2"/>
          <p:cNvSpPr>
            <a:spLocks noGrp="1"/>
          </p:cNvSpPr>
          <p:nvPr>
            <p:ph type="body" sz="quarter" idx="12"/>
          </p:nvPr>
        </p:nvSpPr>
        <p:spPr/>
        <p:txBody>
          <a:bodyPr/>
          <a:lstStyle/>
          <a:p>
            <a:r>
              <a:rPr lang="en-US" altLang="zh-CN" dirty="0"/>
              <a:t>3.2.3</a:t>
            </a:r>
            <a:r>
              <a:rPr lang="zh-CN" altLang="en-US" dirty="0"/>
              <a:t>工具架按钮命令</a:t>
            </a:r>
            <a:endParaRPr lang="zh-CN" altLang="en-US" dirty="0"/>
          </a:p>
        </p:txBody>
      </p:sp>
      <p:pic>
        <p:nvPicPr>
          <p:cNvPr id="5" name="图片 4"/>
          <p:cNvPicPr/>
          <p:nvPr/>
        </p:nvPicPr>
        <p:blipFill>
          <a:blip r:embed="rId2" cstate="print"/>
          <a:srcRect t="-276"/>
          <a:stretch>
            <a:fillRect/>
          </a:stretch>
        </p:blipFill>
        <p:spPr>
          <a:xfrm>
            <a:off x="1826041" y="4693176"/>
            <a:ext cx="3909458" cy="1770686"/>
          </a:xfrm>
          <a:prstGeom prst="rect">
            <a:avLst/>
          </a:prstGeom>
          <a:noFill/>
          <a:ln>
            <a:noFill/>
          </a:ln>
        </p:spPr>
      </p:pic>
      <p:pic>
        <p:nvPicPr>
          <p:cNvPr id="6" name="图片 5"/>
          <p:cNvPicPr/>
          <p:nvPr/>
        </p:nvPicPr>
        <p:blipFill>
          <a:blip r:embed="rId3" cstate="print"/>
          <a:srcRect/>
          <a:stretch>
            <a:fillRect/>
          </a:stretch>
        </p:blipFill>
        <p:spPr>
          <a:xfrm>
            <a:off x="6170798" y="4108635"/>
            <a:ext cx="2788619" cy="2355227"/>
          </a:xfrm>
          <a:prstGeom prst="rect">
            <a:avLst/>
          </a:prstGeom>
          <a:noFill/>
          <a:ln>
            <a:noFill/>
          </a:ln>
        </p:spPr>
      </p:pic>
    </p:spTree>
    <p:extLst>
      <p:ext uri="{BB962C8B-B14F-4D97-AF65-F5344CB8AC3E}">
        <p14:creationId xmlns:p14="http://schemas.microsoft.com/office/powerpoint/2010/main" val="227580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908ED504-EF2D-4351-B6D8-3A087C4AD4D0}"/>
              </a:ext>
            </a:extLst>
          </p:cNvPr>
          <p:cNvSpPr>
            <a:spLocks noGrp="1"/>
          </p:cNvSpPr>
          <p:nvPr>
            <p:ph type="body" sz="quarter" idx="10"/>
          </p:nvPr>
        </p:nvSpPr>
        <p:spPr>
          <a:xfrm>
            <a:off x="1617388" y="1891126"/>
            <a:ext cx="9340898" cy="658652"/>
          </a:xfrm>
        </p:spPr>
        <p:txBody>
          <a:bodyPr/>
          <a:lstStyle/>
          <a:p>
            <a:r>
              <a:rPr lang="zh-CN" altLang="en-US" dirty="0"/>
              <a:t>第</a:t>
            </a:r>
            <a:r>
              <a:rPr lang="en-US" altLang="zh-CN" dirty="0"/>
              <a:t>3</a:t>
            </a:r>
            <a:r>
              <a:rPr lang="zh-CN" altLang="en-US" dirty="0"/>
              <a:t>章 多边形建模技术</a:t>
            </a:r>
            <a:endParaRPr lang="zh-CN" altLang="en-US" dirty="0"/>
          </a:p>
        </p:txBody>
      </p:sp>
      <p:sp>
        <p:nvSpPr>
          <p:cNvPr id="3" name="文本占位符 2">
            <a:extLst>
              <a:ext uri="{FF2B5EF4-FFF2-40B4-BE49-F238E27FC236}">
                <a16:creationId xmlns="" xmlns:a16="http://schemas.microsoft.com/office/drawing/2014/main" id="{1BE5B0C6-EF4B-469B-B914-9B95E4B7FD38}"/>
              </a:ext>
            </a:extLst>
          </p:cNvPr>
          <p:cNvSpPr>
            <a:spLocks noGrp="1"/>
          </p:cNvSpPr>
          <p:nvPr>
            <p:ph type="body" sz="quarter" idx="11"/>
          </p:nvPr>
        </p:nvSpPr>
        <p:spPr/>
        <p:txBody>
          <a:bodyPr/>
          <a:lstStyle/>
          <a:p>
            <a:r>
              <a:rPr lang="zh-CN" altLang="en-US" dirty="0"/>
              <a:t>建模是三维软件中最重要、基础的操作，本章将针对</a:t>
            </a:r>
            <a:r>
              <a:rPr lang="en-US" altLang="zh-CN" dirty="0"/>
              <a:t>Maya</a:t>
            </a:r>
            <a:r>
              <a:rPr lang="zh-CN" altLang="en-US" dirty="0"/>
              <a:t>初学者讲解如何创建多边形模型。从点、线、面等各方面了解</a:t>
            </a:r>
            <a:r>
              <a:rPr lang="en-US" altLang="zh-CN" dirty="0"/>
              <a:t>Maya</a:t>
            </a:r>
            <a:r>
              <a:rPr lang="zh-CN" altLang="en-US" dirty="0"/>
              <a:t>的建模方式，让初学者跳出二维思维模式，掌握三维空间建模规律，最终制作出完美的三维模型。</a:t>
            </a:r>
            <a:endParaRPr lang="zh-CN" altLang="en-US" dirty="0"/>
          </a:p>
        </p:txBody>
      </p:sp>
    </p:spTree>
    <p:extLst>
      <p:ext uri="{BB962C8B-B14F-4D97-AF65-F5344CB8AC3E}">
        <p14:creationId xmlns:p14="http://schemas.microsoft.com/office/powerpoint/2010/main" val="348215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除了上述的三种创建模型方式外，用户还可以根据场景创建中的实际需要自由调整大小和位置来进行模型的创建，本小节将介绍如何通过交互式命令进行建模。</a:t>
            </a:r>
            <a:endParaRPr lang="zh-CN" altLang="en-US" dirty="0"/>
          </a:p>
        </p:txBody>
      </p:sp>
      <p:sp>
        <p:nvSpPr>
          <p:cNvPr id="3" name="文本占位符 2"/>
          <p:cNvSpPr>
            <a:spLocks noGrp="1"/>
          </p:cNvSpPr>
          <p:nvPr>
            <p:ph type="body" sz="quarter" idx="12"/>
          </p:nvPr>
        </p:nvSpPr>
        <p:spPr/>
        <p:txBody>
          <a:bodyPr/>
          <a:lstStyle/>
          <a:p>
            <a:r>
              <a:rPr lang="en-US" altLang="zh-CN" dirty="0"/>
              <a:t>3.2.4</a:t>
            </a:r>
            <a:r>
              <a:rPr lang="zh-CN" altLang="en-US" dirty="0"/>
              <a:t>交互式命令创建</a:t>
            </a:r>
            <a:endParaRPr lang="zh-CN" altLang="en-US" dirty="0"/>
          </a:p>
        </p:txBody>
      </p:sp>
    </p:spTree>
    <p:extLst>
      <p:ext uri="{BB962C8B-B14F-4D97-AF65-F5344CB8AC3E}">
        <p14:creationId xmlns:p14="http://schemas.microsoft.com/office/powerpoint/2010/main" val="260884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首先在“创建</a:t>
            </a:r>
            <a:r>
              <a:rPr lang="en-US" altLang="zh-CN" dirty="0"/>
              <a:t>&gt;</a:t>
            </a:r>
            <a:r>
              <a:rPr lang="zh-CN" altLang="en-US" dirty="0"/>
              <a:t>多边形基本体”面板里勾选“交互式创建”复选框，如下左图所示。</a:t>
            </a:r>
          </a:p>
          <a:p>
            <a:r>
              <a:rPr lang="zh-CN" altLang="en-US" dirty="0"/>
              <a:t>再执行“创建</a:t>
            </a:r>
            <a:r>
              <a:rPr lang="en-US" altLang="zh-CN" dirty="0"/>
              <a:t>&gt;</a:t>
            </a:r>
            <a:r>
              <a:rPr lang="zh-CN" altLang="en-US" dirty="0"/>
              <a:t>多边形基本体</a:t>
            </a:r>
            <a:r>
              <a:rPr lang="en-US" altLang="zh-CN" dirty="0"/>
              <a:t>&gt;</a:t>
            </a:r>
            <a:r>
              <a:rPr lang="zh-CN" altLang="en-US" dirty="0"/>
              <a:t>球体”命令，这时不会在场景中直接创建一个球体，而是需要在场景栅格（网格）上进行鼠标拖曳。按住鼠标左键不放，拖曳鼠标时会发现场景中正在创建一个球体，随着鼠标的拖动球体的体积也会变化，这就是交互式创建模式，如下右图所示。</a:t>
            </a:r>
            <a:endParaRPr lang="zh-CN" altLang="en-US" dirty="0"/>
          </a:p>
        </p:txBody>
      </p:sp>
      <p:pic>
        <p:nvPicPr>
          <p:cNvPr id="4" name="图片 3"/>
          <p:cNvPicPr/>
          <p:nvPr/>
        </p:nvPicPr>
        <p:blipFill>
          <a:blip r:embed="rId2"/>
          <a:srcRect l="4148" t="1669" r="3526" b="1860"/>
          <a:stretch>
            <a:fillRect/>
          </a:stretch>
        </p:blipFill>
        <p:spPr>
          <a:xfrm>
            <a:off x="2063498" y="2501550"/>
            <a:ext cx="2082833" cy="4061946"/>
          </a:xfrm>
          <a:prstGeom prst="rect">
            <a:avLst/>
          </a:prstGeom>
          <a:noFill/>
          <a:ln>
            <a:noFill/>
          </a:ln>
        </p:spPr>
      </p:pic>
      <p:pic>
        <p:nvPicPr>
          <p:cNvPr id="5" name="图片 4"/>
          <p:cNvPicPr/>
          <p:nvPr/>
        </p:nvPicPr>
        <p:blipFill>
          <a:blip r:embed="rId3"/>
          <a:srcRect l="11777" t="19121" r="44417" b="20240"/>
          <a:stretch>
            <a:fillRect/>
          </a:stretch>
        </p:blipFill>
        <p:spPr>
          <a:xfrm>
            <a:off x="4545975" y="2501550"/>
            <a:ext cx="4011994" cy="4061946"/>
          </a:xfrm>
          <a:prstGeom prst="rect">
            <a:avLst/>
          </a:prstGeom>
          <a:noFill/>
          <a:ln>
            <a:noFill/>
          </a:ln>
        </p:spPr>
      </p:pic>
    </p:spTree>
    <p:extLst>
      <p:ext uri="{BB962C8B-B14F-4D97-AF65-F5344CB8AC3E}">
        <p14:creationId xmlns:p14="http://schemas.microsoft.com/office/powerpoint/2010/main" val="132059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30957"/>
            <a:ext cx="6046265" cy="637192"/>
          </a:xfrm>
        </p:spPr>
        <p:txBody>
          <a:bodyPr/>
          <a:lstStyle/>
          <a:p>
            <a:r>
              <a:rPr lang="zh-CN" altLang="en-US" dirty="0"/>
              <a:t>编辑多边形对象</a:t>
            </a:r>
            <a:endParaRPr lang="zh-CN" altLang="en-US" dirty="0"/>
          </a:p>
        </p:txBody>
      </p:sp>
      <p:sp>
        <p:nvSpPr>
          <p:cNvPr id="5" name="文本占位符 4">
            <a:extLst>
              <a:ext uri="{FF2B5EF4-FFF2-40B4-BE49-F238E27FC236}">
                <a16:creationId xmlns="" xmlns:a16="http://schemas.microsoft.com/office/drawing/2014/main" id="{1568DF8F-9A6A-4890-A550-9D94BF63184C}"/>
              </a:ext>
            </a:extLst>
          </p:cNvPr>
          <p:cNvSpPr>
            <a:spLocks noGrp="1"/>
          </p:cNvSpPr>
          <p:nvPr>
            <p:ph type="body" sz="quarter" idx="13"/>
          </p:nvPr>
        </p:nvSpPr>
        <p:spPr>
          <a:xfrm>
            <a:off x="5245844" y="3858854"/>
            <a:ext cx="5441204" cy="328933"/>
          </a:xfrm>
        </p:spPr>
        <p:txBody>
          <a:bodyPr/>
          <a:lstStyle/>
          <a:p>
            <a:r>
              <a:rPr lang="en-US" altLang="zh-CN" dirty="0"/>
              <a:t>3.3.3 </a:t>
            </a:r>
            <a:r>
              <a:rPr lang="zh-CN" altLang="en-US" dirty="0"/>
              <a:t>边的多切割工具</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dirty="0"/>
              <a:t>03</a:t>
            </a:r>
            <a:endParaRPr lang="zh-CN" altLang="en-US" dirty="0"/>
          </a:p>
        </p:txBody>
      </p:sp>
      <p:sp>
        <p:nvSpPr>
          <p:cNvPr id="8" name="文本占位符 7">
            <a:extLst>
              <a:ext uri="{FF2B5EF4-FFF2-40B4-BE49-F238E27FC236}">
                <a16:creationId xmlns="" xmlns:a16="http://schemas.microsoft.com/office/drawing/2014/main" id="{562D3127-0966-4873-976B-3C0D6F47B3B4}"/>
              </a:ext>
            </a:extLst>
          </p:cNvPr>
          <p:cNvSpPr>
            <a:spLocks noGrp="1"/>
          </p:cNvSpPr>
          <p:nvPr>
            <p:ph type="body" sz="quarter" idx="11"/>
          </p:nvPr>
        </p:nvSpPr>
        <p:spPr/>
        <p:txBody>
          <a:bodyPr/>
          <a:lstStyle/>
          <a:p>
            <a:r>
              <a:rPr lang="en-US" altLang="zh-CN" dirty="0"/>
              <a:t>3.3.1 </a:t>
            </a:r>
            <a:r>
              <a:rPr lang="zh-CN" altLang="en-US" dirty="0"/>
              <a:t>插入循环边命令</a:t>
            </a:r>
            <a:endParaRPr lang="zh-CN" altLang="en-US" dirty="0"/>
          </a:p>
        </p:txBody>
      </p:sp>
      <p:sp>
        <p:nvSpPr>
          <p:cNvPr id="10" name="文本占位符 9">
            <a:extLst>
              <a:ext uri="{FF2B5EF4-FFF2-40B4-BE49-F238E27FC236}">
                <a16:creationId xmlns="" xmlns:a16="http://schemas.microsoft.com/office/drawing/2014/main" id="{4A8ABC59-2EC8-47EF-8BFE-647974615688}"/>
              </a:ext>
            </a:extLst>
          </p:cNvPr>
          <p:cNvSpPr>
            <a:spLocks noGrp="1"/>
          </p:cNvSpPr>
          <p:nvPr>
            <p:ph type="body" sz="quarter" idx="12"/>
          </p:nvPr>
        </p:nvSpPr>
        <p:spPr>
          <a:xfrm>
            <a:off x="5245844" y="3505440"/>
            <a:ext cx="5441204" cy="398009"/>
          </a:xfrm>
        </p:spPr>
        <p:txBody>
          <a:bodyPr/>
          <a:lstStyle/>
          <a:p>
            <a:r>
              <a:rPr lang="en-US" altLang="zh-CN" dirty="0"/>
              <a:t>3.3.2 </a:t>
            </a:r>
            <a:r>
              <a:rPr lang="zh-CN" altLang="en-US" dirty="0"/>
              <a:t>边的连接命令</a:t>
            </a:r>
            <a:endParaRPr lang="zh-CN" altLang="en-US" dirty="0"/>
          </a:p>
        </p:txBody>
      </p:sp>
      <p:sp>
        <p:nvSpPr>
          <p:cNvPr id="7" name="文本占位符 4">
            <a:extLst>
              <a:ext uri="{FF2B5EF4-FFF2-40B4-BE49-F238E27FC236}">
                <a16:creationId xmlns="" xmlns:a16="http://schemas.microsoft.com/office/drawing/2014/main" id="{1568DF8F-9A6A-4890-A550-9D94BF63184C}"/>
              </a:ext>
            </a:extLst>
          </p:cNvPr>
          <p:cNvSpPr txBox="1">
            <a:spLocks/>
          </p:cNvSpPr>
          <p:nvPr/>
        </p:nvSpPr>
        <p:spPr>
          <a:xfrm>
            <a:off x="5245844" y="4518002"/>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3.3.5 </a:t>
            </a:r>
            <a:r>
              <a:rPr lang="zh-CN" altLang="en-US" dirty="0"/>
              <a:t>附加到多边形命令</a:t>
            </a:r>
          </a:p>
        </p:txBody>
      </p:sp>
      <p:sp>
        <p:nvSpPr>
          <p:cNvPr id="9" name="文本占位符 9">
            <a:extLst>
              <a:ext uri="{FF2B5EF4-FFF2-40B4-BE49-F238E27FC236}">
                <a16:creationId xmlns="" xmlns:a16="http://schemas.microsoft.com/office/drawing/2014/main" id="{4A8ABC59-2EC8-47EF-8BFE-647974615688}"/>
              </a:ext>
            </a:extLst>
          </p:cNvPr>
          <p:cNvSpPr txBox="1">
            <a:spLocks/>
          </p:cNvSpPr>
          <p:nvPr/>
        </p:nvSpPr>
        <p:spPr>
          <a:xfrm>
            <a:off x="5245844" y="4214910"/>
            <a:ext cx="5441204" cy="2718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3.3.4 </a:t>
            </a:r>
            <a:r>
              <a:rPr lang="zh-CN" altLang="en-US" dirty="0"/>
              <a:t>创建多边形</a:t>
            </a:r>
          </a:p>
        </p:txBody>
      </p:sp>
    </p:spTree>
    <p:extLst>
      <p:ext uri="{BB962C8B-B14F-4D97-AF65-F5344CB8AC3E}">
        <p14:creationId xmlns:p14="http://schemas.microsoft.com/office/powerpoint/2010/main" val="42350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0B06BF60-F5E1-4D7A-9880-FFF6AAA8BFC2}"/>
              </a:ext>
            </a:extLst>
          </p:cNvPr>
          <p:cNvSpPr>
            <a:spLocks noGrp="1"/>
          </p:cNvSpPr>
          <p:nvPr>
            <p:ph type="body" sz="quarter" idx="10"/>
          </p:nvPr>
        </p:nvSpPr>
        <p:spPr>
          <a:xfrm>
            <a:off x="1399722" y="375802"/>
            <a:ext cx="10335078" cy="658652"/>
          </a:xfrm>
        </p:spPr>
        <p:txBody>
          <a:bodyPr>
            <a:normAutofit/>
          </a:bodyPr>
          <a:lstStyle/>
          <a:p>
            <a:r>
              <a:rPr lang="en-US" altLang="zh-CN" dirty="0"/>
              <a:t>3.3 </a:t>
            </a:r>
            <a:r>
              <a:rPr lang="zh-CN" altLang="en-US" dirty="0"/>
              <a:t>编辑多边形对象</a:t>
            </a:r>
            <a:endParaRPr lang="zh-CN" altLang="en-US" dirty="0"/>
          </a:p>
        </p:txBody>
      </p:sp>
      <p:sp>
        <p:nvSpPr>
          <p:cNvPr id="3" name="文本占位符 2">
            <a:extLst>
              <a:ext uri="{FF2B5EF4-FFF2-40B4-BE49-F238E27FC236}">
                <a16:creationId xmlns="" xmlns:a16="http://schemas.microsoft.com/office/drawing/2014/main" id="{B244A27C-E663-428E-A6FA-326670C8D387}"/>
              </a:ext>
            </a:extLst>
          </p:cNvPr>
          <p:cNvSpPr>
            <a:spLocks noGrp="1"/>
          </p:cNvSpPr>
          <p:nvPr>
            <p:ph type="body" sz="quarter" idx="11"/>
          </p:nvPr>
        </p:nvSpPr>
        <p:spPr/>
        <p:txBody>
          <a:bodyPr/>
          <a:lstStyle/>
          <a:p>
            <a:r>
              <a:rPr lang="zh-CN" altLang="en-US" dirty="0"/>
              <a:t>上一节我们讲解到如何创建多边形对象，本节将讲解如何编辑多边形对象。学习编辑多边形对象之前，我们要对多边形对象的组件有所了解，在“选择</a:t>
            </a:r>
            <a:r>
              <a:rPr lang="en-US" altLang="zh-CN" dirty="0"/>
              <a:t>&gt;</a:t>
            </a:r>
            <a:r>
              <a:rPr lang="zh-CN" altLang="en-US" dirty="0"/>
              <a:t>组件”的子菜单中显示组件菜单，如</a:t>
            </a:r>
            <a:r>
              <a:rPr lang="zh-CN" altLang="en-US" dirty="0" smtClean="0"/>
              <a:t>下图</a:t>
            </a:r>
            <a:r>
              <a:rPr lang="zh-CN" altLang="en-US" dirty="0"/>
              <a:t>所示。</a:t>
            </a:r>
            <a:endParaRPr lang="zh-CN" altLang="en-US" dirty="0"/>
          </a:p>
        </p:txBody>
      </p:sp>
      <p:pic>
        <p:nvPicPr>
          <p:cNvPr id="4" name="图片 3"/>
          <p:cNvPicPr/>
          <p:nvPr/>
        </p:nvPicPr>
        <p:blipFill>
          <a:blip r:embed="rId2"/>
          <a:srcRect b="26900"/>
          <a:stretch>
            <a:fillRect/>
          </a:stretch>
        </p:blipFill>
        <p:spPr>
          <a:xfrm>
            <a:off x="3622192" y="2329868"/>
            <a:ext cx="4323285" cy="4212821"/>
          </a:xfrm>
          <a:prstGeom prst="rect">
            <a:avLst/>
          </a:prstGeom>
          <a:noFill/>
          <a:ln>
            <a:noFill/>
          </a:ln>
        </p:spPr>
      </p:pic>
    </p:spTree>
    <p:extLst>
      <p:ext uri="{BB962C8B-B14F-4D97-AF65-F5344CB8AC3E}">
        <p14:creationId xmlns:p14="http://schemas.microsoft.com/office/powerpoint/2010/main" val="1540990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在“组件”子菜单中包括“多组件”“顶点”“边”和“面”等模式，下面介绍这些模式都有什么区别以及如何开启这些模式。</a:t>
            </a:r>
          </a:p>
          <a:p>
            <a:r>
              <a:rPr lang="en-US" altLang="zh-CN" dirty="0"/>
              <a:t>1</a:t>
            </a:r>
            <a:r>
              <a:rPr lang="en-US" altLang="zh-CN" dirty="0" smtClean="0"/>
              <a:t>)</a:t>
            </a:r>
            <a:r>
              <a:rPr lang="zh-CN" altLang="en-US" dirty="0" smtClean="0"/>
              <a:t>多</a:t>
            </a:r>
            <a:r>
              <a:rPr lang="zh-CN" altLang="en-US" dirty="0"/>
              <a:t>组件：按</a:t>
            </a:r>
            <a:r>
              <a:rPr lang="en-US" altLang="zh-CN" dirty="0"/>
              <a:t>F7</a:t>
            </a:r>
            <a:r>
              <a:rPr lang="zh-CN" altLang="en-US" dirty="0"/>
              <a:t>功能键可开启“多组件”模式，在多组件模式下可以选择顶点、边和面，无需在其他模式之间进行切换。当在多组件模式下对模型进行框选时，</a:t>
            </a:r>
            <a:r>
              <a:rPr lang="en-US" altLang="zh-CN" dirty="0"/>
              <a:t>Maya</a:t>
            </a:r>
            <a:r>
              <a:rPr lang="zh-CN" altLang="en-US" dirty="0"/>
              <a:t>将会选中所有的顶点。如果在选择模型面的情况下进入“多组件”模式，框选模型则会选中所有的面。</a:t>
            </a:r>
          </a:p>
          <a:p>
            <a:r>
              <a:rPr lang="en-US" altLang="zh-CN" dirty="0"/>
              <a:t>2</a:t>
            </a:r>
            <a:r>
              <a:rPr lang="en-US" altLang="zh-CN" dirty="0" smtClean="0"/>
              <a:t>)</a:t>
            </a:r>
            <a:r>
              <a:rPr lang="zh-CN" altLang="en-US" dirty="0" smtClean="0"/>
              <a:t>顶</a:t>
            </a:r>
            <a:r>
              <a:rPr lang="zh-CN" altLang="en-US" dirty="0"/>
              <a:t>点：按</a:t>
            </a:r>
            <a:r>
              <a:rPr lang="en-US" altLang="zh-CN" dirty="0"/>
              <a:t>F9</a:t>
            </a:r>
            <a:r>
              <a:rPr lang="zh-CN" altLang="en-US" dirty="0"/>
              <a:t>功能键可开启“顶点”组件模式，或者是在模型上单击鼠标右键，在弹出的快捷菜单中选择“顶点”组件模式。开启“顶点”组件模式后，就可以选择模型上的任意一个顶点，在此模式下只能对模型的顶点进行选择，如果需要编辑模型的边或面要进入相对应的组件模式。</a:t>
            </a:r>
          </a:p>
          <a:p>
            <a:endParaRPr lang="zh-CN" altLang="en-US" dirty="0"/>
          </a:p>
        </p:txBody>
      </p:sp>
    </p:spTree>
    <p:extLst>
      <p:ext uri="{BB962C8B-B14F-4D97-AF65-F5344CB8AC3E}">
        <p14:creationId xmlns:p14="http://schemas.microsoft.com/office/powerpoint/2010/main" val="423137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a:t>
            </a:r>
            <a:r>
              <a:rPr lang="en-US" altLang="zh-CN" dirty="0" smtClean="0"/>
              <a:t>)</a:t>
            </a:r>
            <a:r>
              <a:rPr lang="zh-CN" altLang="en-US" dirty="0" smtClean="0"/>
              <a:t>边</a:t>
            </a:r>
            <a:r>
              <a:rPr lang="zh-CN" altLang="en-US" dirty="0"/>
              <a:t>：按</a:t>
            </a:r>
            <a:r>
              <a:rPr lang="en-US" altLang="zh-CN" dirty="0"/>
              <a:t>F10</a:t>
            </a:r>
            <a:r>
              <a:rPr lang="zh-CN" altLang="en-US" dirty="0"/>
              <a:t>功能键可开启“边”组件模式，或者是在模型上单击鼠标右键，在弹出的快捷菜单中选择“边”组件模式。开启“边”组件模式后，就可以选择模型上的任意一条边，边不光可以进行移动操作，也可以进行旋转和缩放的操作。</a:t>
            </a:r>
          </a:p>
          <a:p>
            <a:r>
              <a:rPr lang="en-US" altLang="zh-CN" dirty="0"/>
              <a:t>4</a:t>
            </a:r>
            <a:r>
              <a:rPr lang="en-US" altLang="zh-CN" dirty="0" smtClean="0"/>
              <a:t>)</a:t>
            </a:r>
            <a:r>
              <a:rPr lang="zh-CN" altLang="en-US" dirty="0" smtClean="0"/>
              <a:t>面</a:t>
            </a:r>
            <a:r>
              <a:rPr lang="zh-CN" altLang="en-US" dirty="0"/>
              <a:t>：按</a:t>
            </a:r>
            <a:r>
              <a:rPr lang="en-US" altLang="zh-CN" dirty="0"/>
              <a:t>F11</a:t>
            </a:r>
            <a:r>
              <a:rPr lang="zh-CN" altLang="en-US" dirty="0"/>
              <a:t>功能键可开启“面”组件模式，或者是在模型上单击鼠标右键，在弹出的快捷菜单中选择“面”组件模式。在面的模式下可以对模型上的面进行操作，但要注意的是，</a:t>
            </a:r>
            <a:r>
              <a:rPr lang="en-US" altLang="zh-CN" dirty="0"/>
              <a:t>Maya</a:t>
            </a:r>
            <a:r>
              <a:rPr lang="zh-CN" altLang="en-US" dirty="0"/>
              <a:t>中的面是有“正面”和“反面”的，通过法线来决定哪个面是“正面”，因为默认情况下只有模型的“正面”才会被渲染出来，即使很多三维软件中可以设置双面渲染，但是如果是模型的法线不正确的情况下进行其他的操作，会出现一些其他的问题。</a:t>
            </a:r>
          </a:p>
          <a:p>
            <a:endParaRPr lang="zh-CN" altLang="en-US" dirty="0"/>
          </a:p>
        </p:txBody>
      </p:sp>
    </p:spTree>
    <p:extLst>
      <p:ext uri="{BB962C8B-B14F-4D97-AF65-F5344CB8AC3E}">
        <p14:creationId xmlns:p14="http://schemas.microsoft.com/office/powerpoint/2010/main" val="8358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a:t>
            </a:r>
            <a:r>
              <a:rPr lang="zh-CN" altLang="en-US" dirty="0"/>
              <a:t>中进入多边形组件模式后，要开始学习如何对模型的顶点、边和面进行深入的操作。因为一个边是由</a:t>
            </a:r>
            <a:r>
              <a:rPr lang="en-US" altLang="zh-CN" dirty="0"/>
              <a:t>2</a:t>
            </a:r>
            <a:r>
              <a:rPr lang="zh-CN" altLang="en-US" dirty="0"/>
              <a:t>个顶点组成的，而面是由多个边构成的，所以可以理解为我们只要对边进行编辑就可以同时影响顶点和面。下面我们将先学习关于边的一些操作。</a:t>
            </a:r>
            <a:endParaRPr lang="zh-CN" altLang="en-US" dirty="0"/>
          </a:p>
        </p:txBody>
      </p:sp>
      <p:sp>
        <p:nvSpPr>
          <p:cNvPr id="3" name="文本占位符 2"/>
          <p:cNvSpPr>
            <a:spLocks noGrp="1"/>
          </p:cNvSpPr>
          <p:nvPr>
            <p:ph type="body" sz="quarter" idx="12"/>
          </p:nvPr>
        </p:nvSpPr>
        <p:spPr/>
        <p:txBody>
          <a:bodyPr/>
          <a:lstStyle/>
          <a:p>
            <a:r>
              <a:rPr lang="en-US" altLang="zh-CN" dirty="0"/>
              <a:t>3.3.1 </a:t>
            </a:r>
            <a:r>
              <a:rPr lang="zh-CN" altLang="en-US" dirty="0"/>
              <a:t>插入循环边命令</a:t>
            </a:r>
            <a:endParaRPr lang="zh-CN" altLang="en-US" dirty="0"/>
          </a:p>
        </p:txBody>
      </p:sp>
    </p:spTree>
    <p:extLst>
      <p:ext uri="{BB962C8B-B14F-4D97-AF65-F5344CB8AC3E}">
        <p14:creationId xmlns:p14="http://schemas.microsoft.com/office/powerpoint/2010/main" val="254373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BEFAC1F9-5B3B-4C2C-B412-9F5F565DB9E7}"/>
              </a:ext>
            </a:extLst>
          </p:cNvPr>
          <p:cNvSpPr>
            <a:spLocks noGrp="1"/>
          </p:cNvSpPr>
          <p:nvPr>
            <p:ph type="body" sz="quarter" idx="11"/>
          </p:nvPr>
        </p:nvSpPr>
        <p:spPr/>
        <p:txBody>
          <a:bodyPr/>
          <a:lstStyle/>
          <a:p>
            <a:r>
              <a:rPr lang="zh-CN" altLang="en-US" dirty="0"/>
              <a:t>步骤</a:t>
            </a:r>
            <a:r>
              <a:rPr lang="en-US" altLang="zh-CN" dirty="0"/>
              <a:t>01</a:t>
            </a:r>
            <a:r>
              <a:rPr lang="zh-CN" altLang="en-US" dirty="0"/>
              <a:t>：先在场景中创建一个立方体，如下左图所示。</a:t>
            </a:r>
          </a:p>
          <a:p>
            <a:r>
              <a:rPr lang="zh-CN" altLang="en-US" dirty="0"/>
              <a:t>步骤</a:t>
            </a:r>
            <a:r>
              <a:rPr lang="en-US" altLang="zh-CN" dirty="0"/>
              <a:t>02</a:t>
            </a:r>
            <a:r>
              <a:rPr lang="zh-CN" altLang="en-US" dirty="0"/>
              <a:t>：选择“建模 </a:t>
            </a:r>
            <a:r>
              <a:rPr lang="en-US" altLang="zh-CN" dirty="0"/>
              <a:t>&gt; </a:t>
            </a:r>
            <a:r>
              <a:rPr lang="zh-CN" altLang="en-US" dirty="0"/>
              <a:t>网格工具</a:t>
            </a:r>
            <a:r>
              <a:rPr lang="en-US" altLang="zh-CN" dirty="0"/>
              <a:t>&gt;</a:t>
            </a:r>
            <a:r>
              <a:rPr lang="zh-CN" altLang="en-US" dirty="0"/>
              <a:t>插入循环边”工具，如下右图所示。</a:t>
            </a:r>
            <a:endParaRPr lang="zh-CN" altLang="en-US" dirty="0"/>
          </a:p>
        </p:txBody>
      </p:sp>
      <p:pic>
        <p:nvPicPr>
          <p:cNvPr id="4" name="图片 3"/>
          <p:cNvPicPr/>
          <p:nvPr/>
        </p:nvPicPr>
        <p:blipFill>
          <a:blip r:embed="rId2"/>
          <a:stretch>
            <a:fillRect/>
          </a:stretch>
        </p:blipFill>
        <p:spPr>
          <a:xfrm>
            <a:off x="655822" y="1954200"/>
            <a:ext cx="3278871" cy="2933111"/>
          </a:xfrm>
          <a:prstGeom prst="rect">
            <a:avLst/>
          </a:prstGeom>
          <a:noFill/>
          <a:ln>
            <a:noFill/>
          </a:ln>
        </p:spPr>
      </p:pic>
      <p:pic>
        <p:nvPicPr>
          <p:cNvPr id="5" name="图片 4"/>
          <p:cNvPicPr/>
          <p:nvPr/>
        </p:nvPicPr>
        <p:blipFill>
          <a:blip r:embed="rId3"/>
          <a:stretch>
            <a:fillRect/>
          </a:stretch>
        </p:blipFill>
        <p:spPr>
          <a:xfrm>
            <a:off x="4268777" y="1954200"/>
            <a:ext cx="4216878" cy="2933111"/>
          </a:xfrm>
          <a:prstGeom prst="rect">
            <a:avLst/>
          </a:prstGeom>
          <a:noFill/>
          <a:ln>
            <a:noFill/>
          </a:ln>
        </p:spPr>
      </p:pic>
    </p:spTree>
    <p:extLst>
      <p:ext uri="{BB962C8B-B14F-4D97-AF65-F5344CB8AC3E}">
        <p14:creationId xmlns:p14="http://schemas.microsoft.com/office/powerpoint/2010/main" val="2840604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：在立方体的一条边上单击或者拖曳即可在立方体上创建出一条环形边，如下左图所示。</a:t>
            </a:r>
          </a:p>
          <a:p>
            <a:r>
              <a:rPr lang="zh-CN" altLang="en-US" dirty="0"/>
              <a:t>步骤</a:t>
            </a:r>
            <a:r>
              <a:rPr lang="en-US" altLang="zh-CN" dirty="0"/>
              <a:t>04</a:t>
            </a:r>
            <a:r>
              <a:rPr lang="zh-CN" altLang="en-US" dirty="0"/>
              <a:t>：创建好循环边后效果，如下中图所示。注意，如需退出“插入循环边”模式要单击左边工具栏的选择按钮，或者按键盘</a:t>
            </a:r>
            <a:r>
              <a:rPr lang="en-US" altLang="zh-CN" dirty="0"/>
              <a:t>W</a:t>
            </a:r>
            <a:r>
              <a:rPr lang="zh-CN" altLang="en-US" dirty="0"/>
              <a:t>、</a:t>
            </a:r>
            <a:r>
              <a:rPr lang="en-US" altLang="zh-CN" dirty="0"/>
              <a:t>E</a:t>
            </a:r>
            <a:r>
              <a:rPr lang="zh-CN" altLang="en-US" dirty="0"/>
              <a:t>、</a:t>
            </a:r>
            <a:r>
              <a:rPr lang="en-US" altLang="zh-CN" dirty="0"/>
              <a:t>R</a:t>
            </a:r>
            <a:r>
              <a:rPr lang="zh-CN" altLang="en-US" dirty="0"/>
              <a:t>键也可退出“插入循环边”模式，如下右图所示。</a:t>
            </a:r>
            <a:endParaRPr lang="zh-CN" altLang="en-US" dirty="0"/>
          </a:p>
        </p:txBody>
      </p:sp>
      <p:pic>
        <p:nvPicPr>
          <p:cNvPr id="3" name="图片 2"/>
          <p:cNvPicPr/>
          <p:nvPr/>
        </p:nvPicPr>
        <p:blipFill>
          <a:blip r:embed="rId2"/>
          <a:srcRect l="4902" t="9324" r="3591" b="10997"/>
          <a:stretch>
            <a:fillRect/>
          </a:stretch>
        </p:blipFill>
        <p:spPr>
          <a:xfrm>
            <a:off x="1059399" y="3123357"/>
            <a:ext cx="2797180" cy="2347277"/>
          </a:xfrm>
          <a:prstGeom prst="rect">
            <a:avLst/>
          </a:prstGeom>
          <a:noFill/>
          <a:ln>
            <a:noFill/>
          </a:ln>
        </p:spPr>
      </p:pic>
      <p:pic>
        <p:nvPicPr>
          <p:cNvPr id="4" name="图片 3"/>
          <p:cNvPicPr/>
          <p:nvPr/>
        </p:nvPicPr>
        <p:blipFill>
          <a:blip r:embed="rId3"/>
          <a:srcRect l="2763" t="9866" r="3719" b="8183"/>
          <a:stretch>
            <a:fillRect/>
          </a:stretch>
        </p:blipFill>
        <p:spPr>
          <a:xfrm>
            <a:off x="4109544" y="3123357"/>
            <a:ext cx="2912606" cy="2347277"/>
          </a:xfrm>
          <a:prstGeom prst="rect">
            <a:avLst/>
          </a:prstGeom>
          <a:noFill/>
          <a:ln>
            <a:noFill/>
          </a:ln>
        </p:spPr>
      </p:pic>
      <p:pic>
        <p:nvPicPr>
          <p:cNvPr id="5" name="图片 4"/>
          <p:cNvPicPr/>
          <p:nvPr/>
        </p:nvPicPr>
        <p:blipFill>
          <a:blip r:embed="rId4"/>
          <a:stretch>
            <a:fillRect/>
          </a:stretch>
        </p:blipFill>
        <p:spPr>
          <a:xfrm>
            <a:off x="7229342" y="3123357"/>
            <a:ext cx="2504157" cy="2347277"/>
          </a:xfrm>
          <a:prstGeom prst="rect">
            <a:avLst/>
          </a:prstGeom>
          <a:noFill/>
          <a:ln>
            <a:noFill/>
          </a:ln>
        </p:spPr>
      </p:pic>
    </p:spTree>
    <p:extLst>
      <p:ext uri="{BB962C8B-B14F-4D97-AF65-F5344CB8AC3E}">
        <p14:creationId xmlns:p14="http://schemas.microsoft.com/office/powerpoint/2010/main" val="4238874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：选中立方体，按</a:t>
            </a:r>
            <a:r>
              <a:rPr lang="en-US" altLang="zh-CN" dirty="0"/>
              <a:t>F10</a:t>
            </a:r>
            <a:r>
              <a:rPr lang="zh-CN" altLang="en-US" dirty="0"/>
              <a:t>功能键再次进入编辑边组件模式，选择立方体上方中间的一条边，如下左图所示。</a:t>
            </a:r>
          </a:p>
          <a:p>
            <a:r>
              <a:rPr lang="zh-CN" altLang="en-US" dirty="0"/>
              <a:t>步骤</a:t>
            </a:r>
            <a:r>
              <a:rPr lang="en-US" altLang="zh-CN" dirty="0"/>
              <a:t>06</a:t>
            </a:r>
            <a:r>
              <a:rPr lang="zh-CN" altLang="en-US" dirty="0"/>
              <a:t>：然后按键盘</a:t>
            </a:r>
            <a:r>
              <a:rPr lang="en-US" altLang="zh-CN" dirty="0"/>
              <a:t>W</a:t>
            </a:r>
            <a:r>
              <a:rPr lang="zh-CN" altLang="en-US" dirty="0"/>
              <a:t>键向上移动这条边，如下右图所示。通过对边的移动、选择和缩放就可以改变立方体的形状。</a:t>
            </a:r>
          </a:p>
          <a:p>
            <a:endParaRPr lang="zh-CN" altLang="en-US" dirty="0"/>
          </a:p>
        </p:txBody>
      </p:sp>
      <p:pic>
        <p:nvPicPr>
          <p:cNvPr id="3" name="图片 2"/>
          <p:cNvPicPr/>
          <p:nvPr/>
        </p:nvPicPr>
        <p:blipFill>
          <a:blip r:embed="rId2"/>
          <a:stretch>
            <a:fillRect/>
          </a:stretch>
        </p:blipFill>
        <p:spPr>
          <a:xfrm>
            <a:off x="2116291" y="2688841"/>
            <a:ext cx="3402911" cy="3270525"/>
          </a:xfrm>
          <a:prstGeom prst="rect">
            <a:avLst/>
          </a:prstGeom>
          <a:noFill/>
          <a:ln>
            <a:noFill/>
          </a:ln>
        </p:spPr>
      </p:pic>
      <p:pic>
        <p:nvPicPr>
          <p:cNvPr id="4" name="图片 3"/>
          <p:cNvPicPr/>
          <p:nvPr/>
        </p:nvPicPr>
        <p:blipFill>
          <a:blip r:embed="rId3"/>
          <a:stretch>
            <a:fillRect/>
          </a:stretch>
        </p:blipFill>
        <p:spPr>
          <a:xfrm>
            <a:off x="5755684" y="2688841"/>
            <a:ext cx="3384484" cy="3270525"/>
          </a:xfrm>
          <a:prstGeom prst="rect">
            <a:avLst/>
          </a:prstGeom>
          <a:noFill/>
          <a:ln>
            <a:noFill/>
          </a:ln>
        </p:spPr>
      </p:pic>
    </p:spTree>
    <p:extLst>
      <p:ext uri="{BB962C8B-B14F-4D97-AF65-F5344CB8AC3E}">
        <p14:creationId xmlns:p14="http://schemas.microsoft.com/office/powerpoint/2010/main" val="134019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324B65BD-3D0E-4F32-87EF-6C552A096687}"/>
              </a:ext>
            </a:extLst>
          </p:cNvPr>
          <p:cNvSpPr>
            <a:spLocks noGrp="1"/>
          </p:cNvSpPr>
          <p:nvPr>
            <p:ph type="body" sz="quarter" idx="11"/>
          </p:nvPr>
        </p:nvSpPr>
        <p:spPr/>
        <p:txBody>
          <a:bodyPr/>
          <a:lstStyle/>
          <a:p>
            <a:pPr marL="342900" indent="-342900">
              <a:buFont typeface="+mj-lt"/>
              <a:buAutoNum type="arabicPeriod"/>
            </a:pPr>
            <a:r>
              <a:rPr lang="zh-CN" altLang="en-US" dirty="0"/>
              <a:t>了解多边形建模的基础知识</a:t>
            </a:r>
          </a:p>
          <a:p>
            <a:pPr marL="342900" indent="-342900">
              <a:buFont typeface="+mj-lt"/>
              <a:buAutoNum type="arabicPeriod"/>
            </a:pPr>
            <a:r>
              <a:rPr lang="zh-CN" altLang="en-US" dirty="0" smtClean="0"/>
              <a:t>掌</a:t>
            </a:r>
            <a:r>
              <a:rPr lang="zh-CN" altLang="en-US" dirty="0"/>
              <a:t>握多边形建模技巧</a:t>
            </a:r>
          </a:p>
          <a:p>
            <a:pPr marL="342900" indent="-342900">
              <a:buFont typeface="+mj-lt"/>
              <a:buAutoNum type="arabicPeriod"/>
            </a:pPr>
            <a:r>
              <a:rPr lang="zh-CN" altLang="en-US" dirty="0" smtClean="0"/>
              <a:t>通</a:t>
            </a:r>
            <a:r>
              <a:rPr lang="zh-CN" altLang="en-US" dirty="0"/>
              <a:t>过建模掌握模型的基本属性</a:t>
            </a:r>
          </a:p>
          <a:p>
            <a:pPr marL="342900" indent="-342900">
              <a:buFont typeface="+mj-lt"/>
              <a:buAutoNum type="arabicPeriod"/>
            </a:pPr>
            <a:r>
              <a:rPr lang="zh-CN" altLang="en-US" dirty="0" smtClean="0"/>
              <a:t>了</a:t>
            </a:r>
            <a:r>
              <a:rPr lang="zh-CN" altLang="en-US" dirty="0"/>
              <a:t>解实战中模型制作流程</a:t>
            </a:r>
          </a:p>
          <a:p>
            <a:pPr marL="342900" indent="-342900">
              <a:buFont typeface="+mj-lt"/>
              <a:buAutoNum type="arabicPeriod"/>
            </a:pPr>
            <a:r>
              <a:rPr lang="zh-CN" altLang="en-US" dirty="0" smtClean="0"/>
              <a:t>学</a:t>
            </a:r>
            <a:r>
              <a:rPr lang="zh-CN" altLang="en-US" dirty="0"/>
              <a:t>习如何创建立体文字</a:t>
            </a:r>
            <a:endParaRPr lang="zh-CN" altLang="en-US" dirty="0"/>
          </a:p>
        </p:txBody>
      </p:sp>
    </p:spTree>
    <p:extLst>
      <p:ext uri="{BB962C8B-B14F-4D97-AF65-F5344CB8AC3E}">
        <p14:creationId xmlns:p14="http://schemas.microsoft.com/office/powerpoint/2010/main" val="274088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：执行“建模 </a:t>
            </a:r>
            <a:r>
              <a:rPr lang="en-US" altLang="zh-CN" dirty="0"/>
              <a:t>&gt; </a:t>
            </a:r>
            <a:r>
              <a:rPr lang="zh-CN" altLang="en-US" dirty="0"/>
              <a:t>网格工具</a:t>
            </a:r>
            <a:r>
              <a:rPr lang="en-US" altLang="zh-CN" dirty="0"/>
              <a:t>&gt;</a:t>
            </a:r>
            <a:r>
              <a:rPr lang="zh-CN" altLang="en-US" dirty="0"/>
              <a:t>插入循环边 </a:t>
            </a:r>
            <a:r>
              <a:rPr lang="en-US" altLang="zh-CN" dirty="0"/>
              <a:t>¨”</a:t>
            </a:r>
            <a:r>
              <a:rPr lang="zh-CN" altLang="en-US" dirty="0"/>
              <a:t>热盒命令，如下左图所示。</a:t>
            </a:r>
          </a:p>
          <a:p>
            <a:r>
              <a:rPr lang="zh-CN" altLang="en-US" dirty="0"/>
              <a:t>步骤</a:t>
            </a:r>
            <a:r>
              <a:rPr lang="en-US" altLang="zh-CN" dirty="0"/>
              <a:t>08</a:t>
            </a:r>
            <a:r>
              <a:rPr lang="zh-CN" altLang="en-US" dirty="0"/>
              <a:t>：将弹出“工具设置”对话框，在该对话框中可以设置插入循环边工具的三种不同的模式，如下右图所示。</a:t>
            </a:r>
          </a:p>
          <a:p>
            <a:endParaRPr lang="zh-CN" altLang="en-US" dirty="0"/>
          </a:p>
        </p:txBody>
      </p:sp>
      <p:pic>
        <p:nvPicPr>
          <p:cNvPr id="3" name="图片 2"/>
          <p:cNvPicPr/>
          <p:nvPr/>
        </p:nvPicPr>
        <p:blipFill>
          <a:blip r:embed="rId2"/>
          <a:stretch>
            <a:fillRect/>
          </a:stretch>
        </p:blipFill>
        <p:spPr>
          <a:xfrm>
            <a:off x="1945563" y="2311225"/>
            <a:ext cx="2736796" cy="3948580"/>
          </a:xfrm>
          <a:prstGeom prst="rect">
            <a:avLst/>
          </a:prstGeom>
          <a:noFill/>
          <a:ln>
            <a:noFill/>
          </a:ln>
        </p:spPr>
      </p:pic>
      <p:pic>
        <p:nvPicPr>
          <p:cNvPr id="4" name="图片 3"/>
          <p:cNvPicPr/>
          <p:nvPr/>
        </p:nvPicPr>
        <p:blipFill>
          <a:blip r:embed="rId3"/>
          <a:stretch>
            <a:fillRect/>
          </a:stretch>
        </p:blipFill>
        <p:spPr>
          <a:xfrm>
            <a:off x="4958364" y="2311225"/>
            <a:ext cx="4244539" cy="3948580"/>
          </a:xfrm>
          <a:prstGeom prst="rect">
            <a:avLst/>
          </a:prstGeom>
          <a:noFill/>
          <a:ln>
            <a:noFill/>
          </a:ln>
        </p:spPr>
      </p:pic>
    </p:spTree>
    <p:extLst>
      <p:ext uri="{BB962C8B-B14F-4D97-AF65-F5344CB8AC3E}">
        <p14:creationId xmlns:p14="http://schemas.microsoft.com/office/powerpoint/2010/main" val="300141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1.</a:t>
            </a:r>
            <a:r>
              <a:rPr lang="zh-CN" altLang="en-US" dirty="0"/>
              <a:t>与边的相对距离</a:t>
            </a:r>
          </a:p>
          <a:p>
            <a:r>
              <a:rPr lang="zh-CN" altLang="en-US" dirty="0"/>
              <a:t>在插入循环边工具设置里选择“与边的相对距离”并在刚才调整过的立方体上单击并拖曳，会创建一个跟立方体的边有着相似造型的循环边，如下左图所示。而且如果执行的时候拖曳到越接近立方体底部的时候，这条将要新生成的边就会越接近底部边的形状，如下中图所示。如果这个边越接近立方体的顶部，就会越像立方体顶部边的形状。注意，这种模式是按照上下边的形状按照百分比进行计算的，如果你是在</a:t>
            </a:r>
            <a:r>
              <a:rPr lang="en-US" altLang="zh-CN" dirty="0"/>
              <a:t>2</a:t>
            </a:r>
            <a:r>
              <a:rPr lang="zh-CN" altLang="en-US" dirty="0"/>
              <a:t>条边的正中间新添加一条边，那么这条边会有</a:t>
            </a:r>
            <a:r>
              <a:rPr lang="en-US" altLang="zh-CN" dirty="0"/>
              <a:t>50%</a:t>
            </a:r>
            <a:r>
              <a:rPr lang="zh-CN" altLang="en-US" dirty="0"/>
              <a:t>上面边的形状和</a:t>
            </a:r>
            <a:r>
              <a:rPr lang="en-US" altLang="zh-CN" dirty="0"/>
              <a:t>50%</a:t>
            </a:r>
            <a:r>
              <a:rPr lang="zh-CN" altLang="en-US" dirty="0"/>
              <a:t>下面边的形状。</a:t>
            </a:r>
          </a:p>
          <a:p>
            <a:r>
              <a:rPr lang="en-US" altLang="zh-CN" dirty="0"/>
              <a:t>  </a:t>
            </a:r>
            <a:endParaRPr lang="zh-CN" altLang="en-US" dirty="0"/>
          </a:p>
        </p:txBody>
      </p:sp>
      <p:pic>
        <p:nvPicPr>
          <p:cNvPr id="1027" name="图片 11"/>
          <p:cNvPicPr>
            <a:picLocks noChangeAspect="1" noChangeArrowheads="1"/>
          </p:cNvPicPr>
          <p:nvPr/>
        </p:nvPicPr>
        <p:blipFill>
          <a:blip r:embed="rId2">
            <a:extLst>
              <a:ext uri="{28A0092B-C50C-407E-A947-70E740481C1C}">
                <a14:useLocalDpi xmlns:a14="http://schemas.microsoft.com/office/drawing/2010/main" val="0"/>
              </a:ext>
            </a:extLst>
          </a:blip>
          <a:srcRect t="7713" b="6084"/>
          <a:stretch>
            <a:fillRect/>
          </a:stretch>
        </p:blipFill>
        <p:spPr bwMode="auto">
          <a:xfrm>
            <a:off x="819806" y="3809999"/>
            <a:ext cx="2600941" cy="26380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12"/>
          <p:cNvPicPr>
            <a:picLocks noChangeAspect="1" noChangeArrowheads="1"/>
          </p:cNvPicPr>
          <p:nvPr/>
        </p:nvPicPr>
        <p:blipFill>
          <a:blip r:embed="rId3">
            <a:extLst>
              <a:ext uri="{28A0092B-C50C-407E-A947-70E740481C1C}">
                <a14:useLocalDpi xmlns:a14="http://schemas.microsoft.com/office/drawing/2010/main" val="0"/>
              </a:ext>
            </a:extLst>
          </a:blip>
          <a:srcRect t="8107" b="7191"/>
          <a:stretch>
            <a:fillRect/>
          </a:stretch>
        </p:blipFill>
        <p:spPr bwMode="auto">
          <a:xfrm>
            <a:off x="3666468" y="3819524"/>
            <a:ext cx="2832193" cy="2628571"/>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13"/>
          <p:cNvPicPr>
            <a:picLocks noChangeAspect="1" noChangeArrowheads="1"/>
          </p:cNvPicPr>
          <p:nvPr/>
        </p:nvPicPr>
        <p:blipFill>
          <a:blip r:embed="rId4">
            <a:extLst>
              <a:ext uri="{28A0092B-C50C-407E-A947-70E740481C1C}">
                <a14:useLocalDpi xmlns:a14="http://schemas.microsoft.com/office/drawing/2010/main" val="0"/>
              </a:ext>
            </a:extLst>
          </a:blip>
          <a:srcRect t="8339"/>
          <a:stretch>
            <a:fillRect/>
          </a:stretch>
        </p:blipFill>
        <p:spPr bwMode="auto">
          <a:xfrm>
            <a:off x="6668815" y="3829049"/>
            <a:ext cx="2617075" cy="26359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809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162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63615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2. </a:t>
            </a:r>
            <a:r>
              <a:rPr lang="zh-CN" altLang="en-US" dirty="0"/>
              <a:t>与边的相等距离</a:t>
            </a:r>
          </a:p>
          <a:p>
            <a:r>
              <a:rPr lang="zh-CN" altLang="en-US" dirty="0"/>
              <a:t>选择“与边的相等距离”并在立方体靠近上方边的位置单击并拖曳，会发现在预览模式下将要创建的边的形状跟上面边的形状是完全一样的，如下左图所示。并且就算是拖曳到立方体的底部，将要创建的边的形状也不会改变，如下中图所示。同样，如果是在靠近底部执行的时候，将要创建的边的形状会跟底部边的形状保持一致，如下右图所示。</a:t>
            </a:r>
          </a:p>
          <a:p>
            <a:r>
              <a:rPr lang="en-US" altLang="zh-CN" dirty="0"/>
              <a:t> </a:t>
            </a:r>
            <a:endParaRPr lang="zh-CN" altLang="en-US" dirty="0"/>
          </a:p>
        </p:txBody>
      </p:sp>
      <p:pic>
        <p:nvPicPr>
          <p:cNvPr id="2051" name="图片 14"/>
          <p:cNvPicPr>
            <a:picLocks noChangeAspect="1" noChangeArrowheads="1"/>
          </p:cNvPicPr>
          <p:nvPr/>
        </p:nvPicPr>
        <p:blipFill>
          <a:blip r:embed="rId2">
            <a:extLst>
              <a:ext uri="{28A0092B-C50C-407E-A947-70E740481C1C}">
                <a14:useLocalDpi xmlns:a14="http://schemas.microsoft.com/office/drawing/2010/main" val="0"/>
              </a:ext>
            </a:extLst>
          </a:blip>
          <a:srcRect b="5460"/>
          <a:stretch>
            <a:fillRect/>
          </a:stretch>
        </p:blipFill>
        <p:spPr bwMode="auto">
          <a:xfrm>
            <a:off x="694997" y="2995448"/>
            <a:ext cx="2935844" cy="27747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15"/>
          <p:cNvPicPr>
            <a:picLocks noChangeAspect="1" noChangeArrowheads="1"/>
          </p:cNvPicPr>
          <p:nvPr/>
        </p:nvPicPr>
        <p:blipFill>
          <a:blip r:embed="rId3">
            <a:extLst>
              <a:ext uri="{28A0092B-C50C-407E-A947-70E740481C1C}">
                <a14:useLocalDpi xmlns:a14="http://schemas.microsoft.com/office/drawing/2010/main" val="0"/>
              </a:ext>
            </a:extLst>
          </a:blip>
          <a:srcRect t="7587" b="4677"/>
          <a:stretch>
            <a:fillRect/>
          </a:stretch>
        </p:blipFill>
        <p:spPr bwMode="auto">
          <a:xfrm>
            <a:off x="3909848" y="2995447"/>
            <a:ext cx="3081032" cy="2774731"/>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6"/>
          <p:cNvPicPr>
            <a:picLocks noChangeAspect="1" noChangeArrowheads="1"/>
          </p:cNvPicPr>
          <p:nvPr/>
        </p:nvPicPr>
        <p:blipFill>
          <a:blip r:embed="rId4">
            <a:extLst>
              <a:ext uri="{28A0092B-C50C-407E-A947-70E740481C1C}">
                <a14:useLocalDpi xmlns:a14="http://schemas.microsoft.com/office/drawing/2010/main" val="0"/>
              </a:ext>
            </a:extLst>
          </a:blip>
          <a:srcRect t="3790" b="4706"/>
          <a:stretch>
            <a:fillRect/>
          </a:stretch>
        </p:blipFill>
        <p:spPr bwMode="auto">
          <a:xfrm>
            <a:off x="7271846" y="2995448"/>
            <a:ext cx="3087117" cy="2774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93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400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976756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 </a:t>
            </a:r>
            <a:r>
              <a:rPr lang="zh-CN" altLang="en-US" dirty="0"/>
              <a:t>多个循环边</a:t>
            </a:r>
          </a:p>
          <a:p>
            <a:r>
              <a:rPr lang="zh-CN" altLang="en-US" dirty="0"/>
              <a:t>“多个循环边”模式可以同时按照“与边的相对距离”模式创建多条循环边，默认的“循环边数”是</a:t>
            </a:r>
            <a:r>
              <a:rPr lang="en-US" altLang="zh-CN" dirty="0"/>
              <a:t>3</a:t>
            </a:r>
            <a:r>
              <a:rPr lang="zh-CN" altLang="en-US" dirty="0"/>
              <a:t>，在立方体上执行的效果如下左图所示。我们也可以设置不同的参数，例如设置“循环边数”为</a:t>
            </a:r>
            <a:r>
              <a:rPr lang="en-US" altLang="zh-CN" dirty="0"/>
              <a:t>20</a:t>
            </a:r>
            <a:r>
              <a:rPr lang="zh-CN" altLang="en-US" dirty="0"/>
              <a:t>再执行，可以生成</a:t>
            </a:r>
            <a:r>
              <a:rPr lang="en-US" altLang="zh-CN" dirty="0"/>
              <a:t>20</a:t>
            </a:r>
            <a:r>
              <a:rPr lang="zh-CN" altLang="en-US" dirty="0"/>
              <a:t>条间距相等的循环边，如下右图所示。</a:t>
            </a:r>
          </a:p>
          <a:p>
            <a:endParaRPr lang="zh-CN" altLang="en-US" dirty="0"/>
          </a:p>
        </p:txBody>
      </p:sp>
      <p:pic>
        <p:nvPicPr>
          <p:cNvPr id="3" name="图片 2"/>
          <p:cNvPicPr/>
          <p:nvPr/>
        </p:nvPicPr>
        <p:blipFill>
          <a:blip r:embed="rId2"/>
          <a:stretch>
            <a:fillRect/>
          </a:stretch>
        </p:blipFill>
        <p:spPr>
          <a:xfrm>
            <a:off x="968150" y="2676809"/>
            <a:ext cx="3127282" cy="3140666"/>
          </a:xfrm>
          <a:prstGeom prst="rect">
            <a:avLst/>
          </a:prstGeom>
          <a:noFill/>
          <a:ln>
            <a:noFill/>
          </a:ln>
        </p:spPr>
      </p:pic>
      <p:pic>
        <p:nvPicPr>
          <p:cNvPr id="4" name="图片 3"/>
          <p:cNvPicPr/>
          <p:nvPr/>
        </p:nvPicPr>
        <p:blipFill>
          <a:blip r:embed="rId3"/>
          <a:stretch>
            <a:fillRect/>
          </a:stretch>
        </p:blipFill>
        <p:spPr>
          <a:xfrm>
            <a:off x="4272197" y="2676809"/>
            <a:ext cx="5300964" cy="3140666"/>
          </a:xfrm>
          <a:prstGeom prst="rect">
            <a:avLst/>
          </a:prstGeom>
          <a:noFill/>
          <a:ln>
            <a:noFill/>
          </a:ln>
        </p:spPr>
      </p:pic>
    </p:spTree>
    <p:extLst>
      <p:ext uri="{BB962C8B-B14F-4D97-AF65-F5344CB8AC3E}">
        <p14:creationId xmlns:p14="http://schemas.microsoft.com/office/powerpoint/2010/main" val="99501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添加循环边还有一种相对简单的命令，类似于插入循环边中的“多个循环边”命令。执行“建模</a:t>
            </a:r>
            <a:r>
              <a:rPr lang="en-US" altLang="zh-CN" dirty="0"/>
              <a:t>&gt;</a:t>
            </a:r>
            <a:r>
              <a:rPr lang="zh-CN" altLang="en-US" dirty="0"/>
              <a:t>网格工具</a:t>
            </a:r>
            <a:r>
              <a:rPr lang="en-US" altLang="zh-CN" dirty="0"/>
              <a:t>&gt;</a:t>
            </a:r>
            <a:r>
              <a:rPr lang="zh-CN" altLang="en-US" dirty="0"/>
              <a:t>连接 </a:t>
            </a:r>
            <a:r>
              <a:rPr lang="en-US" altLang="zh-CN" dirty="0"/>
              <a:t>¨”</a:t>
            </a:r>
            <a:r>
              <a:rPr lang="zh-CN" altLang="en-US" dirty="0"/>
              <a:t>命令，打开热盒会弹出连接命令的“工具设置”对话框，如下图所示。</a:t>
            </a:r>
            <a:endParaRPr lang="zh-CN" altLang="en-US" dirty="0"/>
          </a:p>
        </p:txBody>
      </p:sp>
      <p:sp>
        <p:nvSpPr>
          <p:cNvPr id="3" name="文本占位符 2"/>
          <p:cNvSpPr>
            <a:spLocks noGrp="1"/>
          </p:cNvSpPr>
          <p:nvPr>
            <p:ph type="body" sz="quarter" idx="12"/>
          </p:nvPr>
        </p:nvSpPr>
        <p:spPr/>
        <p:txBody>
          <a:bodyPr/>
          <a:lstStyle/>
          <a:p>
            <a:r>
              <a:rPr lang="en-US" altLang="zh-CN" dirty="0"/>
              <a:t>3.3.2 </a:t>
            </a:r>
            <a:r>
              <a:rPr lang="zh-CN" altLang="en-US" dirty="0"/>
              <a:t>边的连接命令</a:t>
            </a:r>
            <a:endParaRPr lang="zh-CN" altLang="en-US" dirty="0"/>
          </a:p>
        </p:txBody>
      </p:sp>
      <p:pic>
        <p:nvPicPr>
          <p:cNvPr id="4" name="图片 3"/>
          <p:cNvPicPr/>
          <p:nvPr/>
        </p:nvPicPr>
        <p:blipFill>
          <a:blip r:embed="rId2"/>
          <a:srcRect t="3003" b="11369"/>
          <a:stretch>
            <a:fillRect/>
          </a:stretch>
        </p:blipFill>
        <p:spPr>
          <a:xfrm>
            <a:off x="2279080" y="2775102"/>
            <a:ext cx="7150032" cy="3247325"/>
          </a:xfrm>
          <a:prstGeom prst="rect">
            <a:avLst/>
          </a:prstGeom>
          <a:noFill/>
          <a:ln>
            <a:noFill/>
          </a:ln>
        </p:spPr>
      </p:pic>
    </p:spTree>
    <p:extLst>
      <p:ext uri="{BB962C8B-B14F-4D97-AF65-F5344CB8AC3E}">
        <p14:creationId xmlns:p14="http://schemas.microsoft.com/office/powerpoint/2010/main" val="3885268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下面以圆柱体为例介绍“工具设置”对话框中设置“分段”参数的方法。</a:t>
            </a:r>
          </a:p>
          <a:p>
            <a:r>
              <a:rPr lang="zh-CN" altLang="en-US" dirty="0"/>
              <a:t>步骤</a:t>
            </a:r>
            <a:r>
              <a:rPr lang="en-US" altLang="zh-CN" dirty="0"/>
              <a:t>01</a:t>
            </a:r>
            <a:r>
              <a:rPr lang="zh-CN" altLang="en-US" dirty="0"/>
              <a:t>：在场景中创建一个圆柱体，如下左图所示。</a:t>
            </a:r>
          </a:p>
          <a:p>
            <a:r>
              <a:rPr lang="zh-CN" altLang="en-US" dirty="0"/>
              <a:t>步骤</a:t>
            </a:r>
            <a:r>
              <a:rPr lang="en-US" altLang="zh-CN" dirty="0"/>
              <a:t>02</a:t>
            </a:r>
            <a:r>
              <a:rPr lang="zh-CN" altLang="en-US" dirty="0"/>
              <a:t>：按</a:t>
            </a:r>
            <a:r>
              <a:rPr lang="en-US" altLang="zh-CN" dirty="0"/>
              <a:t>F10</a:t>
            </a:r>
            <a:r>
              <a:rPr lang="zh-CN" altLang="en-US" dirty="0"/>
              <a:t>功能键进入边组件模式，并选中一条边，在“连接”命令的“工具设置”对话框中将“分段”属性设置为</a:t>
            </a:r>
            <a:r>
              <a:rPr lang="en-US" altLang="zh-CN" dirty="0"/>
              <a:t>3</a:t>
            </a:r>
            <a:r>
              <a:rPr lang="zh-CN" altLang="en-US" dirty="0"/>
              <a:t>，并执行“连接”命令，可以看到在选择的这条边上平均的创建出</a:t>
            </a:r>
            <a:r>
              <a:rPr lang="en-US" altLang="zh-CN" dirty="0"/>
              <a:t>3</a:t>
            </a:r>
            <a:r>
              <a:rPr lang="zh-CN" altLang="en-US" dirty="0"/>
              <a:t>条间距相等的循环边，如下右图所示。</a:t>
            </a:r>
          </a:p>
          <a:p>
            <a:endParaRPr lang="zh-CN" altLang="en-US" dirty="0"/>
          </a:p>
        </p:txBody>
      </p:sp>
      <p:pic>
        <p:nvPicPr>
          <p:cNvPr id="5" name="图片 4"/>
          <p:cNvPicPr/>
          <p:nvPr/>
        </p:nvPicPr>
        <p:blipFill>
          <a:blip r:embed="rId2"/>
          <a:srcRect t="5610" b="5896"/>
          <a:stretch>
            <a:fillRect/>
          </a:stretch>
        </p:blipFill>
        <p:spPr>
          <a:xfrm>
            <a:off x="964510" y="3181853"/>
            <a:ext cx="2744456" cy="2809044"/>
          </a:xfrm>
          <a:prstGeom prst="rect">
            <a:avLst/>
          </a:prstGeom>
          <a:noFill/>
          <a:ln>
            <a:noFill/>
          </a:ln>
        </p:spPr>
      </p:pic>
      <p:pic>
        <p:nvPicPr>
          <p:cNvPr id="6" name="图片 5"/>
          <p:cNvPicPr/>
          <p:nvPr/>
        </p:nvPicPr>
        <p:blipFill>
          <a:blip r:embed="rId3"/>
          <a:srcRect t="13199"/>
          <a:stretch>
            <a:fillRect/>
          </a:stretch>
        </p:blipFill>
        <p:spPr>
          <a:xfrm>
            <a:off x="4030443" y="3181853"/>
            <a:ext cx="5685232" cy="2809044"/>
          </a:xfrm>
          <a:prstGeom prst="rect">
            <a:avLst/>
          </a:prstGeom>
          <a:noFill/>
          <a:ln>
            <a:noFill/>
          </a:ln>
        </p:spPr>
      </p:pic>
    </p:spTree>
    <p:extLst>
      <p:ext uri="{BB962C8B-B14F-4D97-AF65-F5344CB8AC3E}">
        <p14:creationId xmlns:p14="http://schemas.microsoft.com/office/powerpoint/2010/main" val="172252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执行“连接”命令后，圆柱体上会出现绿色带点的循环边，这其实是预览模式，并未结束“连接”命令的操作，这时在“工具设置”对话框中继续调整“分段”的数值，可以继续对这些循环边的数量进行调整。下左图为将“分段”值设为</a:t>
            </a:r>
            <a:r>
              <a:rPr lang="en-US" altLang="zh-CN" dirty="0"/>
              <a:t>5</a:t>
            </a:r>
            <a:r>
              <a:rPr lang="zh-CN" altLang="en-US" dirty="0"/>
              <a:t>的效果，下右图为将“分段”值设为</a:t>
            </a:r>
            <a:r>
              <a:rPr lang="en-US" altLang="zh-CN" dirty="0"/>
              <a:t>10</a:t>
            </a:r>
            <a:r>
              <a:rPr lang="zh-CN" altLang="en-US" dirty="0"/>
              <a:t>的效果。</a:t>
            </a:r>
            <a:endParaRPr lang="zh-CN" altLang="en-US" dirty="0"/>
          </a:p>
        </p:txBody>
      </p:sp>
      <p:sp>
        <p:nvSpPr>
          <p:cNvPr id="4"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6"/>
          <p:cNvSpPr>
            <a:spLocks noChangeArrowheads="1"/>
          </p:cNvSpPr>
          <p:nvPr/>
        </p:nvSpPr>
        <p:spPr bwMode="auto">
          <a:xfrm>
            <a:off x="0" y="207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 name="Rectangle 7"/>
          <p:cNvSpPr>
            <a:spLocks noChangeArrowheads="1"/>
          </p:cNvSpPr>
          <p:nvPr/>
        </p:nvSpPr>
        <p:spPr bwMode="auto">
          <a:xfrm>
            <a:off x="0" y="369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7" name="Rectangle 8"/>
          <p:cNvSpPr>
            <a:spLocks noChangeArrowheads="1"/>
          </p:cNvSpPr>
          <p:nvPr/>
        </p:nvSpPr>
        <p:spPr bwMode="auto">
          <a:xfrm>
            <a:off x="0" y="5314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8" name="Rectangle 9"/>
          <p:cNvSpPr>
            <a:spLocks noChangeArrowheads="1"/>
          </p:cNvSpPr>
          <p:nvPr/>
        </p:nvSpPr>
        <p:spPr bwMode="auto">
          <a:xfrm>
            <a:off x="0" y="6934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2" name="图片 11"/>
          <p:cNvPicPr/>
          <p:nvPr/>
        </p:nvPicPr>
        <p:blipFill>
          <a:blip r:embed="rId2"/>
          <a:stretch>
            <a:fillRect/>
          </a:stretch>
        </p:blipFill>
        <p:spPr>
          <a:xfrm>
            <a:off x="1256544" y="2722508"/>
            <a:ext cx="4183113" cy="2592442"/>
          </a:xfrm>
          <a:prstGeom prst="rect">
            <a:avLst/>
          </a:prstGeom>
          <a:noFill/>
          <a:ln>
            <a:noFill/>
          </a:ln>
        </p:spPr>
      </p:pic>
      <p:pic>
        <p:nvPicPr>
          <p:cNvPr id="13" name="图片 12"/>
          <p:cNvPicPr/>
          <p:nvPr/>
        </p:nvPicPr>
        <p:blipFill>
          <a:blip r:embed="rId3"/>
          <a:stretch>
            <a:fillRect/>
          </a:stretch>
        </p:blipFill>
        <p:spPr>
          <a:xfrm>
            <a:off x="5761475" y="2722508"/>
            <a:ext cx="3987962" cy="2592442"/>
          </a:xfrm>
          <a:prstGeom prst="rect">
            <a:avLst/>
          </a:prstGeom>
          <a:noFill/>
          <a:ln>
            <a:noFill/>
          </a:ln>
        </p:spPr>
      </p:pic>
    </p:spTree>
    <p:extLst>
      <p:ext uri="{BB962C8B-B14F-4D97-AF65-F5344CB8AC3E}">
        <p14:creationId xmlns:p14="http://schemas.microsoft.com/office/powerpoint/2010/main" val="1109959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04</a:t>
            </a:r>
            <a:r>
              <a:rPr lang="zh-CN" altLang="en-US" dirty="0"/>
              <a:t>：调整完成后，需要单击左侧工具栏中的选择按钮，或者按键盘上的</a:t>
            </a:r>
            <a:r>
              <a:rPr lang="en-US" altLang="zh-CN" dirty="0"/>
              <a:t>W</a:t>
            </a:r>
            <a:r>
              <a:rPr lang="zh-CN" altLang="en-US" dirty="0"/>
              <a:t>、</a:t>
            </a:r>
            <a:r>
              <a:rPr lang="en-US" altLang="zh-CN" dirty="0"/>
              <a:t>E</a:t>
            </a:r>
            <a:r>
              <a:rPr lang="zh-CN" altLang="en-US" dirty="0"/>
              <a:t>、</a:t>
            </a:r>
            <a:r>
              <a:rPr lang="en-US" altLang="zh-CN" dirty="0"/>
              <a:t>R</a:t>
            </a:r>
            <a:r>
              <a:rPr lang="zh-CN" altLang="en-US" dirty="0"/>
              <a:t>键退出“连接”模式，如右图所示。结束时</a:t>
            </a:r>
            <a:r>
              <a:rPr lang="en-US" altLang="zh-CN" dirty="0"/>
              <a:t>Maya</a:t>
            </a:r>
            <a:r>
              <a:rPr lang="zh-CN" altLang="en-US" dirty="0"/>
              <a:t>会默认选中这些新添加的循环边，方便用户对这些循环边进行下一步操作。</a:t>
            </a:r>
            <a:endParaRPr lang="zh-CN" altLang="en-US" dirty="0"/>
          </a:p>
        </p:txBody>
      </p:sp>
      <p:pic>
        <p:nvPicPr>
          <p:cNvPr id="6" name="图片 5"/>
          <p:cNvPicPr/>
          <p:nvPr/>
        </p:nvPicPr>
        <p:blipFill>
          <a:blip r:embed="rId2"/>
          <a:stretch>
            <a:fillRect/>
          </a:stretch>
        </p:blipFill>
        <p:spPr>
          <a:xfrm>
            <a:off x="3473822" y="2099583"/>
            <a:ext cx="3715253" cy="3888569"/>
          </a:xfrm>
          <a:prstGeom prst="rect">
            <a:avLst/>
          </a:prstGeom>
          <a:noFill/>
          <a:ln>
            <a:noFill/>
          </a:ln>
        </p:spPr>
      </p:pic>
    </p:spTree>
    <p:extLst>
      <p:ext uri="{BB962C8B-B14F-4D97-AF65-F5344CB8AC3E}">
        <p14:creationId xmlns:p14="http://schemas.microsoft.com/office/powerpoint/2010/main" val="393632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在使用</a:t>
            </a:r>
            <a:r>
              <a:rPr lang="en-US" altLang="zh-CN" dirty="0"/>
              <a:t>Maya</a:t>
            </a:r>
            <a:r>
              <a:rPr lang="zh-CN" altLang="en-US" dirty="0"/>
              <a:t>进行多边形建模的时候，除了添加循环边以外，还可以通过“多切割”工具根据自己的需求在模型上添加边，而且可以在模型上绘制出所需要的形状进行模型的拓扑。</a:t>
            </a:r>
          </a:p>
          <a:p>
            <a:r>
              <a:rPr lang="zh-CN" altLang="en-US" dirty="0"/>
              <a:t>下面介绍使用“多切割”工具调整立方体的方法。</a:t>
            </a:r>
          </a:p>
          <a:p>
            <a:endParaRPr lang="zh-CN" altLang="en-US" dirty="0"/>
          </a:p>
        </p:txBody>
      </p:sp>
      <p:sp>
        <p:nvSpPr>
          <p:cNvPr id="3" name="文本占位符 2"/>
          <p:cNvSpPr>
            <a:spLocks noGrp="1"/>
          </p:cNvSpPr>
          <p:nvPr>
            <p:ph type="body" sz="quarter" idx="12"/>
          </p:nvPr>
        </p:nvSpPr>
        <p:spPr/>
        <p:txBody>
          <a:bodyPr/>
          <a:lstStyle/>
          <a:p>
            <a:r>
              <a:rPr lang="en-US" altLang="zh-CN" dirty="0"/>
              <a:t>3.3.3 </a:t>
            </a:r>
            <a:r>
              <a:rPr lang="zh-CN" altLang="en-US" dirty="0"/>
              <a:t>边的多切割工具</a:t>
            </a:r>
          </a:p>
        </p:txBody>
      </p:sp>
    </p:spTree>
    <p:extLst>
      <p:ext uri="{BB962C8B-B14F-4D97-AF65-F5344CB8AC3E}">
        <p14:creationId xmlns:p14="http://schemas.microsoft.com/office/powerpoint/2010/main" val="86655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：在场景中创建一个立方体，执行“建模</a:t>
            </a:r>
            <a:r>
              <a:rPr lang="en-US" altLang="zh-CN" dirty="0"/>
              <a:t>&gt;</a:t>
            </a:r>
            <a:r>
              <a:rPr lang="zh-CN" altLang="en-US" dirty="0"/>
              <a:t>网格工具</a:t>
            </a:r>
            <a:r>
              <a:rPr lang="en-US" altLang="zh-CN" dirty="0"/>
              <a:t>&gt;</a:t>
            </a:r>
            <a:r>
              <a:rPr lang="zh-CN" altLang="en-US" dirty="0"/>
              <a:t>多切割”命令，光标会变成一把小刀的形状，如下左图所示。</a:t>
            </a:r>
          </a:p>
          <a:p>
            <a:r>
              <a:rPr lang="zh-CN" altLang="en-US" dirty="0"/>
              <a:t>步骤</a:t>
            </a:r>
            <a:r>
              <a:rPr lang="en-US" altLang="zh-CN" dirty="0"/>
              <a:t>02</a:t>
            </a:r>
            <a:r>
              <a:rPr lang="zh-CN" altLang="en-US" dirty="0"/>
              <a:t>：移动光标，当靠近某条边的时候，这个边会以红色显示，表示单击将会在这条边上创建一个起始点并进行切割。如果光标移动到靠近顶点的位置时，这个顶点会以黄色方框显示，表示将这个顶点设置为起始点进行切割，如下右图所示。</a:t>
            </a:r>
          </a:p>
          <a:p>
            <a:endParaRPr lang="zh-CN" altLang="en-US" dirty="0"/>
          </a:p>
        </p:txBody>
      </p:sp>
      <p:pic>
        <p:nvPicPr>
          <p:cNvPr id="3" name="图片 2"/>
          <p:cNvPicPr/>
          <p:nvPr/>
        </p:nvPicPr>
        <p:blipFill>
          <a:blip r:embed="rId2"/>
          <a:stretch>
            <a:fillRect/>
          </a:stretch>
        </p:blipFill>
        <p:spPr>
          <a:xfrm>
            <a:off x="2123035" y="3014738"/>
            <a:ext cx="3599848" cy="3120199"/>
          </a:xfrm>
          <a:prstGeom prst="rect">
            <a:avLst/>
          </a:prstGeom>
          <a:noFill/>
          <a:ln>
            <a:noFill/>
          </a:ln>
        </p:spPr>
      </p:pic>
      <p:pic>
        <p:nvPicPr>
          <p:cNvPr id="4" name="图片 3"/>
          <p:cNvPicPr/>
          <p:nvPr/>
        </p:nvPicPr>
        <p:blipFill>
          <a:blip r:embed="rId3"/>
          <a:stretch>
            <a:fillRect/>
          </a:stretch>
        </p:blipFill>
        <p:spPr>
          <a:xfrm>
            <a:off x="5854919" y="3014738"/>
            <a:ext cx="3512084" cy="3120199"/>
          </a:xfrm>
          <a:prstGeom prst="rect">
            <a:avLst/>
          </a:prstGeom>
          <a:noFill/>
          <a:ln>
            <a:noFill/>
          </a:ln>
        </p:spPr>
      </p:pic>
    </p:spTree>
    <p:extLst>
      <p:ext uri="{BB962C8B-B14F-4D97-AF65-F5344CB8AC3E}">
        <p14:creationId xmlns:p14="http://schemas.microsoft.com/office/powerpoint/2010/main" val="314547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F2479076-1772-4D12-B2B2-E5FC6137FDB6}"/>
              </a:ext>
            </a:extLst>
          </p:cNvPr>
          <p:cNvSpPr>
            <a:spLocks noGrp="1"/>
          </p:cNvSpPr>
          <p:nvPr>
            <p:ph type="body" sz="quarter" idx="10"/>
          </p:nvPr>
        </p:nvSpPr>
        <p:spPr/>
        <p:txBody>
          <a:bodyPr/>
          <a:lstStyle/>
          <a:p>
            <a:r>
              <a:rPr lang="zh-CN" altLang="en-US" dirty="0"/>
              <a:t>多边形建模基础</a:t>
            </a:r>
            <a:endParaRPr lang="zh-CN" altLang="en-US" dirty="0"/>
          </a:p>
        </p:txBody>
      </p:sp>
      <p:sp>
        <p:nvSpPr>
          <p:cNvPr id="8"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p:txBody>
          <a:bodyPr/>
          <a:lstStyle/>
          <a:p>
            <a:r>
              <a:rPr lang="zh-CN" altLang="en-US" dirty="0"/>
              <a:t>创建多边形对象</a:t>
            </a:r>
            <a:endParaRPr lang="zh-CN" altLang="en-US" dirty="0"/>
          </a:p>
        </p:txBody>
      </p:sp>
      <p:sp>
        <p:nvSpPr>
          <p:cNvPr id="9" name="文本占位符 7">
            <a:extLst>
              <a:ext uri="{FF2B5EF4-FFF2-40B4-BE49-F238E27FC236}">
                <a16:creationId xmlns="" xmlns:a16="http://schemas.microsoft.com/office/drawing/2014/main" id="{4809F739-2340-439D-88B8-C58E8A945B92}"/>
              </a:ext>
            </a:extLst>
          </p:cNvPr>
          <p:cNvSpPr txBox="1">
            <a:spLocks/>
          </p:cNvSpPr>
          <p:nvPr/>
        </p:nvSpPr>
        <p:spPr>
          <a:xfrm>
            <a:off x="7321944" y="4117424"/>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知识延伸</a:t>
            </a:r>
          </a:p>
        </p:txBody>
      </p:sp>
      <p:sp>
        <p:nvSpPr>
          <p:cNvPr id="10" name="文本占位符 7">
            <a:extLst>
              <a:ext uri="{FF2B5EF4-FFF2-40B4-BE49-F238E27FC236}">
                <a16:creationId xmlns="" xmlns:a16="http://schemas.microsoft.com/office/drawing/2014/main" id="{0FEB2EA4-E770-4AED-846A-656F68EF0D2F}"/>
              </a:ext>
            </a:extLst>
          </p:cNvPr>
          <p:cNvSpPr txBox="1">
            <a:spLocks/>
          </p:cNvSpPr>
          <p:nvPr/>
        </p:nvSpPr>
        <p:spPr>
          <a:xfrm>
            <a:off x="7321944" y="4692127"/>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上机实训</a:t>
            </a:r>
          </a:p>
        </p:txBody>
      </p:sp>
      <p:sp>
        <p:nvSpPr>
          <p:cNvPr id="11" name="文本占位符 7">
            <a:extLst>
              <a:ext uri="{FF2B5EF4-FFF2-40B4-BE49-F238E27FC236}">
                <a16:creationId xmlns="" xmlns:a16="http://schemas.microsoft.com/office/drawing/2014/main" id="{5431DBE6-DF3C-4744-9D8D-09A761709F96}"/>
              </a:ext>
            </a:extLst>
          </p:cNvPr>
          <p:cNvSpPr txBox="1">
            <a:spLocks/>
          </p:cNvSpPr>
          <p:nvPr/>
        </p:nvSpPr>
        <p:spPr>
          <a:xfrm>
            <a:off x="7321944" y="5291131"/>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课后练习</a:t>
            </a:r>
          </a:p>
        </p:txBody>
      </p:sp>
      <p:sp>
        <p:nvSpPr>
          <p:cNvPr id="7"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a:xfrm>
            <a:off x="7321944" y="2339260"/>
            <a:ext cx="3165081" cy="428624"/>
          </a:xfrm>
        </p:spPr>
        <p:txBody>
          <a:bodyPr/>
          <a:lstStyle/>
          <a:p>
            <a:r>
              <a:rPr lang="zh-CN" altLang="en-US" dirty="0"/>
              <a:t>编辑多边形对象</a:t>
            </a:r>
            <a:endParaRPr lang="zh-CN" altLang="en-US" dirty="0"/>
          </a:p>
        </p:txBody>
      </p:sp>
      <p:sp>
        <p:nvSpPr>
          <p:cNvPr id="12" name="文本占位符 7">
            <a:extLst>
              <a:ext uri="{FF2B5EF4-FFF2-40B4-BE49-F238E27FC236}">
                <a16:creationId xmlns="" xmlns:a16="http://schemas.microsoft.com/office/drawing/2014/main" id="{70D53124-448E-4A66-9818-2023141367EB}"/>
              </a:ext>
            </a:extLst>
          </p:cNvPr>
          <p:cNvSpPr>
            <a:spLocks noGrp="1"/>
          </p:cNvSpPr>
          <p:nvPr>
            <p:ph type="body" sz="quarter" idx="11"/>
          </p:nvPr>
        </p:nvSpPr>
        <p:spPr>
          <a:xfrm>
            <a:off x="7321944" y="2921288"/>
            <a:ext cx="3165081" cy="428624"/>
          </a:xfrm>
        </p:spPr>
        <p:txBody>
          <a:bodyPr/>
          <a:lstStyle/>
          <a:p>
            <a:r>
              <a:rPr lang="zh-CN" altLang="en-US" dirty="0"/>
              <a:t>网格菜单</a:t>
            </a:r>
            <a:endParaRPr lang="zh-CN" altLang="en-US" dirty="0"/>
          </a:p>
        </p:txBody>
      </p:sp>
      <p:sp>
        <p:nvSpPr>
          <p:cNvPr id="13" name="文本占位符 7">
            <a:extLst>
              <a:ext uri="{FF2B5EF4-FFF2-40B4-BE49-F238E27FC236}">
                <a16:creationId xmlns="" xmlns:a16="http://schemas.microsoft.com/office/drawing/2014/main" id="{4809F739-2340-439D-88B8-C58E8A945B92}"/>
              </a:ext>
            </a:extLst>
          </p:cNvPr>
          <p:cNvSpPr txBox="1">
            <a:spLocks/>
          </p:cNvSpPr>
          <p:nvPr/>
        </p:nvSpPr>
        <p:spPr>
          <a:xfrm>
            <a:off x="7321944" y="3499607"/>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编辑网格工具</a:t>
            </a:r>
            <a:endParaRPr lang="zh-CN" altLang="en-US" dirty="0"/>
          </a:p>
        </p:txBody>
      </p:sp>
    </p:spTree>
    <p:extLst>
      <p:ext uri="{BB962C8B-B14F-4D97-AF65-F5344CB8AC3E}">
        <p14:creationId xmlns:p14="http://schemas.microsoft.com/office/powerpoint/2010/main" val="160185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：先从边切割开始演示，首先将光标靠近立方体的一条边，当边变成红色后按住鼠标左键不放，会看到单击的位置出现了蓝色的方框并显示一个百分比的数字，如下左图所示。表示在这条边的</a:t>
            </a:r>
            <a:r>
              <a:rPr lang="en-US" altLang="zh-CN" dirty="0"/>
              <a:t>43.16%</a:t>
            </a:r>
            <a:r>
              <a:rPr lang="zh-CN" altLang="en-US" dirty="0"/>
              <a:t>的位置开始创建一个顶点，这个顶点将成为切割边的起始点。</a:t>
            </a:r>
          </a:p>
          <a:p>
            <a:r>
              <a:rPr lang="zh-CN" altLang="en-US" dirty="0"/>
              <a:t>步骤</a:t>
            </a:r>
            <a:r>
              <a:rPr lang="en-US" altLang="zh-CN" dirty="0"/>
              <a:t>04</a:t>
            </a:r>
            <a:r>
              <a:rPr lang="zh-CN" altLang="en-US" dirty="0"/>
              <a:t>：释放鼠标左键，并在对面的边上再次按住鼠标左键不放，可以在另一条边上也创建一个顶点，同样会显示这个顶点在这条边上的百分比位置，如下右图所示。</a:t>
            </a:r>
          </a:p>
          <a:p>
            <a:endParaRPr lang="zh-CN" altLang="en-US" dirty="0"/>
          </a:p>
        </p:txBody>
      </p:sp>
      <p:pic>
        <p:nvPicPr>
          <p:cNvPr id="3074" name="图片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739" y="3090041"/>
            <a:ext cx="378994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图片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996" y="3090041"/>
            <a:ext cx="3604661"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266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402734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：释放鼠标左键，将会在立方体上看到一条橙色的线，并且两头都有蓝色的方框，如下左图所示。</a:t>
            </a:r>
          </a:p>
          <a:p>
            <a:r>
              <a:rPr lang="zh-CN" altLang="en-US" dirty="0"/>
              <a:t>步骤</a:t>
            </a:r>
            <a:r>
              <a:rPr lang="en-US" altLang="zh-CN" dirty="0"/>
              <a:t>06</a:t>
            </a:r>
            <a:r>
              <a:rPr lang="zh-CN" altLang="en-US" dirty="0"/>
              <a:t>：此时并没有完成“多切割”工具创建边的全部步骤，单击一个蓝色的框，蓝色的框会变成红色，如下中图所示。</a:t>
            </a:r>
          </a:p>
          <a:p>
            <a:r>
              <a:rPr lang="zh-CN" altLang="en-US" dirty="0"/>
              <a:t>步骤</a:t>
            </a:r>
            <a:r>
              <a:rPr lang="en-US" altLang="zh-CN" dirty="0"/>
              <a:t>07</a:t>
            </a:r>
            <a:r>
              <a:rPr lang="zh-CN" altLang="en-US" dirty="0"/>
              <a:t>：选择这个红色的框并上下拖曳，可以对这个顶点的位置进行编辑，如下右图所示。确定好位置后，单击鼠标右键完成一条边的创建。</a:t>
            </a:r>
          </a:p>
          <a:p>
            <a:endParaRPr lang="zh-CN" altLang="en-US" dirty="0"/>
          </a:p>
        </p:txBody>
      </p:sp>
      <p:pic>
        <p:nvPicPr>
          <p:cNvPr id="4099" name="图片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48" y="3495675"/>
            <a:ext cx="3058511" cy="27492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图片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822" y="3495676"/>
            <a:ext cx="3198780" cy="2749222"/>
          </a:xfrm>
          <a:prstGeom prst="rect">
            <a:avLst/>
          </a:prstGeom>
          <a:noFill/>
          <a:extLst>
            <a:ext uri="{909E8E84-426E-40DD-AFC4-6F175D3DCCD1}">
              <a14:hiddenFill xmlns:a14="http://schemas.microsoft.com/office/drawing/2010/main">
                <a:solidFill>
                  <a:srgbClr val="FFFFFF"/>
                </a:solidFill>
              </a14:hiddenFill>
            </a:ext>
          </a:extLst>
        </p:spPr>
      </p:pic>
      <p:pic>
        <p:nvPicPr>
          <p:cNvPr id="4097" name="图片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725" y="3495676"/>
            <a:ext cx="3207426" cy="27492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98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49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007262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：创建完成后，效果如下左图所示。</a:t>
            </a:r>
          </a:p>
          <a:p>
            <a:r>
              <a:rPr lang="zh-CN" altLang="en-US" dirty="0"/>
              <a:t>步骤</a:t>
            </a:r>
            <a:r>
              <a:rPr lang="en-US" altLang="zh-CN" dirty="0"/>
              <a:t>09</a:t>
            </a:r>
            <a:r>
              <a:rPr lang="zh-CN" altLang="en-US" dirty="0"/>
              <a:t>：此时光标这还是小刀的形状，说明当前还在“多切割”模式下，还可以继续切割立方体，如下右图所示。</a:t>
            </a:r>
          </a:p>
          <a:p>
            <a:endParaRPr lang="zh-CN" altLang="en-US" dirty="0"/>
          </a:p>
        </p:txBody>
      </p:sp>
      <p:pic>
        <p:nvPicPr>
          <p:cNvPr id="5122" name="图片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05049"/>
            <a:ext cx="4218701" cy="3670081"/>
          </a:xfrm>
          <a:prstGeom prst="rect">
            <a:avLst/>
          </a:prstGeom>
          <a:noFill/>
          <a:extLst>
            <a:ext uri="{909E8E84-426E-40DD-AFC4-6F175D3DCCD1}">
              <a14:hiddenFill xmlns:a14="http://schemas.microsoft.com/office/drawing/2010/main">
                <a:solidFill>
                  <a:srgbClr val="FFFFFF"/>
                </a:solidFill>
              </a14:hiddenFill>
            </a:ext>
          </a:extLst>
        </p:spPr>
      </p:pic>
      <p:pic>
        <p:nvPicPr>
          <p:cNvPr id="5121" name="图片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682" y="2301764"/>
            <a:ext cx="4282422" cy="3673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305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25142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10</a:t>
            </a:r>
            <a:r>
              <a:rPr lang="zh-CN" altLang="en-US" dirty="0"/>
              <a:t>：在立方体的边上随意单击几个点，并调整点的位置，如下左图所示。</a:t>
            </a:r>
          </a:p>
          <a:p>
            <a:r>
              <a:rPr lang="zh-CN" altLang="en-US" dirty="0"/>
              <a:t>步骤</a:t>
            </a:r>
            <a:r>
              <a:rPr lang="en-US" altLang="zh-CN" dirty="0"/>
              <a:t>11</a:t>
            </a:r>
            <a:r>
              <a:rPr lang="zh-CN" altLang="en-US" dirty="0"/>
              <a:t>：单击鼠标右键可以结束操作，如下中图所示</a:t>
            </a:r>
            <a:r>
              <a:rPr lang="zh-CN" altLang="en-US" dirty="0" smtClean="0"/>
              <a:t>。</a:t>
            </a:r>
            <a:endParaRPr lang="zh-CN" altLang="en-US" dirty="0"/>
          </a:p>
          <a:p>
            <a:r>
              <a:rPr lang="zh-CN" altLang="en-US" dirty="0"/>
              <a:t>步骤</a:t>
            </a:r>
            <a:r>
              <a:rPr lang="en-US" altLang="zh-CN" dirty="0"/>
              <a:t>12</a:t>
            </a:r>
            <a:r>
              <a:rPr lang="zh-CN" altLang="en-US" dirty="0"/>
              <a:t>：再单击左侧工具栏的选择按钮，或者按键盘上的</a:t>
            </a:r>
            <a:r>
              <a:rPr lang="en-US" altLang="zh-CN" dirty="0"/>
              <a:t>W</a:t>
            </a:r>
            <a:r>
              <a:rPr lang="zh-CN" altLang="en-US" dirty="0"/>
              <a:t>、</a:t>
            </a:r>
            <a:r>
              <a:rPr lang="en-US" altLang="zh-CN" dirty="0"/>
              <a:t>E</a:t>
            </a:r>
            <a:r>
              <a:rPr lang="zh-CN" altLang="en-US" dirty="0"/>
              <a:t>、</a:t>
            </a:r>
            <a:r>
              <a:rPr lang="en-US" altLang="zh-CN" dirty="0"/>
              <a:t>R</a:t>
            </a:r>
            <a:r>
              <a:rPr lang="zh-CN" altLang="en-US" dirty="0"/>
              <a:t>键退出“多切割”模式，光标恢复原来的形状。按</a:t>
            </a:r>
            <a:r>
              <a:rPr lang="en-US" altLang="zh-CN" dirty="0"/>
              <a:t>F10</a:t>
            </a:r>
            <a:r>
              <a:rPr lang="zh-CN" altLang="en-US" dirty="0"/>
              <a:t>功能键进入边组件模式，可以对立方体的边再次进行移动、旋转和缩放等编辑操作，如下右图所示。</a:t>
            </a:r>
          </a:p>
          <a:p>
            <a:endParaRPr lang="zh-CN" altLang="en-US" dirty="0"/>
          </a:p>
        </p:txBody>
      </p:sp>
      <p:pic>
        <p:nvPicPr>
          <p:cNvPr id="6147" name="图片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97" y="3076246"/>
            <a:ext cx="3203920" cy="2930415"/>
          </a:xfrm>
          <a:prstGeom prst="rect">
            <a:avLst/>
          </a:prstGeom>
          <a:noFill/>
          <a:extLst>
            <a:ext uri="{909E8E84-426E-40DD-AFC4-6F175D3DCCD1}">
              <a14:hiddenFill xmlns:a14="http://schemas.microsoft.com/office/drawing/2010/main">
                <a:solidFill>
                  <a:srgbClr val="FFFFFF"/>
                </a:solidFill>
              </a14:hiddenFill>
            </a:ext>
          </a:extLst>
        </p:spPr>
      </p:pic>
      <p:pic>
        <p:nvPicPr>
          <p:cNvPr id="6146" name="图片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345" y="3076246"/>
            <a:ext cx="3668002" cy="2930415"/>
          </a:xfrm>
          <a:prstGeom prst="rect">
            <a:avLst/>
          </a:prstGeom>
          <a:noFill/>
          <a:extLst>
            <a:ext uri="{909E8E84-426E-40DD-AFC4-6F175D3DCCD1}">
              <a14:hiddenFill xmlns:a14="http://schemas.microsoft.com/office/drawing/2010/main">
                <a:solidFill>
                  <a:srgbClr val="FFFFFF"/>
                </a:solidFill>
              </a14:hiddenFill>
            </a:ext>
          </a:extLst>
        </p:spPr>
      </p:pic>
      <p:pic>
        <p:nvPicPr>
          <p:cNvPr id="6145" name="图片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6994" y="3076245"/>
            <a:ext cx="3809540" cy="29304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286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372987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多切割工具不仅可以在平面上进行切割，还可以在球体、圆柱体或者更复杂的模式进行切割，比方说在一个圆柱体上可以切割一个圆形的洞，具体操作如下。</a:t>
            </a:r>
          </a:p>
        </p:txBody>
      </p:sp>
      <p:sp>
        <p:nvSpPr>
          <p:cNvPr id="3" name="文本占位符 2"/>
          <p:cNvSpPr>
            <a:spLocks noGrp="1"/>
          </p:cNvSpPr>
          <p:nvPr>
            <p:ph type="body" sz="quarter" idx="12"/>
          </p:nvPr>
        </p:nvSpPr>
        <p:spPr/>
        <p:txBody>
          <a:bodyPr/>
          <a:lstStyle/>
          <a:p>
            <a:r>
              <a:rPr lang="zh-CN" altLang="en-US" dirty="0"/>
              <a:t>实战练习：使用多切割工具切割圆形的洞</a:t>
            </a:r>
          </a:p>
        </p:txBody>
      </p:sp>
    </p:spTree>
    <p:extLst>
      <p:ext uri="{BB962C8B-B14F-4D97-AF65-F5344CB8AC3E}">
        <p14:creationId xmlns:p14="http://schemas.microsoft.com/office/powerpoint/2010/main" val="1805319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：在场景上创建一个圆柱体，如下左图所示。</a:t>
            </a:r>
          </a:p>
          <a:p>
            <a:r>
              <a:rPr lang="zh-CN" altLang="en-US" dirty="0"/>
              <a:t>步骤</a:t>
            </a:r>
            <a:r>
              <a:rPr lang="en-US" altLang="zh-CN" dirty="0"/>
              <a:t>02</a:t>
            </a:r>
            <a:r>
              <a:rPr lang="zh-CN" altLang="en-US" dirty="0"/>
              <a:t>：执行“多切割”工具命令，在圆柱体上绘制并调整点的位置得到一个比较类似圆形的形状，如下右图所示。</a:t>
            </a:r>
          </a:p>
          <a:p>
            <a:endParaRPr lang="zh-CN" altLang="en-US" dirty="0"/>
          </a:p>
        </p:txBody>
      </p:sp>
      <p:pic>
        <p:nvPicPr>
          <p:cNvPr id="7170" name="图片 32"/>
          <p:cNvPicPr>
            <a:picLocks noChangeAspect="1" noChangeArrowheads="1"/>
          </p:cNvPicPr>
          <p:nvPr/>
        </p:nvPicPr>
        <p:blipFill>
          <a:blip r:embed="rId2">
            <a:extLst>
              <a:ext uri="{28A0092B-C50C-407E-A947-70E740481C1C}">
                <a14:useLocalDpi xmlns:a14="http://schemas.microsoft.com/office/drawing/2010/main" val="0"/>
              </a:ext>
            </a:extLst>
          </a:blip>
          <a:srcRect t="8040" b="7114"/>
          <a:stretch>
            <a:fillRect/>
          </a:stretch>
        </p:blipFill>
        <p:spPr bwMode="auto">
          <a:xfrm>
            <a:off x="1324303" y="2316873"/>
            <a:ext cx="3693527" cy="3201057"/>
          </a:xfrm>
          <a:prstGeom prst="rect">
            <a:avLst/>
          </a:prstGeom>
          <a:noFill/>
          <a:extLst>
            <a:ext uri="{909E8E84-426E-40DD-AFC4-6F175D3DCCD1}">
              <a14:hiddenFill xmlns:a14="http://schemas.microsoft.com/office/drawing/2010/main">
                <a:solidFill>
                  <a:srgbClr val="FFFFFF"/>
                </a:solidFill>
              </a14:hiddenFill>
            </a:ext>
          </a:extLst>
        </p:spPr>
      </p:pic>
      <p:pic>
        <p:nvPicPr>
          <p:cNvPr id="7169" name="图片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153" y="2316874"/>
            <a:ext cx="3578772" cy="3190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19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284844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：退出“多切割”模式，按</a:t>
            </a:r>
            <a:r>
              <a:rPr lang="en-US" altLang="zh-CN" dirty="0"/>
              <a:t>F11</a:t>
            </a:r>
            <a:r>
              <a:rPr lang="zh-CN" altLang="en-US" dirty="0"/>
              <a:t>功能键进入面组件模式，选中新创建的圆形区域的面，如下左图所示。</a:t>
            </a:r>
          </a:p>
          <a:p>
            <a:r>
              <a:rPr lang="zh-CN" altLang="en-US" dirty="0"/>
              <a:t>步骤</a:t>
            </a:r>
            <a:r>
              <a:rPr lang="en-US" altLang="zh-CN" dirty="0"/>
              <a:t>04</a:t>
            </a:r>
            <a:r>
              <a:rPr lang="zh-CN" altLang="en-US" dirty="0"/>
              <a:t>：按</a:t>
            </a:r>
            <a:r>
              <a:rPr lang="en-US" altLang="zh-CN" dirty="0"/>
              <a:t>Backspaceh</a:t>
            </a:r>
            <a:r>
              <a:rPr lang="zh-CN" altLang="en-US" dirty="0"/>
              <a:t>或</a:t>
            </a:r>
            <a:r>
              <a:rPr lang="en-US" altLang="zh-CN" dirty="0"/>
              <a:t>Delete</a:t>
            </a:r>
            <a:r>
              <a:rPr lang="zh-CN" altLang="en-US" dirty="0"/>
              <a:t>键删除面，就可以在一个圆柱形状开出一个圆形的洞，如下右图所示。</a:t>
            </a:r>
          </a:p>
          <a:p>
            <a:endParaRPr lang="zh-CN" altLang="en-US" dirty="0"/>
          </a:p>
        </p:txBody>
      </p:sp>
      <p:pic>
        <p:nvPicPr>
          <p:cNvPr id="8194"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379" y="2621640"/>
            <a:ext cx="3736428" cy="3641111"/>
          </a:xfrm>
          <a:prstGeom prst="rect">
            <a:avLst/>
          </a:prstGeom>
          <a:noFill/>
          <a:extLst>
            <a:ext uri="{909E8E84-426E-40DD-AFC4-6F175D3DCCD1}">
              <a14:hiddenFill xmlns:a14="http://schemas.microsoft.com/office/drawing/2010/main">
                <a:solidFill>
                  <a:srgbClr val="FFFFFF"/>
                </a:solidFill>
              </a14:hiddenFill>
            </a:ext>
          </a:extLst>
        </p:spPr>
      </p:pic>
      <p:pic>
        <p:nvPicPr>
          <p:cNvPr id="8193" name="图片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587" y="2641970"/>
            <a:ext cx="3908145" cy="36207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276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147595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：按</a:t>
            </a:r>
            <a:r>
              <a:rPr lang="en-US" altLang="zh-CN" dirty="0"/>
              <a:t>F10</a:t>
            </a:r>
            <a:r>
              <a:rPr lang="zh-CN" altLang="en-US" dirty="0"/>
              <a:t>功能键进入边组件模式，选中并双击这条边，可以选择这条环线，如下左图所示。</a:t>
            </a:r>
          </a:p>
          <a:p>
            <a:r>
              <a:rPr lang="zh-CN" altLang="en-US" dirty="0"/>
              <a:t>步骤</a:t>
            </a:r>
            <a:r>
              <a:rPr lang="en-US" altLang="zh-CN" dirty="0"/>
              <a:t>06</a:t>
            </a:r>
            <a:r>
              <a:rPr lang="zh-CN" altLang="en-US" dirty="0"/>
              <a:t>：然后执行“建模</a:t>
            </a:r>
            <a:r>
              <a:rPr lang="en-US" altLang="zh-CN" dirty="0"/>
              <a:t>&gt;</a:t>
            </a:r>
            <a:r>
              <a:rPr lang="zh-CN" altLang="en-US" dirty="0"/>
              <a:t>编辑网格</a:t>
            </a:r>
            <a:r>
              <a:rPr lang="en-US" altLang="zh-CN" dirty="0"/>
              <a:t>&gt;</a:t>
            </a:r>
            <a:r>
              <a:rPr lang="zh-CN" altLang="en-US" dirty="0"/>
              <a:t>挤出”命令，可在圆柱体的基础上再创建出一个圆柱体，如下右图所示。“挤出”命令的技巧及属性请查阅</a:t>
            </a:r>
            <a:r>
              <a:rPr lang="en-US" altLang="zh-CN" dirty="0"/>
              <a:t>3.5.3</a:t>
            </a:r>
            <a:r>
              <a:rPr lang="zh-CN" altLang="en-US" dirty="0"/>
              <a:t>节。</a:t>
            </a:r>
          </a:p>
          <a:p>
            <a:endParaRPr lang="zh-CN" altLang="en-US" dirty="0"/>
          </a:p>
        </p:txBody>
      </p:sp>
      <p:pic>
        <p:nvPicPr>
          <p:cNvPr id="9218" name="图片 37"/>
          <p:cNvPicPr>
            <a:picLocks noChangeAspect="1" noChangeArrowheads="1"/>
          </p:cNvPicPr>
          <p:nvPr/>
        </p:nvPicPr>
        <p:blipFill>
          <a:blip r:embed="rId2">
            <a:extLst>
              <a:ext uri="{28A0092B-C50C-407E-A947-70E740481C1C}">
                <a14:useLocalDpi xmlns:a14="http://schemas.microsoft.com/office/drawing/2010/main" val="0"/>
              </a:ext>
            </a:extLst>
          </a:blip>
          <a:srcRect t="7025"/>
          <a:stretch>
            <a:fillRect/>
          </a:stretch>
        </p:blipFill>
        <p:spPr bwMode="auto">
          <a:xfrm>
            <a:off x="1308539" y="2540648"/>
            <a:ext cx="3783724" cy="3636783"/>
          </a:xfrm>
          <a:prstGeom prst="rect">
            <a:avLst/>
          </a:prstGeom>
          <a:noFill/>
          <a:extLst>
            <a:ext uri="{909E8E84-426E-40DD-AFC4-6F175D3DCCD1}">
              <a14:hiddenFill xmlns:a14="http://schemas.microsoft.com/office/drawing/2010/main">
                <a:solidFill>
                  <a:srgbClr val="FFFFFF"/>
                </a:solidFill>
              </a14:hiddenFill>
            </a:ext>
          </a:extLst>
        </p:spPr>
      </p:pic>
      <p:pic>
        <p:nvPicPr>
          <p:cNvPr id="9217" name="图片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490" y="2543049"/>
            <a:ext cx="4735710" cy="36343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343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698071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a:t>
            </a:r>
            <a:r>
              <a:rPr lang="zh-CN" altLang="en-US" dirty="0"/>
              <a:t>中建模不仅可以从基础体开始建模，还可以直接根据参考图来绘制模型的外观，从而更高效在对模型进行创建，下面将介绍使用“创建多边形”工具进行建模的方法。</a:t>
            </a:r>
          </a:p>
          <a:p>
            <a:r>
              <a:rPr lang="zh-CN" altLang="en-US" dirty="0"/>
              <a:t>步骤</a:t>
            </a:r>
            <a:r>
              <a:rPr lang="en-US" altLang="zh-CN" dirty="0"/>
              <a:t>01</a:t>
            </a:r>
            <a:r>
              <a:rPr lang="zh-CN" altLang="en-US" dirty="0"/>
              <a:t>：首先在场景中添加一张参考图，新建空白场景，在场景中按住空格键，并按住鼠标左键，在弹出的快捷菜单中选择“顶视图”，进入顶视图，如下图所示。</a:t>
            </a:r>
          </a:p>
          <a:p>
            <a:endParaRPr lang="zh-CN" altLang="en-US" dirty="0"/>
          </a:p>
        </p:txBody>
      </p:sp>
      <p:sp>
        <p:nvSpPr>
          <p:cNvPr id="3" name="文本占位符 2"/>
          <p:cNvSpPr>
            <a:spLocks noGrp="1"/>
          </p:cNvSpPr>
          <p:nvPr>
            <p:ph type="body" sz="quarter" idx="12"/>
          </p:nvPr>
        </p:nvSpPr>
        <p:spPr/>
        <p:txBody>
          <a:bodyPr/>
          <a:lstStyle/>
          <a:p>
            <a:r>
              <a:rPr lang="en-US" altLang="zh-CN" dirty="0"/>
              <a:t>3.3.4 </a:t>
            </a:r>
            <a:r>
              <a:rPr lang="zh-CN" altLang="en-US" dirty="0"/>
              <a:t>创建多边形</a:t>
            </a:r>
          </a:p>
        </p:txBody>
      </p:sp>
      <p:pic>
        <p:nvPicPr>
          <p:cNvPr id="4" name="图片 3"/>
          <p:cNvPicPr/>
          <p:nvPr/>
        </p:nvPicPr>
        <p:blipFill>
          <a:blip r:embed="rId2"/>
          <a:srcRect l="383" t="12184" r="-383" b="4559"/>
          <a:stretch>
            <a:fillRect/>
          </a:stretch>
        </p:blipFill>
        <p:spPr>
          <a:xfrm>
            <a:off x="2714668" y="3531474"/>
            <a:ext cx="5977958" cy="2822029"/>
          </a:xfrm>
          <a:prstGeom prst="rect">
            <a:avLst/>
          </a:prstGeom>
          <a:noFill/>
          <a:ln>
            <a:noFill/>
          </a:ln>
        </p:spPr>
      </p:pic>
    </p:spTree>
    <p:extLst>
      <p:ext uri="{BB962C8B-B14F-4D97-AF65-F5344CB8AC3E}">
        <p14:creationId xmlns:p14="http://schemas.microsoft.com/office/powerpoint/2010/main" val="2499393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：进入顶视图后，在界面左侧的菜单栏中执行“视图</a:t>
            </a:r>
            <a:r>
              <a:rPr lang="en-US" altLang="zh-CN" dirty="0"/>
              <a:t>&gt;</a:t>
            </a:r>
            <a:r>
              <a:rPr lang="zh-CN" altLang="en-US" dirty="0"/>
              <a:t>选择摄像机”命令，如下左图所示。</a:t>
            </a:r>
          </a:p>
          <a:p>
            <a:r>
              <a:rPr lang="zh-CN" altLang="en-US" dirty="0"/>
              <a:t>步骤</a:t>
            </a:r>
            <a:r>
              <a:rPr lang="en-US" altLang="zh-CN" dirty="0"/>
              <a:t>03</a:t>
            </a:r>
            <a:r>
              <a:rPr lang="zh-CN" altLang="en-US" dirty="0"/>
              <a:t>：或者在大纲视图中选择</a:t>
            </a:r>
            <a:r>
              <a:rPr lang="en-US" altLang="zh-CN" dirty="0"/>
              <a:t>top</a:t>
            </a:r>
            <a:r>
              <a:rPr lang="zh-CN" altLang="en-US" dirty="0"/>
              <a:t>顶视图的摄像机，如下右图所示。</a:t>
            </a:r>
          </a:p>
          <a:p>
            <a:endParaRPr lang="zh-CN" altLang="en-US" dirty="0"/>
          </a:p>
        </p:txBody>
      </p:sp>
      <p:pic>
        <p:nvPicPr>
          <p:cNvPr id="3" name="图片 2"/>
          <p:cNvPicPr/>
          <p:nvPr/>
        </p:nvPicPr>
        <p:blipFill>
          <a:blip r:embed="rId2"/>
          <a:srcRect b="54405"/>
          <a:stretch>
            <a:fillRect/>
          </a:stretch>
        </p:blipFill>
        <p:spPr>
          <a:xfrm>
            <a:off x="1182655" y="2275227"/>
            <a:ext cx="4146090" cy="2838714"/>
          </a:xfrm>
          <a:prstGeom prst="rect">
            <a:avLst/>
          </a:prstGeom>
          <a:noFill/>
          <a:ln>
            <a:noFill/>
          </a:ln>
        </p:spPr>
      </p:pic>
      <p:pic>
        <p:nvPicPr>
          <p:cNvPr id="4" name="图片 3"/>
          <p:cNvPicPr/>
          <p:nvPr/>
        </p:nvPicPr>
        <p:blipFill>
          <a:blip r:embed="rId3"/>
          <a:stretch>
            <a:fillRect/>
          </a:stretch>
        </p:blipFill>
        <p:spPr>
          <a:xfrm>
            <a:off x="5520231" y="2275227"/>
            <a:ext cx="3062788" cy="2838714"/>
          </a:xfrm>
          <a:prstGeom prst="rect">
            <a:avLst/>
          </a:prstGeom>
          <a:noFill/>
          <a:ln>
            <a:noFill/>
          </a:ln>
        </p:spPr>
      </p:pic>
    </p:spTree>
    <p:extLst>
      <p:ext uri="{BB962C8B-B14F-4D97-AF65-F5344CB8AC3E}">
        <p14:creationId xmlns:p14="http://schemas.microsoft.com/office/powerpoint/2010/main" val="3991288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492736CC-3BCF-46FD-BA73-428E4A149057}"/>
              </a:ext>
            </a:extLst>
          </p:cNvPr>
          <p:cNvSpPr>
            <a:spLocks noGrp="1"/>
          </p:cNvSpPr>
          <p:nvPr>
            <p:ph type="body" sz="quarter" idx="10"/>
          </p:nvPr>
        </p:nvSpPr>
        <p:spPr>
          <a:xfrm>
            <a:off x="5245843" y="2333696"/>
            <a:ext cx="6046265" cy="637192"/>
          </a:xfrm>
        </p:spPr>
        <p:txBody>
          <a:bodyPr/>
          <a:lstStyle/>
          <a:p>
            <a:r>
              <a:rPr lang="zh-CN" altLang="en-US" dirty="0"/>
              <a:t>多边形建模基础</a:t>
            </a:r>
            <a:endParaRPr lang="zh-CN" altLang="en-US" dirty="0"/>
          </a:p>
        </p:txBody>
      </p:sp>
      <p:sp>
        <p:nvSpPr>
          <p:cNvPr id="3" name="文本占位符 2">
            <a:extLst>
              <a:ext uri="{FF2B5EF4-FFF2-40B4-BE49-F238E27FC236}">
                <a16:creationId xmlns="" xmlns:a16="http://schemas.microsoft.com/office/drawing/2014/main" id="{8A4C237C-4F0D-467E-B01B-57EE4C07A46C}"/>
              </a:ext>
            </a:extLst>
          </p:cNvPr>
          <p:cNvSpPr>
            <a:spLocks noGrp="1"/>
          </p:cNvSpPr>
          <p:nvPr>
            <p:ph type="body" sz="quarter" idx="11"/>
          </p:nvPr>
        </p:nvSpPr>
        <p:spPr/>
        <p:txBody>
          <a:bodyPr/>
          <a:lstStyle/>
          <a:p>
            <a:r>
              <a:rPr lang="en-US" altLang="zh-CN" dirty="0"/>
              <a:t>3.1.1</a:t>
            </a:r>
            <a:r>
              <a:rPr lang="zh-CN" altLang="en-US" dirty="0"/>
              <a:t>多边形的概念及组成元素</a:t>
            </a:r>
            <a:endParaRPr lang="zh-CN" altLang="en-US" dirty="0"/>
          </a:p>
        </p:txBody>
      </p:sp>
      <p:sp>
        <p:nvSpPr>
          <p:cNvPr id="6" name="文本占位符 5">
            <a:extLst>
              <a:ext uri="{FF2B5EF4-FFF2-40B4-BE49-F238E27FC236}">
                <a16:creationId xmlns="" xmlns:a16="http://schemas.microsoft.com/office/drawing/2014/main" id="{F325ECA8-BF56-4346-B3ED-50032AF8B056}"/>
              </a:ext>
            </a:extLst>
          </p:cNvPr>
          <p:cNvSpPr>
            <a:spLocks noGrp="1"/>
          </p:cNvSpPr>
          <p:nvPr>
            <p:ph type="body" sz="quarter" idx="14"/>
          </p:nvPr>
        </p:nvSpPr>
        <p:spPr>
          <a:xfrm>
            <a:off x="1679002" y="2886229"/>
            <a:ext cx="2001158" cy="1406553"/>
          </a:xfrm>
        </p:spPr>
        <p:txBody>
          <a:bodyPr/>
          <a:lstStyle/>
          <a:p>
            <a:r>
              <a:rPr lang="en-US" altLang="zh-CN"/>
              <a:t>01</a:t>
            </a:r>
            <a:endParaRPr lang="zh-CN" altLang="en-US"/>
          </a:p>
        </p:txBody>
      </p:sp>
      <p:sp>
        <p:nvSpPr>
          <p:cNvPr id="8" name="文本占位符 7">
            <a:extLst>
              <a:ext uri="{FF2B5EF4-FFF2-40B4-BE49-F238E27FC236}">
                <a16:creationId xmlns="" xmlns:a16="http://schemas.microsoft.com/office/drawing/2014/main" id="{B613E124-1A27-4902-A7EA-DF5F616D5541}"/>
              </a:ext>
            </a:extLst>
          </p:cNvPr>
          <p:cNvSpPr>
            <a:spLocks noGrp="1"/>
          </p:cNvSpPr>
          <p:nvPr>
            <p:ph type="body" sz="quarter" idx="12"/>
          </p:nvPr>
        </p:nvSpPr>
        <p:spPr/>
        <p:txBody>
          <a:bodyPr/>
          <a:lstStyle/>
          <a:p>
            <a:r>
              <a:rPr lang="en-US" altLang="zh-CN" dirty="0"/>
              <a:t>3.1.2</a:t>
            </a:r>
            <a:r>
              <a:rPr lang="zh-CN" altLang="en-US" dirty="0"/>
              <a:t>多边形的建模原则</a:t>
            </a:r>
            <a:endParaRPr lang="zh-CN" altLang="en-US" dirty="0"/>
          </a:p>
        </p:txBody>
      </p:sp>
    </p:spTree>
    <p:extLst>
      <p:ext uri="{BB962C8B-B14F-4D97-AF65-F5344CB8AC3E}">
        <p14:creationId xmlns:p14="http://schemas.microsoft.com/office/powerpoint/2010/main" val="3247505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04</a:t>
            </a:r>
            <a:r>
              <a:rPr lang="zh-CN" altLang="en-US" dirty="0"/>
              <a:t>：选中摄像机后在右边找到“属性编辑器”面板，如下左图所示。</a:t>
            </a:r>
          </a:p>
          <a:p>
            <a:r>
              <a:rPr lang="zh-CN" altLang="en-US" dirty="0"/>
              <a:t>步骤</a:t>
            </a:r>
            <a:r>
              <a:rPr lang="en-US" altLang="zh-CN" dirty="0"/>
              <a:t>05</a:t>
            </a:r>
            <a:r>
              <a:rPr lang="zh-CN" altLang="en-US" dirty="0"/>
              <a:t>：在属性编辑器面板中向下滚动菜单，展开“环境”区域，单击“图像平面”右侧的“创建”按钮，如下右图所示。</a:t>
            </a:r>
          </a:p>
          <a:p>
            <a:endParaRPr lang="zh-CN" altLang="en-US" dirty="0"/>
          </a:p>
        </p:txBody>
      </p:sp>
      <p:pic>
        <p:nvPicPr>
          <p:cNvPr id="3" name="图片 2"/>
          <p:cNvPicPr/>
          <p:nvPr/>
        </p:nvPicPr>
        <p:blipFill>
          <a:blip r:embed="rId2"/>
          <a:srcRect b="19452"/>
          <a:stretch>
            <a:fillRect/>
          </a:stretch>
        </p:blipFill>
        <p:spPr>
          <a:xfrm>
            <a:off x="932070" y="2304371"/>
            <a:ext cx="4042673" cy="3609680"/>
          </a:xfrm>
          <a:prstGeom prst="rect">
            <a:avLst/>
          </a:prstGeom>
          <a:noFill/>
          <a:ln>
            <a:noFill/>
          </a:ln>
        </p:spPr>
      </p:pic>
      <p:pic>
        <p:nvPicPr>
          <p:cNvPr id="4" name="图片 3"/>
          <p:cNvPicPr/>
          <p:nvPr/>
        </p:nvPicPr>
        <p:blipFill>
          <a:blip r:embed="rId3"/>
          <a:stretch>
            <a:fillRect/>
          </a:stretch>
        </p:blipFill>
        <p:spPr>
          <a:xfrm>
            <a:off x="5235597" y="2304371"/>
            <a:ext cx="4870704" cy="3609680"/>
          </a:xfrm>
          <a:prstGeom prst="rect">
            <a:avLst/>
          </a:prstGeom>
          <a:noFill/>
          <a:ln>
            <a:noFill/>
          </a:ln>
        </p:spPr>
      </p:pic>
    </p:spTree>
    <p:extLst>
      <p:ext uri="{BB962C8B-B14F-4D97-AF65-F5344CB8AC3E}">
        <p14:creationId xmlns:p14="http://schemas.microsoft.com/office/powerpoint/2010/main" val="2519796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：单击创建后，会显示</a:t>
            </a:r>
            <a:r>
              <a:rPr lang="en-US" altLang="zh-CN" dirty="0"/>
              <a:t>imagePlaneShape1</a:t>
            </a:r>
            <a:r>
              <a:rPr lang="zh-CN" altLang="en-US" dirty="0"/>
              <a:t>节点属性面板。单击“图像名称”后的文件夹图标，如下左图所示。</a:t>
            </a:r>
          </a:p>
          <a:p>
            <a:r>
              <a:rPr lang="zh-CN" altLang="en-US" dirty="0"/>
              <a:t>步骤</a:t>
            </a:r>
            <a:r>
              <a:rPr lang="en-US" altLang="zh-CN" dirty="0"/>
              <a:t>07</a:t>
            </a:r>
            <a:r>
              <a:rPr lang="zh-CN" altLang="en-US" dirty="0"/>
              <a:t>：在打开的“打开”对话框中选择要打开的图片，单击“打开”按钮，如下右图所示。</a:t>
            </a:r>
          </a:p>
          <a:p>
            <a:endParaRPr lang="zh-CN" altLang="en-US" dirty="0"/>
          </a:p>
        </p:txBody>
      </p:sp>
      <p:pic>
        <p:nvPicPr>
          <p:cNvPr id="3" name="图片 2"/>
          <p:cNvPicPr/>
          <p:nvPr/>
        </p:nvPicPr>
        <p:blipFill>
          <a:blip r:embed="rId2"/>
          <a:srcRect b="22471"/>
          <a:stretch>
            <a:fillRect/>
          </a:stretch>
        </p:blipFill>
        <p:spPr>
          <a:xfrm>
            <a:off x="780458" y="2218744"/>
            <a:ext cx="3771118" cy="3630263"/>
          </a:xfrm>
          <a:prstGeom prst="rect">
            <a:avLst/>
          </a:prstGeom>
          <a:noFill/>
          <a:ln>
            <a:noFill/>
          </a:ln>
        </p:spPr>
      </p:pic>
      <p:pic>
        <p:nvPicPr>
          <p:cNvPr id="4" name="图片 3"/>
          <p:cNvPicPr/>
          <p:nvPr/>
        </p:nvPicPr>
        <p:blipFill>
          <a:blip r:embed="rId3"/>
          <a:stretch>
            <a:fillRect/>
          </a:stretch>
        </p:blipFill>
        <p:spPr>
          <a:xfrm>
            <a:off x="4770688" y="2218744"/>
            <a:ext cx="5956029" cy="3630263"/>
          </a:xfrm>
          <a:prstGeom prst="rect">
            <a:avLst/>
          </a:prstGeom>
          <a:noFill/>
          <a:ln>
            <a:noFill/>
          </a:ln>
        </p:spPr>
      </p:pic>
    </p:spTree>
    <p:extLst>
      <p:ext uri="{BB962C8B-B14F-4D97-AF65-F5344CB8AC3E}">
        <p14:creationId xmlns:p14="http://schemas.microsoft.com/office/powerpoint/2010/main" val="3868203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：此时在顶视图就可以看到参考图了，如下左图所示。</a:t>
            </a:r>
          </a:p>
          <a:p>
            <a:r>
              <a:rPr lang="zh-CN" altLang="en-US" dirty="0"/>
              <a:t>步骤</a:t>
            </a:r>
            <a:r>
              <a:rPr lang="en-US" altLang="zh-CN" dirty="0"/>
              <a:t>09</a:t>
            </a:r>
            <a:r>
              <a:rPr lang="zh-CN" altLang="en-US" dirty="0"/>
              <a:t>：然后执行“建模</a:t>
            </a:r>
            <a:r>
              <a:rPr lang="en-US" altLang="zh-CN" dirty="0"/>
              <a:t>&gt;</a:t>
            </a:r>
            <a:r>
              <a:rPr lang="zh-CN" altLang="en-US" dirty="0"/>
              <a:t>网格工具</a:t>
            </a:r>
            <a:r>
              <a:rPr lang="en-US" altLang="zh-CN" dirty="0"/>
              <a:t>&gt;</a:t>
            </a:r>
            <a:r>
              <a:rPr lang="zh-CN" altLang="en-US" dirty="0"/>
              <a:t>创建多边形”命令，根据参考图的外观绘制一圈点，如下右图所示。</a:t>
            </a:r>
          </a:p>
          <a:p>
            <a:endParaRPr lang="zh-CN" altLang="en-US" dirty="0"/>
          </a:p>
        </p:txBody>
      </p:sp>
      <p:pic>
        <p:nvPicPr>
          <p:cNvPr id="3" name="图片 2"/>
          <p:cNvPicPr/>
          <p:nvPr/>
        </p:nvPicPr>
        <p:blipFill>
          <a:blip r:embed="rId2"/>
          <a:stretch>
            <a:fillRect/>
          </a:stretch>
        </p:blipFill>
        <p:spPr>
          <a:xfrm>
            <a:off x="1836618" y="2242337"/>
            <a:ext cx="4500644" cy="3937745"/>
          </a:xfrm>
          <a:prstGeom prst="rect">
            <a:avLst/>
          </a:prstGeom>
          <a:noFill/>
          <a:ln>
            <a:noFill/>
          </a:ln>
        </p:spPr>
      </p:pic>
      <p:pic>
        <p:nvPicPr>
          <p:cNvPr id="4" name="图片 3"/>
          <p:cNvPicPr/>
          <p:nvPr/>
        </p:nvPicPr>
        <p:blipFill>
          <a:blip r:embed="rId3"/>
          <a:stretch>
            <a:fillRect/>
          </a:stretch>
        </p:blipFill>
        <p:spPr>
          <a:xfrm>
            <a:off x="6575051" y="2242337"/>
            <a:ext cx="2806423" cy="3937745"/>
          </a:xfrm>
          <a:prstGeom prst="rect">
            <a:avLst/>
          </a:prstGeom>
          <a:noFill/>
          <a:ln>
            <a:solidFill>
              <a:schemeClr val="bg1">
                <a:lumMod val="65000"/>
              </a:schemeClr>
            </a:solidFill>
          </a:ln>
        </p:spPr>
      </p:pic>
    </p:spTree>
    <p:extLst>
      <p:ext uri="{BB962C8B-B14F-4D97-AF65-F5344CB8AC3E}">
        <p14:creationId xmlns:p14="http://schemas.microsoft.com/office/powerpoint/2010/main" val="2252562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10</a:t>
            </a:r>
            <a:r>
              <a:rPr lang="zh-CN" altLang="en-US" dirty="0"/>
              <a:t>：回到透视图中，可以看到我们根据参考图的外观，绘制了一个多边面，如下左图所示。</a:t>
            </a:r>
          </a:p>
          <a:p>
            <a:r>
              <a:rPr lang="zh-CN" altLang="en-US" dirty="0"/>
              <a:t>步骤</a:t>
            </a:r>
            <a:r>
              <a:rPr lang="en-US" altLang="zh-CN" dirty="0"/>
              <a:t>11</a:t>
            </a:r>
            <a:r>
              <a:rPr lang="zh-CN" altLang="en-US" dirty="0"/>
              <a:t>：然后在执行“建模</a:t>
            </a:r>
            <a:r>
              <a:rPr lang="en-US" altLang="zh-CN" dirty="0"/>
              <a:t>&gt;</a:t>
            </a:r>
            <a:r>
              <a:rPr lang="zh-CN" altLang="en-US" dirty="0"/>
              <a:t>编辑网格</a:t>
            </a:r>
            <a:r>
              <a:rPr lang="en-US" altLang="zh-CN" dirty="0"/>
              <a:t>&gt;</a:t>
            </a:r>
            <a:r>
              <a:rPr lang="zh-CN" altLang="en-US" dirty="0"/>
              <a:t>挤出”命令，可以将这个平面挤出成多边体，如下右图所示。</a:t>
            </a:r>
          </a:p>
          <a:p>
            <a:endParaRPr lang="zh-CN" altLang="en-US" dirty="0"/>
          </a:p>
        </p:txBody>
      </p:sp>
      <p:pic>
        <p:nvPicPr>
          <p:cNvPr id="3" name="图片 2"/>
          <p:cNvPicPr/>
          <p:nvPr/>
        </p:nvPicPr>
        <p:blipFill>
          <a:blip r:embed="rId2"/>
          <a:stretch>
            <a:fillRect/>
          </a:stretch>
        </p:blipFill>
        <p:spPr>
          <a:xfrm>
            <a:off x="921911" y="2624738"/>
            <a:ext cx="3699374" cy="3255799"/>
          </a:xfrm>
          <a:prstGeom prst="rect">
            <a:avLst/>
          </a:prstGeom>
          <a:noFill/>
          <a:ln>
            <a:noFill/>
          </a:ln>
        </p:spPr>
      </p:pic>
      <p:pic>
        <p:nvPicPr>
          <p:cNvPr id="4" name="图片 3"/>
          <p:cNvPicPr/>
          <p:nvPr/>
        </p:nvPicPr>
        <p:blipFill>
          <a:blip r:embed="rId3"/>
          <a:stretch>
            <a:fillRect/>
          </a:stretch>
        </p:blipFill>
        <p:spPr>
          <a:xfrm>
            <a:off x="4919345" y="2624738"/>
            <a:ext cx="4044918" cy="3255799"/>
          </a:xfrm>
          <a:prstGeom prst="rect">
            <a:avLst/>
          </a:prstGeom>
          <a:noFill/>
          <a:ln>
            <a:noFill/>
          </a:ln>
        </p:spPr>
      </p:pic>
    </p:spTree>
    <p:extLst>
      <p:ext uri="{BB962C8B-B14F-4D97-AF65-F5344CB8AC3E}">
        <p14:creationId xmlns:p14="http://schemas.microsoft.com/office/powerpoint/2010/main" val="3461774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12</a:t>
            </a:r>
            <a:r>
              <a:rPr lang="zh-CN" altLang="en-US" dirty="0"/>
              <a:t>：选中模型执行“建模</a:t>
            </a:r>
            <a:r>
              <a:rPr lang="en-US" altLang="zh-CN" dirty="0"/>
              <a:t>&gt;</a:t>
            </a:r>
            <a:r>
              <a:rPr lang="zh-CN" altLang="en-US" dirty="0"/>
              <a:t>网格</a:t>
            </a:r>
            <a:r>
              <a:rPr lang="en-US" altLang="zh-CN" dirty="0"/>
              <a:t>&gt;</a:t>
            </a:r>
            <a:r>
              <a:rPr lang="zh-CN" altLang="en-US" dirty="0"/>
              <a:t>重新划分网格”命令，如下图所示。</a:t>
            </a:r>
          </a:p>
        </p:txBody>
      </p:sp>
      <p:pic>
        <p:nvPicPr>
          <p:cNvPr id="3" name="图片 2"/>
          <p:cNvPicPr/>
          <p:nvPr/>
        </p:nvPicPr>
        <p:blipFill>
          <a:blip r:embed="rId2"/>
          <a:stretch>
            <a:fillRect/>
          </a:stretch>
        </p:blipFill>
        <p:spPr>
          <a:xfrm>
            <a:off x="770079" y="1377949"/>
            <a:ext cx="7944149" cy="4139981"/>
          </a:xfrm>
          <a:prstGeom prst="rect">
            <a:avLst/>
          </a:prstGeom>
          <a:noFill/>
          <a:ln>
            <a:noFill/>
          </a:ln>
        </p:spPr>
      </p:pic>
    </p:spTree>
    <p:extLst>
      <p:ext uri="{BB962C8B-B14F-4D97-AF65-F5344CB8AC3E}">
        <p14:creationId xmlns:p14="http://schemas.microsoft.com/office/powerpoint/2010/main" val="322401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13</a:t>
            </a:r>
            <a:r>
              <a:rPr lang="zh-CN" altLang="en-US" dirty="0"/>
              <a:t>：执行“建模</a:t>
            </a:r>
            <a:r>
              <a:rPr lang="en-US" altLang="zh-CN" dirty="0"/>
              <a:t>&gt;</a:t>
            </a:r>
            <a:r>
              <a:rPr lang="zh-CN" altLang="en-US" dirty="0"/>
              <a:t>网格</a:t>
            </a:r>
            <a:r>
              <a:rPr lang="en-US" altLang="zh-CN" dirty="0"/>
              <a:t>&gt;</a:t>
            </a:r>
            <a:r>
              <a:rPr lang="zh-CN" altLang="en-US" dirty="0"/>
              <a:t>重新拓扑”命令，即可创建出一个具有四边面可编辑的模型了，如下图所示。</a:t>
            </a:r>
          </a:p>
        </p:txBody>
      </p:sp>
      <p:pic>
        <p:nvPicPr>
          <p:cNvPr id="3" name="图片 2"/>
          <p:cNvPicPr/>
          <p:nvPr/>
        </p:nvPicPr>
        <p:blipFill>
          <a:blip r:embed="rId2"/>
          <a:stretch>
            <a:fillRect/>
          </a:stretch>
        </p:blipFill>
        <p:spPr>
          <a:xfrm>
            <a:off x="2238374" y="1819712"/>
            <a:ext cx="7415660" cy="4186949"/>
          </a:xfrm>
          <a:prstGeom prst="rect">
            <a:avLst/>
          </a:prstGeom>
          <a:noFill/>
          <a:ln>
            <a:noFill/>
          </a:ln>
        </p:spPr>
      </p:pic>
    </p:spTree>
    <p:extLst>
      <p:ext uri="{BB962C8B-B14F-4D97-AF65-F5344CB8AC3E}">
        <p14:creationId xmlns:p14="http://schemas.microsoft.com/office/powerpoint/2010/main" val="3681642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在编辑多边形时还经常要对模型的面进行编辑，用“创建多边形”命令可以创建面。选中面按</a:t>
            </a:r>
            <a:r>
              <a:rPr lang="en-US" altLang="zh-CN" dirty="0"/>
              <a:t>Backspace</a:t>
            </a:r>
            <a:r>
              <a:rPr lang="zh-CN" altLang="en-US" dirty="0"/>
              <a:t>或</a:t>
            </a:r>
            <a:r>
              <a:rPr lang="en-US" altLang="zh-CN" dirty="0"/>
              <a:t>Delete</a:t>
            </a:r>
            <a:r>
              <a:rPr lang="zh-CN" altLang="en-US" dirty="0"/>
              <a:t>键可以删除面，那如何对删除掉的面进行填补呢，我们将用到“附加到多边形”命令，下面介绍具体操作方法。</a:t>
            </a:r>
          </a:p>
        </p:txBody>
      </p:sp>
      <p:sp>
        <p:nvSpPr>
          <p:cNvPr id="3" name="文本占位符 2"/>
          <p:cNvSpPr>
            <a:spLocks noGrp="1"/>
          </p:cNvSpPr>
          <p:nvPr>
            <p:ph type="body" sz="quarter" idx="12"/>
          </p:nvPr>
        </p:nvSpPr>
        <p:spPr/>
        <p:txBody>
          <a:bodyPr/>
          <a:lstStyle/>
          <a:p>
            <a:r>
              <a:rPr lang="en-US" altLang="zh-CN" dirty="0"/>
              <a:t>3.3.5 </a:t>
            </a:r>
            <a:r>
              <a:rPr lang="zh-CN" altLang="en-US" dirty="0"/>
              <a:t>附加到多边形命令</a:t>
            </a:r>
          </a:p>
        </p:txBody>
      </p:sp>
    </p:spTree>
    <p:extLst>
      <p:ext uri="{BB962C8B-B14F-4D97-AF65-F5344CB8AC3E}">
        <p14:creationId xmlns:p14="http://schemas.microsoft.com/office/powerpoint/2010/main" val="1195001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：在场景种创建一个球体，并按</a:t>
            </a:r>
            <a:r>
              <a:rPr lang="en-US" altLang="zh-CN" dirty="0"/>
              <a:t>F11</a:t>
            </a:r>
            <a:r>
              <a:rPr lang="zh-CN" altLang="en-US" dirty="0"/>
              <a:t>功能键进入面组件模式，随机选中一个面或多个面进行删除，如下左图所示。</a:t>
            </a:r>
          </a:p>
          <a:p>
            <a:r>
              <a:rPr lang="zh-CN" altLang="en-US" dirty="0"/>
              <a:t>步骤</a:t>
            </a:r>
            <a:r>
              <a:rPr lang="en-US" altLang="zh-CN" dirty="0"/>
              <a:t>02</a:t>
            </a:r>
            <a:r>
              <a:rPr lang="zh-CN" altLang="en-US" dirty="0"/>
              <a:t>：然后执行“建模</a:t>
            </a:r>
            <a:r>
              <a:rPr lang="en-US" altLang="zh-CN" dirty="0"/>
              <a:t>&gt;</a:t>
            </a:r>
            <a:r>
              <a:rPr lang="zh-CN" altLang="en-US" dirty="0"/>
              <a:t>网格工具</a:t>
            </a:r>
            <a:r>
              <a:rPr lang="en-US" altLang="zh-CN" dirty="0"/>
              <a:t>&gt;</a:t>
            </a:r>
            <a:r>
              <a:rPr lang="zh-CN" altLang="en-US" dirty="0"/>
              <a:t>附加多边形”命令，这时球体变成了绿色线框并且鼠标变成了十字图标，如下右图所示。</a:t>
            </a:r>
          </a:p>
          <a:p>
            <a:endParaRPr lang="zh-CN" altLang="en-US" dirty="0"/>
          </a:p>
        </p:txBody>
      </p:sp>
      <p:pic>
        <p:nvPicPr>
          <p:cNvPr id="10242" name="图片 63"/>
          <p:cNvPicPr>
            <a:picLocks noChangeAspect="1" noChangeArrowheads="1"/>
          </p:cNvPicPr>
          <p:nvPr/>
        </p:nvPicPr>
        <p:blipFill>
          <a:blip r:embed="rId2">
            <a:extLst>
              <a:ext uri="{28A0092B-C50C-407E-A947-70E740481C1C}">
                <a14:useLocalDpi xmlns:a14="http://schemas.microsoft.com/office/drawing/2010/main" val="0"/>
              </a:ext>
            </a:extLst>
          </a:blip>
          <a:srcRect t="4691" b="7178"/>
          <a:stretch>
            <a:fillRect/>
          </a:stretch>
        </p:blipFill>
        <p:spPr bwMode="auto">
          <a:xfrm>
            <a:off x="1277007" y="2711669"/>
            <a:ext cx="4322964" cy="348418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图片 64"/>
          <p:cNvPicPr>
            <a:picLocks noChangeAspect="1" noChangeArrowheads="1"/>
          </p:cNvPicPr>
          <p:nvPr/>
        </p:nvPicPr>
        <p:blipFill>
          <a:blip r:embed="rId3">
            <a:extLst>
              <a:ext uri="{28A0092B-C50C-407E-A947-70E740481C1C}">
                <a14:useLocalDpi xmlns:a14="http://schemas.microsoft.com/office/drawing/2010/main" val="0"/>
              </a:ext>
            </a:extLst>
          </a:blip>
          <a:srcRect t="7216"/>
          <a:stretch>
            <a:fillRect/>
          </a:stretch>
        </p:blipFill>
        <p:spPr bwMode="auto">
          <a:xfrm>
            <a:off x="5728135" y="2711669"/>
            <a:ext cx="4155047" cy="3484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5"/>
          <p:cNvSpPr>
            <a:spLocks noChangeArrowheads="1"/>
          </p:cNvSpPr>
          <p:nvPr/>
        </p:nvSpPr>
        <p:spPr bwMode="auto">
          <a:xfrm>
            <a:off x="0" y="3533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852748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：单击一个边后，可以看到镂空的边变成紫色，这是</a:t>
            </a:r>
            <a:r>
              <a:rPr lang="en-US" altLang="zh-CN" dirty="0"/>
              <a:t>Maya</a:t>
            </a:r>
            <a:r>
              <a:rPr lang="zh-CN" altLang="en-US" dirty="0"/>
              <a:t>在提示可以补面的边，如下左图所示。</a:t>
            </a:r>
          </a:p>
          <a:p>
            <a:r>
              <a:rPr lang="zh-CN" altLang="en-US" dirty="0"/>
              <a:t>步骤</a:t>
            </a:r>
            <a:r>
              <a:rPr lang="en-US" altLang="zh-CN" dirty="0"/>
              <a:t>04</a:t>
            </a:r>
            <a:r>
              <a:rPr lang="zh-CN" altLang="en-US" dirty="0"/>
              <a:t>：再单击相邻的边，成功后会出现粉色的面，这是预览补面的效果，如下中图所示。</a:t>
            </a:r>
          </a:p>
          <a:p>
            <a:r>
              <a:rPr lang="zh-CN" altLang="en-US" dirty="0"/>
              <a:t>步骤</a:t>
            </a:r>
            <a:r>
              <a:rPr lang="en-US" altLang="zh-CN" dirty="0"/>
              <a:t>05</a:t>
            </a:r>
            <a:r>
              <a:rPr lang="zh-CN" altLang="en-US" dirty="0"/>
              <a:t>：按</a:t>
            </a:r>
            <a:r>
              <a:rPr lang="en-US" altLang="zh-CN" dirty="0"/>
              <a:t>Enter</a:t>
            </a:r>
            <a:r>
              <a:rPr lang="zh-CN" altLang="en-US" dirty="0"/>
              <a:t>键可确认补面，结束“附加到多边形”命令，补面操作完成，如下右图所示。</a:t>
            </a:r>
          </a:p>
          <a:p>
            <a:endParaRPr lang="zh-CN" altLang="en-US" dirty="0"/>
          </a:p>
        </p:txBody>
      </p:sp>
      <p:pic>
        <p:nvPicPr>
          <p:cNvPr id="3" name="图片 2"/>
          <p:cNvPicPr/>
          <p:nvPr/>
        </p:nvPicPr>
        <p:blipFill>
          <a:blip r:embed="rId2"/>
          <a:stretch>
            <a:fillRect/>
          </a:stretch>
        </p:blipFill>
        <p:spPr>
          <a:xfrm>
            <a:off x="593637" y="3168867"/>
            <a:ext cx="3398373" cy="2317533"/>
          </a:xfrm>
          <a:prstGeom prst="rect">
            <a:avLst/>
          </a:prstGeom>
          <a:noFill/>
          <a:ln>
            <a:noFill/>
          </a:ln>
        </p:spPr>
      </p:pic>
      <p:pic>
        <p:nvPicPr>
          <p:cNvPr id="4" name="图片 3"/>
          <p:cNvPicPr/>
          <p:nvPr/>
        </p:nvPicPr>
        <p:blipFill>
          <a:blip r:embed="rId3"/>
          <a:stretch>
            <a:fillRect/>
          </a:stretch>
        </p:blipFill>
        <p:spPr>
          <a:xfrm>
            <a:off x="4114143" y="3208128"/>
            <a:ext cx="3437438" cy="2278272"/>
          </a:xfrm>
          <a:prstGeom prst="rect">
            <a:avLst/>
          </a:prstGeom>
          <a:noFill/>
          <a:ln>
            <a:noFill/>
          </a:ln>
        </p:spPr>
      </p:pic>
      <p:pic>
        <p:nvPicPr>
          <p:cNvPr id="5" name="图片 4"/>
          <p:cNvPicPr/>
          <p:nvPr/>
        </p:nvPicPr>
        <p:blipFill>
          <a:blip r:embed="rId4"/>
          <a:stretch>
            <a:fillRect/>
          </a:stretch>
        </p:blipFill>
        <p:spPr>
          <a:xfrm>
            <a:off x="7738054" y="3232839"/>
            <a:ext cx="3560755" cy="2253561"/>
          </a:xfrm>
          <a:prstGeom prst="rect">
            <a:avLst/>
          </a:prstGeom>
          <a:noFill/>
          <a:ln>
            <a:noFill/>
          </a:ln>
        </p:spPr>
      </p:pic>
    </p:spTree>
    <p:extLst>
      <p:ext uri="{BB962C8B-B14F-4D97-AF65-F5344CB8AC3E}">
        <p14:creationId xmlns:p14="http://schemas.microsoft.com/office/powerpoint/2010/main" val="2074585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：执行“附加到多边形”命令并选择了</a:t>
            </a:r>
            <a:r>
              <a:rPr lang="en-US" altLang="zh-CN" dirty="0"/>
              <a:t>2</a:t>
            </a:r>
            <a:r>
              <a:rPr lang="zh-CN" altLang="en-US" dirty="0"/>
              <a:t>条相距较远的边，也可以创建一个面，如下左图所示。</a:t>
            </a:r>
          </a:p>
          <a:p>
            <a:r>
              <a:rPr lang="zh-CN" altLang="en-US" dirty="0"/>
              <a:t>步骤</a:t>
            </a:r>
            <a:r>
              <a:rPr lang="en-US" altLang="zh-CN" dirty="0"/>
              <a:t>07</a:t>
            </a:r>
            <a:r>
              <a:rPr lang="zh-CN" altLang="en-US" dirty="0"/>
              <a:t>：但是要注意这个面是存在问题的，如下右图所示，中间两侧的顶点并不会连接在这个新创建的面上，如不处理将无法进行之后的操作。</a:t>
            </a:r>
          </a:p>
          <a:p>
            <a:endParaRPr lang="zh-CN" altLang="en-US" dirty="0"/>
          </a:p>
        </p:txBody>
      </p:sp>
      <p:pic>
        <p:nvPicPr>
          <p:cNvPr id="4" name="图片 3"/>
          <p:cNvPicPr/>
          <p:nvPr/>
        </p:nvPicPr>
        <p:blipFill>
          <a:blip r:embed="rId2"/>
          <a:stretch>
            <a:fillRect/>
          </a:stretch>
        </p:blipFill>
        <p:spPr>
          <a:xfrm>
            <a:off x="1119648" y="2554922"/>
            <a:ext cx="4714766" cy="3549289"/>
          </a:xfrm>
          <a:prstGeom prst="rect">
            <a:avLst/>
          </a:prstGeom>
          <a:noFill/>
          <a:ln>
            <a:noFill/>
          </a:ln>
        </p:spPr>
      </p:pic>
      <p:pic>
        <p:nvPicPr>
          <p:cNvPr id="5" name="图片 4"/>
          <p:cNvPicPr/>
          <p:nvPr/>
        </p:nvPicPr>
        <p:blipFill>
          <a:blip r:embed="rId3"/>
          <a:stretch>
            <a:fillRect/>
          </a:stretch>
        </p:blipFill>
        <p:spPr>
          <a:xfrm>
            <a:off x="6014259" y="2554921"/>
            <a:ext cx="4609763" cy="3549289"/>
          </a:xfrm>
          <a:prstGeom prst="rect">
            <a:avLst/>
          </a:prstGeom>
          <a:noFill/>
          <a:ln>
            <a:noFill/>
          </a:ln>
        </p:spPr>
      </p:pic>
    </p:spTree>
    <p:extLst>
      <p:ext uri="{BB962C8B-B14F-4D97-AF65-F5344CB8AC3E}">
        <p14:creationId xmlns:p14="http://schemas.microsoft.com/office/powerpoint/2010/main" val="52373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64E59DE6-FC50-436B-B429-0D7D8F79AB92}"/>
              </a:ext>
            </a:extLst>
          </p:cNvPr>
          <p:cNvSpPr>
            <a:spLocks noGrp="1"/>
          </p:cNvSpPr>
          <p:nvPr>
            <p:ph type="body" sz="quarter" idx="10"/>
          </p:nvPr>
        </p:nvSpPr>
        <p:spPr/>
        <p:txBody>
          <a:bodyPr/>
          <a:lstStyle/>
          <a:p>
            <a:r>
              <a:rPr lang="en-US" altLang="zh-CN" dirty="0"/>
              <a:t>3.1 </a:t>
            </a:r>
            <a:r>
              <a:rPr lang="zh-CN" altLang="en-US" dirty="0"/>
              <a:t>多边形建模基础</a:t>
            </a:r>
            <a:endParaRPr lang="zh-CN" altLang="en-US" dirty="0"/>
          </a:p>
        </p:txBody>
      </p:sp>
      <p:sp>
        <p:nvSpPr>
          <p:cNvPr id="3" name="文本占位符 2">
            <a:extLst>
              <a:ext uri="{FF2B5EF4-FFF2-40B4-BE49-F238E27FC236}">
                <a16:creationId xmlns="" xmlns:a16="http://schemas.microsoft.com/office/drawing/2014/main" id="{193ABDF1-28A5-4B27-9379-1B76FD37E6F1}"/>
              </a:ext>
            </a:extLst>
          </p:cNvPr>
          <p:cNvSpPr>
            <a:spLocks noGrp="1"/>
          </p:cNvSpPr>
          <p:nvPr>
            <p:ph type="body" sz="quarter" idx="11"/>
          </p:nvPr>
        </p:nvSpPr>
        <p:spPr/>
        <p:txBody>
          <a:bodyPr/>
          <a:lstStyle/>
          <a:p>
            <a:r>
              <a:rPr lang="en-US" altLang="zh-CN" dirty="0"/>
              <a:t>Maya </a:t>
            </a:r>
            <a:r>
              <a:rPr lang="en-US" altLang="zh-CN" dirty="0" smtClean="0"/>
              <a:t>2022 </a:t>
            </a:r>
            <a:r>
              <a:rPr lang="zh-CN" altLang="en-US" dirty="0"/>
              <a:t>软件中有很多模块，包括建模、绑定、动画、</a:t>
            </a:r>
            <a:r>
              <a:rPr lang="en-US" altLang="zh-CN" dirty="0"/>
              <a:t>FX</a:t>
            </a:r>
            <a:r>
              <a:rPr lang="zh-CN" altLang="en-US" dirty="0"/>
              <a:t>和渲染等。而建模则是其他模块的根基，创建一个规范且美观的模型对后续工作起到关键的作用。只有把模型创建好，后续才能进行有效的展</a:t>
            </a:r>
            <a:r>
              <a:rPr lang="en-US" altLang="zh-CN" dirty="0"/>
              <a:t>UV</a:t>
            </a:r>
            <a:r>
              <a:rPr lang="zh-CN" altLang="en-US" dirty="0"/>
              <a:t>，设置好</a:t>
            </a:r>
            <a:r>
              <a:rPr lang="en-US" altLang="zh-CN" dirty="0"/>
              <a:t>UV</a:t>
            </a:r>
            <a:r>
              <a:rPr lang="zh-CN" altLang="en-US" dirty="0"/>
              <a:t>才能对模型进行贴图和材质的制作，制作好正确贴图和材质才能最终通过渲染得到一张高级的效果图。</a:t>
            </a:r>
          </a:p>
          <a:p>
            <a:r>
              <a:rPr lang="zh-CN" altLang="en-US" dirty="0"/>
              <a:t>在</a:t>
            </a:r>
            <a:r>
              <a:rPr lang="en-US" altLang="zh-CN" dirty="0"/>
              <a:t>Maya</a:t>
            </a:r>
            <a:r>
              <a:rPr lang="zh-CN" altLang="en-US" dirty="0"/>
              <a:t>中，建模主要分为多边形建模和曲面建模两种。多边形建模就是由多条边形成多组闭合的面围成的一个体积物，重点是要掌握点、线、面之间的关系。曲面建模则是专门为曲面物体设计的一种建模技巧，曲面建模很难制作有棱角的物体。所以针对不同造型的物体有更适合它们的建模方式，本章主要讲解多边形建模的方式和技巧。</a:t>
            </a:r>
            <a:endParaRPr lang="zh-CN" altLang="en-US" dirty="0"/>
          </a:p>
        </p:txBody>
      </p:sp>
    </p:spTree>
    <p:extLst>
      <p:ext uri="{BB962C8B-B14F-4D97-AF65-F5344CB8AC3E}">
        <p14:creationId xmlns:p14="http://schemas.microsoft.com/office/powerpoint/2010/main" val="844198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E8912B13-B19F-43A6-807D-FF1812C9C2EB}"/>
              </a:ext>
            </a:extLst>
          </p:cNvPr>
          <p:cNvSpPr>
            <a:spLocks noGrp="1"/>
          </p:cNvSpPr>
          <p:nvPr>
            <p:ph type="body" sz="quarter" idx="10"/>
          </p:nvPr>
        </p:nvSpPr>
        <p:spPr>
          <a:xfrm>
            <a:off x="5245844" y="2305172"/>
            <a:ext cx="6046265" cy="637192"/>
          </a:xfrm>
        </p:spPr>
        <p:txBody>
          <a:bodyPr/>
          <a:lstStyle/>
          <a:p>
            <a:r>
              <a:rPr lang="zh-CN" altLang="en-US" dirty="0"/>
              <a:t>网格菜单</a:t>
            </a:r>
            <a:endParaRPr lang="zh-CN" altLang="en-US" dirty="0"/>
          </a:p>
        </p:txBody>
      </p:sp>
      <p:sp>
        <p:nvSpPr>
          <p:cNvPr id="6" name="文本占位符 5">
            <a:extLst>
              <a:ext uri="{FF2B5EF4-FFF2-40B4-BE49-F238E27FC236}">
                <a16:creationId xmlns="" xmlns:a16="http://schemas.microsoft.com/office/drawing/2014/main" id="{C977D07F-CF58-421A-8C72-85FC0C556A0C}"/>
              </a:ext>
            </a:extLst>
          </p:cNvPr>
          <p:cNvSpPr>
            <a:spLocks noGrp="1"/>
          </p:cNvSpPr>
          <p:nvPr>
            <p:ph type="body" sz="quarter" idx="14"/>
          </p:nvPr>
        </p:nvSpPr>
        <p:spPr/>
        <p:txBody>
          <a:bodyPr/>
          <a:lstStyle/>
          <a:p>
            <a:r>
              <a:rPr lang="en-US" altLang="zh-CN"/>
              <a:t>04</a:t>
            </a:r>
            <a:endParaRPr lang="zh-CN" altLang="en-US"/>
          </a:p>
        </p:txBody>
      </p:sp>
      <p:sp>
        <p:nvSpPr>
          <p:cNvPr id="3" name="文本占位符 2"/>
          <p:cNvSpPr>
            <a:spLocks noGrp="1"/>
          </p:cNvSpPr>
          <p:nvPr>
            <p:ph type="body" sz="quarter" idx="11"/>
          </p:nvPr>
        </p:nvSpPr>
        <p:spPr>
          <a:xfrm>
            <a:off x="5245844" y="3076202"/>
            <a:ext cx="5441204" cy="398009"/>
          </a:xfrm>
        </p:spPr>
        <p:txBody>
          <a:bodyPr/>
          <a:lstStyle/>
          <a:p>
            <a:r>
              <a:rPr lang="en-US" altLang="zh-CN" dirty="0"/>
              <a:t>3.4.1 </a:t>
            </a:r>
            <a:r>
              <a:rPr lang="zh-CN" altLang="en-US" dirty="0"/>
              <a:t>布尔运算</a:t>
            </a:r>
            <a:endParaRPr lang="zh-CN" altLang="en-US" dirty="0"/>
          </a:p>
        </p:txBody>
      </p:sp>
      <p:sp>
        <p:nvSpPr>
          <p:cNvPr id="4" name="文本占位符 3"/>
          <p:cNvSpPr>
            <a:spLocks noGrp="1"/>
          </p:cNvSpPr>
          <p:nvPr>
            <p:ph type="body" sz="quarter" idx="12"/>
          </p:nvPr>
        </p:nvSpPr>
        <p:spPr>
          <a:xfrm>
            <a:off x="5245844" y="3379312"/>
            <a:ext cx="5441204" cy="398009"/>
          </a:xfrm>
        </p:spPr>
        <p:txBody>
          <a:bodyPr/>
          <a:lstStyle/>
          <a:p>
            <a:r>
              <a:rPr lang="en-US" altLang="zh-CN" dirty="0"/>
              <a:t>3.4.2 </a:t>
            </a:r>
            <a:r>
              <a:rPr lang="zh-CN" altLang="en-US" dirty="0"/>
              <a:t>结合</a:t>
            </a:r>
            <a:r>
              <a:rPr lang="en-US" altLang="zh-CN" dirty="0"/>
              <a:t>/</a:t>
            </a:r>
            <a:r>
              <a:rPr lang="zh-CN" altLang="en-US" dirty="0"/>
              <a:t>分离多边形对象</a:t>
            </a:r>
            <a:endParaRPr lang="zh-CN" altLang="en-US" dirty="0"/>
          </a:p>
        </p:txBody>
      </p:sp>
      <p:sp>
        <p:nvSpPr>
          <p:cNvPr id="11" name="文本占位符 10"/>
          <p:cNvSpPr>
            <a:spLocks noGrp="1"/>
          </p:cNvSpPr>
          <p:nvPr>
            <p:ph type="body" sz="quarter" idx="13"/>
          </p:nvPr>
        </p:nvSpPr>
        <p:spPr>
          <a:xfrm>
            <a:off x="5245844" y="3666656"/>
            <a:ext cx="5441204" cy="398009"/>
          </a:xfrm>
        </p:spPr>
        <p:txBody>
          <a:bodyPr/>
          <a:lstStyle/>
          <a:p>
            <a:r>
              <a:rPr lang="en-US" altLang="zh-CN" dirty="0"/>
              <a:t>3.4.3 </a:t>
            </a:r>
            <a:r>
              <a:rPr lang="zh-CN" altLang="en-US" dirty="0"/>
              <a:t>网格一致命令</a:t>
            </a:r>
            <a:endParaRPr lang="zh-CN" altLang="en-US" dirty="0"/>
          </a:p>
        </p:txBody>
      </p:sp>
      <p:sp>
        <p:nvSpPr>
          <p:cNvPr id="7" name="文本占位符 2"/>
          <p:cNvSpPr txBox="1">
            <a:spLocks/>
          </p:cNvSpPr>
          <p:nvPr/>
        </p:nvSpPr>
        <p:spPr>
          <a:xfrm>
            <a:off x="5245844" y="3943308"/>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3.4.4 </a:t>
            </a:r>
            <a:r>
              <a:rPr lang="zh-CN" altLang="en-US" dirty="0"/>
              <a:t>网格填充洞命令</a:t>
            </a:r>
          </a:p>
        </p:txBody>
      </p:sp>
      <p:sp>
        <p:nvSpPr>
          <p:cNvPr id="8" name="文本占位符 3"/>
          <p:cNvSpPr txBox="1">
            <a:spLocks/>
          </p:cNvSpPr>
          <p:nvPr/>
        </p:nvSpPr>
        <p:spPr>
          <a:xfrm>
            <a:off x="5245844" y="4246418"/>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3.4.5 </a:t>
            </a:r>
            <a:r>
              <a:rPr lang="zh-CN" altLang="en-US" dirty="0"/>
              <a:t>减少及平滑命令</a:t>
            </a:r>
          </a:p>
        </p:txBody>
      </p:sp>
      <p:sp>
        <p:nvSpPr>
          <p:cNvPr id="9" name="文本占位符 10"/>
          <p:cNvSpPr txBox="1">
            <a:spLocks/>
          </p:cNvSpPr>
          <p:nvPr/>
        </p:nvSpPr>
        <p:spPr>
          <a:xfrm>
            <a:off x="5245844" y="4533762"/>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3.4.6 </a:t>
            </a:r>
            <a:r>
              <a:rPr lang="zh-CN" altLang="en-US" dirty="0"/>
              <a:t>三角化和四边形化</a:t>
            </a:r>
          </a:p>
        </p:txBody>
      </p:sp>
      <p:sp>
        <p:nvSpPr>
          <p:cNvPr id="10" name="文本占位符 10"/>
          <p:cNvSpPr txBox="1">
            <a:spLocks/>
          </p:cNvSpPr>
          <p:nvPr/>
        </p:nvSpPr>
        <p:spPr>
          <a:xfrm>
            <a:off x="5245844" y="4837175"/>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3.4.7 </a:t>
            </a:r>
            <a:r>
              <a:rPr lang="zh-CN" altLang="en-US" dirty="0"/>
              <a:t>重新划分网格和重新拓补</a:t>
            </a:r>
          </a:p>
        </p:txBody>
      </p:sp>
    </p:spTree>
    <p:extLst>
      <p:ext uri="{BB962C8B-B14F-4D97-AF65-F5344CB8AC3E}">
        <p14:creationId xmlns:p14="http://schemas.microsoft.com/office/powerpoint/2010/main" val="4283176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3.4 </a:t>
            </a:r>
            <a:r>
              <a:rPr lang="zh-CN" altLang="en-US" dirty="0"/>
              <a:t>网格菜单</a:t>
            </a:r>
            <a:endParaRPr lang="zh-CN" altLang="en-US" dirty="0"/>
          </a:p>
        </p:txBody>
      </p:sp>
      <p:sp>
        <p:nvSpPr>
          <p:cNvPr id="3" name="文本占位符 2"/>
          <p:cNvSpPr>
            <a:spLocks noGrp="1"/>
          </p:cNvSpPr>
          <p:nvPr>
            <p:ph type="body" sz="quarter" idx="11"/>
          </p:nvPr>
        </p:nvSpPr>
        <p:spPr/>
        <p:txBody>
          <a:bodyPr/>
          <a:lstStyle/>
          <a:p>
            <a:r>
              <a:rPr lang="zh-CN" altLang="en-US" dirty="0"/>
              <a:t>在网格菜单中主要包含“布尔” “结合”和“分离”命令。还有重置网格模型的一些命令，如“一致”“填充洞”“减少”“重新划分网格”“重新拓扑”“平滑”“三角化”和“四边形化”命令等，主要都是对模型整体进行操作的命令。</a:t>
            </a:r>
            <a:endParaRPr lang="zh-CN" altLang="en-US" dirty="0"/>
          </a:p>
        </p:txBody>
      </p:sp>
    </p:spTree>
    <p:extLst>
      <p:ext uri="{BB962C8B-B14F-4D97-AF65-F5344CB8AC3E}">
        <p14:creationId xmlns:p14="http://schemas.microsoft.com/office/powerpoint/2010/main" val="2713289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a:t>
            </a:r>
            <a:r>
              <a:rPr lang="en-US" altLang="zh-CN" dirty="0"/>
              <a:t>Maya</a:t>
            </a:r>
            <a:r>
              <a:rPr lang="zh-CN" altLang="en-US" dirty="0"/>
              <a:t>中有些很难用传统的建模方式达到预期的效果，这时如果使用布尔运行，就可以通过对两个以上的模型进行并集、差集和交集的运算，得到一个新的物体形态。</a:t>
            </a:r>
          </a:p>
          <a:p>
            <a:r>
              <a:rPr lang="zh-CN" altLang="en-US" dirty="0"/>
              <a:t>执行“建模</a:t>
            </a:r>
            <a:r>
              <a:rPr lang="en-US" altLang="zh-CN" dirty="0"/>
              <a:t>&gt;</a:t>
            </a:r>
            <a:r>
              <a:rPr lang="zh-CN" altLang="en-US" dirty="0"/>
              <a:t>网格</a:t>
            </a:r>
            <a:r>
              <a:rPr lang="en-US" altLang="zh-CN" dirty="0"/>
              <a:t>&gt;</a:t>
            </a:r>
            <a:r>
              <a:rPr lang="zh-CN" altLang="en-US" dirty="0"/>
              <a:t>布尔”命令，在子菜单中包括布尔运算的</a:t>
            </a:r>
            <a:r>
              <a:rPr lang="en-US" altLang="zh-CN" dirty="0"/>
              <a:t>3</a:t>
            </a:r>
            <a:r>
              <a:rPr lang="zh-CN" altLang="en-US" dirty="0"/>
              <a:t>个选项，如下图所示。</a:t>
            </a:r>
          </a:p>
          <a:p>
            <a:endParaRPr lang="zh-CN" altLang="en-US" dirty="0"/>
          </a:p>
        </p:txBody>
      </p:sp>
      <p:sp>
        <p:nvSpPr>
          <p:cNvPr id="3" name="文本占位符 2"/>
          <p:cNvSpPr>
            <a:spLocks noGrp="1"/>
          </p:cNvSpPr>
          <p:nvPr>
            <p:ph type="body" sz="quarter" idx="12"/>
          </p:nvPr>
        </p:nvSpPr>
        <p:spPr/>
        <p:txBody>
          <a:bodyPr/>
          <a:lstStyle/>
          <a:p>
            <a:r>
              <a:rPr lang="en-US" altLang="zh-CN" dirty="0"/>
              <a:t>3.4.1 </a:t>
            </a:r>
            <a:r>
              <a:rPr lang="zh-CN" altLang="en-US" dirty="0"/>
              <a:t>布尔运算</a:t>
            </a:r>
          </a:p>
        </p:txBody>
      </p:sp>
      <p:pic>
        <p:nvPicPr>
          <p:cNvPr id="4" name="图片 3"/>
          <p:cNvPicPr/>
          <p:nvPr/>
        </p:nvPicPr>
        <p:blipFill>
          <a:blip r:embed="rId2"/>
          <a:srcRect b="30720"/>
          <a:stretch>
            <a:fillRect/>
          </a:stretch>
        </p:blipFill>
        <p:spPr>
          <a:xfrm>
            <a:off x="3694638" y="3086449"/>
            <a:ext cx="4309468" cy="1769329"/>
          </a:xfrm>
          <a:prstGeom prst="rect">
            <a:avLst/>
          </a:prstGeom>
          <a:noFill/>
          <a:ln>
            <a:noFill/>
          </a:ln>
        </p:spPr>
      </p:pic>
    </p:spTree>
    <p:extLst>
      <p:ext uri="{BB962C8B-B14F-4D97-AF65-F5344CB8AC3E}">
        <p14:creationId xmlns:p14="http://schemas.microsoft.com/office/powerpoint/2010/main" val="3423771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先用二维平面介绍并集、差集和交集的含义。假设平面上有一个圆圈和一个正方形它们的部分区域重叠在一起，如下 图所示。并集就是指</a:t>
            </a:r>
            <a:r>
              <a:rPr lang="en-US" altLang="zh-CN" dirty="0"/>
              <a:t>2</a:t>
            </a:r>
            <a:r>
              <a:rPr lang="zh-CN" altLang="en-US" dirty="0"/>
              <a:t>个图形相加并去除它们重叠的区域，如下 图所示。差集就是指一个图形以另一个图形的形状为基础切除重叠的区域，如下 图所示。并集是指保留</a:t>
            </a:r>
            <a:r>
              <a:rPr lang="en-US" altLang="zh-CN" dirty="0"/>
              <a:t>2</a:t>
            </a:r>
            <a:r>
              <a:rPr lang="zh-CN" altLang="en-US" dirty="0"/>
              <a:t>个图形之间重叠的部分，删除不重叠的区域，如下 图所示。</a:t>
            </a:r>
          </a:p>
        </p:txBody>
      </p:sp>
      <p:pic>
        <p:nvPicPr>
          <p:cNvPr id="3" name="图片 2"/>
          <p:cNvPicPr/>
          <p:nvPr/>
        </p:nvPicPr>
        <p:blipFill>
          <a:blip r:embed="rId2"/>
          <a:stretch>
            <a:fillRect/>
          </a:stretch>
        </p:blipFill>
        <p:spPr>
          <a:xfrm>
            <a:off x="1394394" y="2649866"/>
            <a:ext cx="8776181" cy="2379334"/>
          </a:xfrm>
          <a:prstGeom prst="rect">
            <a:avLst/>
          </a:prstGeom>
          <a:noFill/>
          <a:ln>
            <a:noFill/>
          </a:ln>
        </p:spPr>
      </p:pic>
    </p:spTree>
    <p:extLst>
      <p:ext uri="{BB962C8B-B14F-4D97-AF65-F5344CB8AC3E}">
        <p14:creationId xmlns:p14="http://schemas.microsoft.com/office/powerpoint/2010/main" val="4293693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a:t>1</a:t>
            </a:r>
            <a:r>
              <a:rPr lang="zh-CN" altLang="en-US" dirty="0"/>
              <a:t>．并集</a:t>
            </a:r>
          </a:p>
          <a:p>
            <a:r>
              <a:rPr lang="zh-CN" altLang="en-US" dirty="0"/>
              <a:t>在场景中创建一个球体和一个立方体，并让它们有一部分区域重叠在一起，如下左图所示。先选择球体再加选立方体，执行“建模</a:t>
            </a:r>
            <a:r>
              <a:rPr lang="en-US" altLang="zh-CN" dirty="0"/>
              <a:t>&gt;</a:t>
            </a:r>
            <a:r>
              <a:rPr lang="zh-CN" altLang="en-US" dirty="0"/>
              <a:t>网格</a:t>
            </a:r>
            <a:r>
              <a:rPr lang="en-US" altLang="zh-CN" dirty="0"/>
              <a:t>&gt;</a:t>
            </a:r>
            <a:r>
              <a:rPr lang="zh-CN" altLang="en-US" dirty="0"/>
              <a:t>布尔</a:t>
            </a:r>
            <a:r>
              <a:rPr lang="en-US" altLang="zh-CN" dirty="0"/>
              <a:t>&gt;</a:t>
            </a:r>
            <a:r>
              <a:rPr lang="zh-CN" altLang="en-US" dirty="0"/>
              <a:t>并集”命令，可见球体和立方体合并成一个物体，并删除它们重叠的区域，如下右图所示。进行线框显示，可以看到球体已经不是一个完整的形状了。</a:t>
            </a:r>
            <a:endParaRPr lang="zh-CN" altLang="en-US" dirty="0"/>
          </a:p>
        </p:txBody>
      </p:sp>
      <p:pic>
        <p:nvPicPr>
          <p:cNvPr id="5" name="图片 4"/>
          <p:cNvPicPr/>
          <p:nvPr/>
        </p:nvPicPr>
        <p:blipFill>
          <a:blip r:embed="rId2"/>
          <a:srcRect t="12248" b="8609"/>
          <a:stretch>
            <a:fillRect/>
          </a:stretch>
        </p:blipFill>
        <p:spPr>
          <a:xfrm>
            <a:off x="1187198" y="3017780"/>
            <a:ext cx="4016865" cy="2689335"/>
          </a:xfrm>
          <a:prstGeom prst="rect">
            <a:avLst/>
          </a:prstGeom>
          <a:noFill/>
          <a:ln>
            <a:noFill/>
          </a:ln>
        </p:spPr>
      </p:pic>
      <p:pic>
        <p:nvPicPr>
          <p:cNvPr id="8" name="图片 7"/>
          <p:cNvPicPr/>
          <p:nvPr/>
        </p:nvPicPr>
        <p:blipFill>
          <a:blip r:embed="rId3"/>
          <a:srcRect t="9690" b="6641"/>
          <a:stretch>
            <a:fillRect/>
          </a:stretch>
        </p:blipFill>
        <p:spPr>
          <a:xfrm>
            <a:off x="5401430" y="3017780"/>
            <a:ext cx="4491831" cy="2689335"/>
          </a:xfrm>
          <a:prstGeom prst="rect">
            <a:avLst/>
          </a:prstGeom>
          <a:noFill/>
          <a:ln>
            <a:noFill/>
          </a:ln>
        </p:spPr>
      </p:pic>
    </p:spTree>
    <p:extLst>
      <p:ext uri="{BB962C8B-B14F-4D97-AF65-F5344CB8AC3E}">
        <p14:creationId xmlns:p14="http://schemas.microsoft.com/office/powerpoint/2010/main" val="296349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2</a:t>
            </a:r>
            <a:r>
              <a:rPr lang="zh-CN" altLang="en-US" dirty="0"/>
              <a:t>．差集</a:t>
            </a:r>
          </a:p>
          <a:p>
            <a:r>
              <a:rPr lang="zh-CN" altLang="en-US" dirty="0"/>
              <a:t>在场景中创建一个球体和一个立方体，并让它们有一部分区域重叠在一起，如下左图所示。先选择球体再加选立方体，注意，选择的顺序很重要。先选中的模型是将要保留下来的模型，后选中的模型是要删除的模型。执行“建模</a:t>
            </a:r>
            <a:r>
              <a:rPr lang="en-US" altLang="zh-CN" dirty="0"/>
              <a:t>&gt;</a:t>
            </a:r>
            <a:r>
              <a:rPr lang="zh-CN" altLang="en-US" dirty="0"/>
              <a:t>网格</a:t>
            </a:r>
            <a:r>
              <a:rPr lang="en-US" altLang="zh-CN" dirty="0"/>
              <a:t>&gt;</a:t>
            </a:r>
            <a:r>
              <a:rPr lang="zh-CN" altLang="en-US" dirty="0"/>
              <a:t>布尔</a:t>
            </a:r>
            <a:r>
              <a:rPr lang="en-US" altLang="zh-CN" dirty="0"/>
              <a:t>&gt;</a:t>
            </a:r>
            <a:r>
              <a:rPr lang="zh-CN" altLang="en-US" dirty="0"/>
              <a:t>差集”命令，可以看到在球体上切出了一个方形的凹槽，如下右图所示。</a:t>
            </a:r>
            <a:endParaRPr lang="zh-CN" altLang="en-US" dirty="0"/>
          </a:p>
        </p:txBody>
      </p:sp>
      <p:pic>
        <p:nvPicPr>
          <p:cNvPr id="11266"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66" y="3000539"/>
            <a:ext cx="3991823" cy="3069185"/>
          </a:xfrm>
          <a:prstGeom prst="rect">
            <a:avLst/>
          </a:prstGeom>
          <a:noFill/>
          <a:extLst>
            <a:ext uri="{909E8E84-426E-40DD-AFC4-6F175D3DCCD1}">
              <a14:hiddenFill xmlns:a14="http://schemas.microsoft.com/office/drawing/2010/main">
                <a:solidFill>
                  <a:srgbClr val="FFFFFF"/>
                </a:solidFill>
              </a14:hiddenFill>
            </a:ext>
          </a:extLst>
        </p:spPr>
      </p:pic>
      <p:pic>
        <p:nvPicPr>
          <p:cNvPr id="11265"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385" y="2971800"/>
            <a:ext cx="3273973" cy="3068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2009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695979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 xmlns:a16="http://schemas.microsoft.com/office/drawing/2014/main" id="{B209B01B-F844-4989-A441-E3053CE24AD7}"/>
              </a:ext>
            </a:extLst>
          </p:cNvPr>
          <p:cNvSpPr>
            <a:spLocks noGrp="1"/>
          </p:cNvSpPr>
          <p:nvPr>
            <p:ph type="body" sz="quarter" idx="11"/>
          </p:nvPr>
        </p:nvSpPr>
        <p:spPr/>
        <p:txBody>
          <a:bodyPr/>
          <a:lstStyle/>
          <a:p>
            <a:r>
              <a:rPr lang="zh-CN" altLang="en-US" dirty="0"/>
              <a:t>如果是先选中立方体再选中球体，执行“建模</a:t>
            </a:r>
            <a:r>
              <a:rPr lang="en-US" altLang="zh-CN" dirty="0"/>
              <a:t>&gt;</a:t>
            </a:r>
            <a:r>
              <a:rPr lang="zh-CN" altLang="en-US" dirty="0"/>
              <a:t>网格</a:t>
            </a:r>
            <a:r>
              <a:rPr lang="en-US" altLang="zh-CN" dirty="0"/>
              <a:t>&gt;</a:t>
            </a:r>
            <a:r>
              <a:rPr lang="zh-CN" altLang="en-US" dirty="0"/>
              <a:t>布尔</a:t>
            </a:r>
            <a:r>
              <a:rPr lang="en-US" altLang="zh-CN" dirty="0"/>
              <a:t>&gt;</a:t>
            </a:r>
            <a:r>
              <a:rPr lang="zh-CN" altLang="en-US" dirty="0"/>
              <a:t>差集”命令，可以看到立方体上被切出了一个球形的凹槽，如下图所示。</a:t>
            </a:r>
            <a:endParaRPr lang="zh-CN" altLang="en-US" dirty="0"/>
          </a:p>
        </p:txBody>
      </p:sp>
      <p:pic>
        <p:nvPicPr>
          <p:cNvPr id="3" name="图片 2"/>
          <p:cNvPicPr/>
          <p:nvPr/>
        </p:nvPicPr>
        <p:blipFill>
          <a:blip r:embed="rId2"/>
          <a:srcRect t="7617" b="9083"/>
          <a:stretch>
            <a:fillRect/>
          </a:stretch>
        </p:blipFill>
        <p:spPr>
          <a:xfrm>
            <a:off x="3210942" y="1774364"/>
            <a:ext cx="5465279" cy="4027345"/>
          </a:xfrm>
          <a:prstGeom prst="rect">
            <a:avLst/>
          </a:prstGeom>
          <a:noFill/>
          <a:ln>
            <a:noFill/>
          </a:ln>
        </p:spPr>
      </p:pic>
    </p:spTree>
    <p:extLst>
      <p:ext uri="{BB962C8B-B14F-4D97-AF65-F5344CB8AC3E}">
        <p14:creationId xmlns:p14="http://schemas.microsoft.com/office/powerpoint/2010/main" val="11649246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a:t>
            </a:r>
            <a:r>
              <a:rPr lang="zh-CN" altLang="en-US" dirty="0"/>
              <a:t>交集</a:t>
            </a:r>
          </a:p>
          <a:p>
            <a:r>
              <a:rPr lang="zh-CN" altLang="en-US" dirty="0"/>
              <a:t>在场景中创建一个球体和一个立方体，并让它们有一部分区域重叠在一起，如下左图所示。先选中球体再加选立方体，执行“建模</a:t>
            </a:r>
            <a:r>
              <a:rPr lang="en-US" altLang="zh-CN" dirty="0"/>
              <a:t>&gt;</a:t>
            </a:r>
            <a:r>
              <a:rPr lang="zh-CN" altLang="en-US" dirty="0"/>
              <a:t>网格</a:t>
            </a:r>
            <a:r>
              <a:rPr lang="en-US" altLang="zh-CN" dirty="0"/>
              <a:t>&gt;</a:t>
            </a:r>
            <a:r>
              <a:rPr lang="zh-CN" altLang="en-US" dirty="0"/>
              <a:t>布尔</a:t>
            </a:r>
            <a:r>
              <a:rPr lang="en-US" altLang="zh-CN" dirty="0"/>
              <a:t>&gt;</a:t>
            </a:r>
            <a:r>
              <a:rPr lang="zh-CN" altLang="en-US" dirty="0"/>
              <a:t>交集”命令，可以看到场景中只保留了球体和立方体相交的区域模型，如下右图所示。</a:t>
            </a:r>
          </a:p>
          <a:p>
            <a:endParaRPr lang="zh-CN" altLang="en-US" dirty="0"/>
          </a:p>
        </p:txBody>
      </p:sp>
      <p:pic>
        <p:nvPicPr>
          <p:cNvPr id="3" name="图片 2"/>
          <p:cNvPicPr/>
          <p:nvPr/>
        </p:nvPicPr>
        <p:blipFill>
          <a:blip r:embed="rId2"/>
          <a:stretch>
            <a:fillRect/>
          </a:stretch>
        </p:blipFill>
        <p:spPr>
          <a:xfrm>
            <a:off x="1513500" y="2748740"/>
            <a:ext cx="4079129" cy="3005674"/>
          </a:xfrm>
          <a:prstGeom prst="rect">
            <a:avLst/>
          </a:prstGeom>
          <a:noFill/>
          <a:ln>
            <a:noFill/>
          </a:ln>
        </p:spPr>
      </p:pic>
      <p:pic>
        <p:nvPicPr>
          <p:cNvPr id="4" name="图片 3"/>
          <p:cNvPicPr/>
          <p:nvPr/>
        </p:nvPicPr>
        <p:blipFill>
          <a:blip r:embed="rId3"/>
          <a:stretch>
            <a:fillRect/>
          </a:stretch>
        </p:blipFill>
        <p:spPr>
          <a:xfrm>
            <a:off x="5917018" y="2765042"/>
            <a:ext cx="2875722" cy="2989372"/>
          </a:xfrm>
          <a:prstGeom prst="rect">
            <a:avLst/>
          </a:prstGeom>
          <a:noFill/>
          <a:ln>
            <a:noFill/>
          </a:ln>
        </p:spPr>
      </p:pic>
    </p:spTree>
    <p:extLst>
      <p:ext uri="{BB962C8B-B14F-4D97-AF65-F5344CB8AC3E}">
        <p14:creationId xmlns:p14="http://schemas.microsoft.com/office/powerpoint/2010/main" val="130411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提示：选择物体顺序的差异</a:t>
            </a:r>
          </a:p>
          <a:p>
            <a:r>
              <a:rPr lang="zh-CN" altLang="en-US" dirty="0"/>
              <a:t>布尔运算中，只有差集命令对模型的选择顺序有要求。不同的选择顺序有着不同的效果，而且就算是多个模型之间执行差集命令，也只会保留第一个被选中的模型。</a:t>
            </a:r>
          </a:p>
          <a:p>
            <a:endParaRPr lang="zh-CN" altLang="en-US" dirty="0"/>
          </a:p>
        </p:txBody>
      </p:sp>
    </p:spTree>
    <p:extLst>
      <p:ext uri="{BB962C8B-B14F-4D97-AF65-F5344CB8AC3E}">
        <p14:creationId xmlns:p14="http://schemas.microsoft.com/office/powerpoint/2010/main" val="3010643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结合就是将</a:t>
            </a:r>
            <a:r>
              <a:rPr lang="en-US" altLang="zh-CN" dirty="0"/>
              <a:t>2</a:t>
            </a:r>
            <a:r>
              <a:rPr lang="zh-CN" altLang="en-US" dirty="0"/>
              <a:t>个或</a:t>
            </a:r>
            <a:r>
              <a:rPr lang="en-US" altLang="zh-CN" dirty="0"/>
              <a:t>2</a:t>
            </a:r>
            <a:r>
              <a:rPr lang="zh-CN" altLang="en-US" dirty="0"/>
              <a:t>个以上的模型合并成一个模型的命令，结合后可以统一的对模型进行移动、旋转和缩放等效果。例如制作一个沙发的模型，其中包括沙发主体、沙发腿、沙发垫和抱枕等多个模型，这时可以将这些模型结合成一个整体，就可以在场景中自由的移动、旋转和缩放沙发的全部组件了。也可以把这种结合理解成电脑中的多个文件被保存在一个文件夹中，然后对文件夹进行复制、剪切等操作。</a:t>
            </a:r>
          </a:p>
          <a:p>
            <a:r>
              <a:rPr lang="zh-CN" altLang="en-US" dirty="0"/>
              <a:t>分离是结合的反向操作，就是把一个由多个模型组成的模型，再次分离成多个模型。</a:t>
            </a:r>
          </a:p>
          <a:p>
            <a:endParaRPr lang="zh-CN" altLang="en-US" dirty="0"/>
          </a:p>
        </p:txBody>
      </p:sp>
      <p:sp>
        <p:nvSpPr>
          <p:cNvPr id="3" name="文本占位符 2"/>
          <p:cNvSpPr>
            <a:spLocks noGrp="1"/>
          </p:cNvSpPr>
          <p:nvPr>
            <p:ph type="body" sz="quarter" idx="12"/>
          </p:nvPr>
        </p:nvSpPr>
        <p:spPr/>
        <p:txBody>
          <a:bodyPr/>
          <a:lstStyle/>
          <a:p>
            <a:r>
              <a:rPr lang="en-US" altLang="zh-CN" dirty="0"/>
              <a:t>3.4.2 </a:t>
            </a:r>
            <a:r>
              <a:rPr lang="zh-CN" altLang="en-US" dirty="0"/>
              <a:t>结合</a:t>
            </a:r>
            <a:r>
              <a:rPr lang="en-US" altLang="zh-CN" dirty="0"/>
              <a:t>/</a:t>
            </a:r>
            <a:r>
              <a:rPr lang="zh-CN" altLang="en-US" dirty="0"/>
              <a:t>分离多边形对象</a:t>
            </a:r>
          </a:p>
        </p:txBody>
      </p:sp>
    </p:spTree>
    <p:extLst>
      <p:ext uri="{BB962C8B-B14F-4D97-AF65-F5344CB8AC3E}">
        <p14:creationId xmlns:p14="http://schemas.microsoft.com/office/powerpoint/2010/main" val="240850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在制作模型前，我们需要在</a:t>
            </a:r>
            <a:r>
              <a:rPr lang="en-US" altLang="zh-CN" dirty="0"/>
              <a:t>Maya</a:t>
            </a:r>
            <a:r>
              <a:rPr lang="zh-CN" altLang="en-US" dirty="0"/>
              <a:t>主界面左上方的模块下拉列表中选择“建模”模块选项，如下图所示。</a:t>
            </a:r>
          </a:p>
        </p:txBody>
      </p:sp>
      <p:pic>
        <p:nvPicPr>
          <p:cNvPr id="3" name="图片 2"/>
          <p:cNvPicPr/>
          <p:nvPr/>
        </p:nvPicPr>
        <p:blipFill>
          <a:blip r:embed="rId2"/>
          <a:stretch>
            <a:fillRect/>
          </a:stretch>
        </p:blipFill>
        <p:spPr>
          <a:xfrm>
            <a:off x="3632149" y="1749971"/>
            <a:ext cx="3974938" cy="3988678"/>
          </a:xfrm>
          <a:prstGeom prst="rect">
            <a:avLst/>
          </a:prstGeom>
          <a:noFill/>
          <a:ln>
            <a:noFill/>
          </a:ln>
        </p:spPr>
      </p:pic>
    </p:spTree>
    <p:extLst>
      <p:ext uri="{BB962C8B-B14F-4D97-AF65-F5344CB8AC3E}">
        <p14:creationId xmlns:p14="http://schemas.microsoft.com/office/powerpoint/2010/main" val="80466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注意如果结合的物体已经做了融合处理，是无法在分离成多个个体的。如上节介绍的“并集”命令，如果通过“并集”命令把一个球体和一个立方体合并成一个模型后，因为它们的形态已经做了融合处理，所以将无法在通过“分离”命令把它们分离成一个球体和一个立方体。下左图为进行结合的猩猩模型，下右图为结合后的猩猩模型效果。</a:t>
            </a:r>
          </a:p>
        </p:txBody>
      </p:sp>
      <p:pic>
        <p:nvPicPr>
          <p:cNvPr id="3" name="图片 2"/>
          <p:cNvPicPr/>
          <p:nvPr/>
        </p:nvPicPr>
        <p:blipFill>
          <a:blip r:embed="rId2"/>
          <a:stretch>
            <a:fillRect/>
          </a:stretch>
        </p:blipFill>
        <p:spPr>
          <a:xfrm>
            <a:off x="673680" y="2494914"/>
            <a:ext cx="5518110" cy="3338326"/>
          </a:xfrm>
          <a:prstGeom prst="rect">
            <a:avLst/>
          </a:prstGeom>
          <a:noFill/>
          <a:ln>
            <a:noFill/>
          </a:ln>
        </p:spPr>
      </p:pic>
      <p:pic>
        <p:nvPicPr>
          <p:cNvPr id="4" name="图片 3"/>
          <p:cNvPicPr/>
          <p:nvPr/>
        </p:nvPicPr>
        <p:blipFill>
          <a:blip r:embed="rId3"/>
          <a:stretch>
            <a:fillRect/>
          </a:stretch>
        </p:blipFill>
        <p:spPr>
          <a:xfrm>
            <a:off x="6479299" y="2494913"/>
            <a:ext cx="4007362" cy="3338327"/>
          </a:xfrm>
          <a:prstGeom prst="rect">
            <a:avLst/>
          </a:prstGeom>
          <a:noFill/>
          <a:ln>
            <a:noFill/>
          </a:ln>
        </p:spPr>
      </p:pic>
    </p:spTree>
    <p:extLst>
      <p:ext uri="{BB962C8B-B14F-4D97-AF65-F5344CB8AC3E}">
        <p14:creationId xmlns:p14="http://schemas.microsoft.com/office/powerpoint/2010/main" val="33673189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模型的制作过程中，竟然需要删除面或者是合并面，有时用户很难观察模型的面是否已经完成了合并命令。利用模型自身的“显示边界”属性，可以更直观的观察到模型的边界，以便用户来确认模型的面是否已经合并。下面介绍具体操作方法。</a:t>
            </a:r>
          </a:p>
        </p:txBody>
      </p:sp>
      <p:sp>
        <p:nvSpPr>
          <p:cNvPr id="3" name="文本占位符 2"/>
          <p:cNvSpPr>
            <a:spLocks noGrp="1"/>
          </p:cNvSpPr>
          <p:nvPr>
            <p:ph type="body" sz="quarter" idx="12"/>
          </p:nvPr>
        </p:nvSpPr>
        <p:spPr/>
        <p:txBody>
          <a:bodyPr/>
          <a:lstStyle/>
          <a:p>
            <a:r>
              <a:rPr lang="zh-CN" altLang="en-US" dirty="0"/>
              <a:t>实战练习：用显示边界属性检查模型</a:t>
            </a:r>
          </a:p>
        </p:txBody>
      </p:sp>
    </p:spTree>
    <p:extLst>
      <p:ext uri="{BB962C8B-B14F-4D97-AF65-F5344CB8AC3E}">
        <p14:creationId xmlns:p14="http://schemas.microsoft.com/office/powerpoint/2010/main" val="4220766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：在场景中创建一个球体，并在面组件模式下删除一半的球体，如下左图所示。</a:t>
            </a:r>
          </a:p>
          <a:p>
            <a:r>
              <a:rPr lang="zh-CN" altLang="en-US" dirty="0"/>
              <a:t>步骤</a:t>
            </a:r>
            <a:r>
              <a:rPr lang="en-US" altLang="zh-CN" dirty="0"/>
              <a:t>02</a:t>
            </a:r>
            <a:r>
              <a:rPr lang="zh-CN" altLang="en-US" dirty="0"/>
              <a:t>：选中球体并在界面的右侧切换到“属性编辑器”选项卡，并找到“网格组件显示”菜单，如下右图所示。</a:t>
            </a:r>
          </a:p>
          <a:p>
            <a:endParaRPr lang="zh-CN" altLang="en-US" dirty="0"/>
          </a:p>
        </p:txBody>
      </p:sp>
      <p:pic>
        <p:nvPicPr>
          <p:cNvPr id="3" name="图片 2"/>
          <p:cNvPicPr/>
          <p:nvPr/>
        </p:nvPicPr>
        <p:blipFill>
          <a:blip r:embed="rId2"/>
          <a:srcRect b="3011"/>
          <a:stretch>
            <a:fillRect/>
          </a:stretch>
        </p:blipFill>
        <p:spPr>
          <a:xfrm>
            <a:off x="800450" y="2168645"/>
            <a:ext cx="4642254" cy="3483588"/>
          </a:xfrm>
          <a:prstGeom prst="rect">
            <a:avLst/>
          </a:prstGeom>
          <a:noFill/>
          <a:ln>
            <a:noFill/>
          </a:ln>
        </p:spPr>
      </p:pic>
      <p:pic>
        <p:nvPicPr>
          <p:cNvPr id="4" name="图片 3"/>
          <p:cNvPicPr/>
          <p:nvPr/>
        </p:nvPicPr>
        <p:blipFill>
          <a:blip r:embed="rId3"/>
          <a:srcRect l="3866" r="1" b="24545"/>
          <a:stretch>
            <a:fillRect/>
          </a:stretch>
        </p:blipFill>
        <p:spPr>
          <a:xfrm>
            <a:off x="5578649" y="2168645"/>
            <a:ext cx="4473343" cy="3483588"/>
          </a:xfrm>
          <a:prstGeom prst="rect">
            <a:avLst/>
          </a:prstGeom>
          <a:noFill/>
          <a:ln>
            <a:noFill/>
          </a:ln>
        </p:spPr>
      </p:pic>
    </p:spTree>
    <p:extLst>
      <p:ext uri="{BB962C8B-B14F-4D97-AF65-F5344CB8AC3E}">
        <p14:creationId xmlns:p14="http://schemas.microsoft.com/office/powerpoint/2010/main" val="2330675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：展开“网格组件显示”界面，勾选“显示边界”复选框，设置“边界宽度”为</a:t>
            </a:r>
            <a:r>
              <a:rPr lang="en-US" altLang="zh-CN" dirty="0"/>
              <a:t>5</a:t>
            </a:r>
            <a:r>
              <a:rPr lang="zh-CN" altLang="en-US" dirty="0"/>
              <a:t>，如下左图所示。</a:t>
            </a:r>
          </a:p>
          <a:p>
            <a:r>
              <a:rPr lang="zh-CN" altLang="en-US" dirty="0"/>
              <a:t>步骤</a:t>
            </a:r>
            <a:r>
              <a:rPr lang="en-US" altLang="zh-CN" dirty="0"/>
              <a:t>04</a:t>
            </a:r>
            <a:r>
              <a:rPr lang="zh-CN" altLang="en-US" dirty="0"/>
              <a:t>：这时再观察球体，发现球体未闭合的区域的边加粗显示了，如下右图所示。这个功能可以帮助用户很容易观察到模型是否都存在不完整的区域。</a:t>
            </a:r>
          </a:p>
          <a:p>
            <a:endParaRPr lang="zh-CN" altLang="en-US" dirty="0"/>
          </a:p>
        </p:txBody>
      </p:sp>
      <p:pic>
        <p:nvPicPr>
          <p:cNvPr id="3" name="图片 2"/>
          <p:cNvPicPr/>
          <p:nvPr/>
        </p:nvPicPr>
        <p:blipFill>
          <a:blip r:embed="rId2"/>
          <a:srcRect t="-1" b="36593"/>
          <a:stretch>
            <a:fillRect/>
          </a:stretch>
        </p:blipFill>
        <p:spPr>
          <a:xfrm>
            <a:off x="984302" y="2661361"/>
            <a:ext cx="4678989" cy="3187646"/>
          </a:xfrm>
          <a:prstGeom prst="rect">
            <a:avLst/>
          </a:prstGeom>
          <a:noFill/>
          <a:ln>
            <a:noFill/>
          </a:ln>
        </p:spPr>
      </p:pic>
      <p:pic>
        <p:nvPicPr>
          <p:cNvPr id="4" name="图片 3"/>
          <p:cNvPicPr/>
          <p:nvPr/>
        </p:nvPicPr>
        <p:blipFill>
          <a:blip r:embed="rId3"/>
          <a:stretch>
            <a:fillRect/>
          </a:stretch>
        </p:blipFill>
        <p:spPr>
          <a:xfrm>
            <a:off x="5867946" y="2669243"/>
            <a:ext cx="4100635" cy="3179763"/>
          </a:xfrm>
          <a:prstGeom prst="rect">
            <a:avLst/>
          </a:prstGeom>
          <a:noFill/>
          <a:ln>
            <a:noFill/>
          </a:ln>
        </p:spPr>
      </p:pic>
    </p:spTree>
    <p:extLst>
      <p:ext uri="{BB962C8B-B14F-4D97-AF65-F5344CB8AC3E}">
        <p14:creationId xmlns:p14="http://schemas.microsoft.com/office/powerpoint/2010/main" val="239832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：复制这半个球体，如下左图所示。</a:t>
            </a:r>
          </a:p>
          <a:p>
            <a:r>
              <a:rPr lang="zh-CN" altLang="en-US" dirty="0"/>
              <a:t>步骤</a:t>
            </a:r>
            <a:r>
              <a:rPr lang="en-US" altLang="zh-CN" dirty="0"/>
              <a:t>06</a:t>
            </a:r>
            <a:r>
              <a:rPr lang="zh-CN" altLang="en-US" dirty="0"/>
              <a:t>：在右侧属性面板中将球体的“旋转</a:t>
            </a:r>
            <a:r>
              <a:rPr lang="en-US" altLang="zh-CN" dirty="0"/>
              <a:t>Z</a:t>
            </a:r>
            <a:r>
              <a:rPr lang="zh-CN" altLang="en-US" dirty="0"/>
              <a:t>轴”属性设置为</a:t>
            </a:r>
            <a:r>
              <a:rPr lang="en-US" altLang="zh-CN" dirty="0"/>
              <a:t>180°</a:t>
            </a:r>
            <a:r>
              <a:rPr lang="zh-CN" altLang="en-US" dirty="0"/>
              <a:t>，如下右图所示。</a:t>
            </a:r>
          </a:p>
          <a:p>
            <a:endParaRPr lang="zh-CN" altLang="en-US" dirty="0"/>
          </a:p>
        </p:txBody>
      </p:sp>
      <p:pic>
        <p:nvPicPr>
          <p:cNvPr id="3" name="图片 2"/>
          <p:cNvPicPr/>
          <p:nvPr/>
        </p:nvPicPr>
        <p:blipFill>
          <a:blip r:embed="rId2"/>
          <a:stretch>
            <a:fillRect/>
          </a:stretch>
        </p:blipFill>
        <p:spPr>
          <a:xfrm>
            <a:off x="771163" y="1867239"/>
            <a:ext cx="3728601" cy="3997533"/>
          </a:xfrm>
          <a:prstGeom prst="rect">
            <a:avLst/>
          </a:prstGeom>
          <a:noFill/>
          <a:ln>
            <a:noFill/>
          </a:ln>
        </p:spPr>
      </p:pic>
      <p:pic>
        <p:nvPicPr>
          <p:cNvPr id="4" name="图片 3"/>
          <p:cNvPicPr/>
          <p:nvPr/>
        </p:nvPicPr>
        <p:blipFill>
          <a:blip r:embed="rId3"/>
          <a:srcRect r="2001"/>
          <a:stretch>
            <a:fillRect/>
          </a:stretch>
        </p:blipFill>
        <p:spPr>
          <a:xfrm>
            <a:off x="4730377" y="2531075"/>
            <a:ext cx="5446901" cy="3333697"/>
          </a:xfrm>
          <a:prstGeom prst="rect">
            <a:avLst/>
          </a:prstGeom>
          <a:noFill/>
          <a:ln>
            <a:noFill/>
          </a:ln>
        </p:spPr>
      </p:pic>
    </p:spTree>
    <p:extLst>
      <p:ext uri="{BB962C8B-B14F-4D97-AF65-F5344CB8AC3E}">
        <p14:creationId xmlns:p14="http://schemas.microsoft.com/office/powerpoint/2010/main" val="2585605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：选中两个半圆的球体，执行“建模</a:t>
            </a:r>
            <a:r>
              <a:rPr lang="en-US" altLang="zh-CN" dirty="0"/>
              <a:t>&gt;</a:t>
            </a:r>
            <a:r>
              <a:rPr lang="zh-CN" altLang="en-US" dirty="0"/>
              <a:t>网格</a:t>
            </a:r>
            <a:r>
              <a:rPr lang="en-US" altLang="zh-CN" dirty="0"/>
              <a:t>&gt;</a:t>
            </a:r>
            <a:r>
              <a:rPr lang="zh-CN" altLang="en-US" dirty="0"/>
              <a:t>结合”命令，效果如下左图所示。</a:t>
            </a:r>
          </a:p>
          <a:p>
            <a:r>
              <a:rPr lang="zh-CN" altLang="en-US" dirty="0"/>
              <a:t>步骤</a:t>
            </a:r>
            <a:r>
              <a:rPr lang="en-US" altLang="zh-CN" dirty="0"/>
              <a:t>08</a:t>
            </a:r>
            <a:r>
              <a:rPr lang="zh-CN" altLang="en-US" dirty="0"/>
              <a:t>：注意观察，两个半圆的球体虽然结合成了一个完整球体，但是在模型中间的边还是以粗线框显示，说明两个物体虽然结合成了一个物体，但是它们的形态并没有融合再一起，实际上还是两个没有合并的模型，如下右图所示。这时如果执行“建模</a:t>
            </a:r>
            <a:r>
              <a:rPr lang="en-US" altLang="zh-CN" dirty="0"/>
              <a:t>&gt;</a:t>
            </a:r>
            <a:r>
              <a:rPr lang="zh-CN" altLang="en-US" dirty="0"/>
              <a:t>网格</a:t>
            </a:r>
            <a:r>
              <a:rPr lang="en-US" altLang="zh-CN" dirty="0"/>
              <a:t>&gt;</a:t>
            </a:r>
            <a:r>
              <a:rPr lang="zh-CN" altLang="en-US" dirty="0"/>
              <a:t>分离”命令，还是可以把两个半圆的球体给分离开。</a:t>
            </a:r>
          </a:p>
          <a:p>
            <a:endParaRPr lang="zh-CN" altLang="en-US" dirty="0"/>
          </a:p>
        </p:txBody>
      </p:sp>
      <p:pic>
        <p:nvPicPr>
          <p:cNvPr id="3" name="图片 2"/>
          <p:cNvPicPr/>
          <p:nvPr/>
        </p:nvPicPr>
        <p:blipFill>
          <a:blip r:embed="rId2"/>
          <a:stretch>
            <a:fillRect/>
          </a:stretch>
        </p:blipFill>
        <p:spPr>
          <a:xfrm>
            <a:off x="1261788" y="2968100"/>
            <a:ext cx="3767411" cy="3442760"/>
          </a:xfrm>
          <a:prstGeom prst="rect">
            <a:avLst/>
          </a:prstGeom>
          <a:noFill/>
          <a:ln>
            <a:noFill/>
          </a:ln>
        </p:spPr>
      </p:pic>
      <p:pic>
        <p:nvPicPr>
          <p:cNvPr id="4" name="图片 3"/>
          <p:cNvPicPr/>
          <p:nvPr/>
        </p:nvPicPr>
        <p:blipFill>
          <a:blip r:embed="rId3"/>
          <a:stretch>
            <a:fillRect/>
          </a:stretch>
        </p:blipFill>
        <p:spPr>
          <a:xfrm>
            <a:off x="5452546" y="2968100"/>
            <a:ext cx="4015325" cy="3442760"/>
          </a:xfrm>
          <a:prstGeom prst="rect">
            <a:avLst/>
          </a:prstGeom>
          <a:noFill/>
          <a:ln>
            <a:noFill/>
          </a:ln>
        </p:spPr>
      </p:pic>
    </p:spTree>
    <p:extLst>
      <p:ext uri="{BB962C8B-B14F-4D97-AF65-F5344CB8AC3E}">
        <p14:creationId xmlns:p14="http://schemas.microsoft.com/office/powerpoint/2010/main" val="2580874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：现在要将这两个半圆的球体进行形态的融合，在“结合”命令执行之后，选中球体，执行“建模</a:t>
            </a:r>
            <a:r>
              <a:rPr lang="en-US" altLang="zh-CN" dirty="0"/>
              <a:t>&gt;</a:t>
            </a:r>
            <a:r>
              <a:rPr lang="zh-CN" altLang="en-US" dirty="0"/>
              <a:t>编辑网格</a:t>
            </a:r>
            <a:r>
              <a:rPr lang="en-US" altLang="zh-CN" dirty="0"/>
              <a:t>&gt;</a:t>
            </a:r>
            <a:r>
              <a:rPr lang="zh-CN" altLang="en-US" dirty="0"/>
              <a:t>合并”命令，如下左图所示。</a:t>
            </a:r>
          </a:p>
          <a:p>
            <a:r>
              <a:rPr lang="zh-CN" altLang="en-US" dirty="0"/>
              <a:t>步骤</a:t>
            </a:r>
            <a:r>
              <a:rPr lang="en-US" altLang="zh-CN" dirty="0"/>
              <a:t>10</a:t>
            </a:r>
            <a:r>
              <a:rPr lang="zh-CN" altLang="en-US" dirty="0"/>
              <a:t>：此时注意观察模型相接处的边已经不是加粗显示的状态了，如下右图所示。这时才完成了两个半圆的球体的形态融合，再执行“建模</a:t>
            </a:r>
            <a:r>
              <a:rPr lang="en-US" altLang="zh-CN" dirty="0"/>
              <a:t>&gt;</a:t>
            </a:r>
            <a:r>
              <a:rPr lang="zh-CN" altLang="en-US" dirty="0"/>
              <a:t>网格</a:t>
            </a:r>
            <a:r>
              <a:rPr lang="en-US" altLang="zh-CN" dirty="0"/>
              <a:t>&gt;</a:t>
            </a:r>
            <a:r>
              <a:rPr lang="zh-CN" altLang="en-US" dirty="0"/>
              <a:t>分离”命令，也不会将这个模型分离成两个半圆的球体了。</a:t>
            </a:r>
          </a:p>
          <a:p>
            <a:endParaRPr lang="zh-CN" altLang="en-US" dirty="0"/>
          </a:p>
        </p:txBody>
      </p:sp>
      <p:pic>
        <p:nvPicPr>
          <p:cNvPr id="3" name="图片 2"/>
          <p:cNvPicPr/>
          <p:nvPr/>
        </p:nvPicPr>
        <p:blipFill>
          <a:blip r:embed="rId2"/>
          <a:srcRect b="5594"/>
          <a:stretch>
            <a:fillRect/>
          </a:stretch>
        </p:blipFill>
        <p:spPr>
          <a:xfrm>
            <a:off x="1302933" y="3072336"/>
            <a:ext cx="4771548" cy="2944189"/>
          </a:xfrm>
          <a:prstGeom prst="rect">
            <a:avLst/>
          </a:prstGeom>
          <a:noFill/>
          <a:ln>
            <a:noFill/>
          </a:ln>
        </p:spPr>
      </p:pic>
      <p:pic>
        <p:nvPicPr>
          <p:cNvPr id="4" name="图片 3"/>
          <p:cNvPicPr/>
          <p:nvPr/>
        </p:nvPicPr>
        <p:blipFill>
          <a:blip r:embed="rId3"/>
          <a:stretch>
            <a:fillRect/>
          </a:stretch>
        </p:blipFill>
        <p:spPr>
          <a:xfrm>
            <a:off x="6241688" y="3072336"/>
            <a:ext cx="2950056" cy="2944189"/>
          </a:xfrm>
          <a:prstGeom prst="rect">
            <a:avLst/>
          </a:prstGeom>
          <a:noFill/>
          <a:ln>
            <a:noFill/>
          </a:ln>
        </p:spPr>
      </p:pic>
    </p:spTree>
    <p:extLst>
      <p:ext uri="{BB962C8B-B14F-4D97-AF65-F5344CB8AC3E}">
        <p14:creationId xmlns:p14="http://schemas.microsoft.com/office/powerpoint/2010/main" val="1421782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 </a:t>
            </a:r>
            <a:r>
              <a:rPr lang="en-US" altLang="zh-CN" dirty="0"/>
              <a:t>Maya 2015 </a:t>
            </a:r>
            <a:r>
              <a:rPr lang="zh-CN" altLang="en-US" dirty="0"/>
              <a:t>和早期版本中，有一个“收缩包裹”的命令，是说将一个模型以另一个模型的形状包裹住这个模型。在</a:t>
            </a:r>
            <a:r>
              <a:rPr lang="en-US" altLang="zh-CN" dirty="0"/>
              <a:t>Maya 2020</a:t>
            </a:r>
            <a:r>
              <a:rPr lang="zh-CN" altLang="en-US" dirty="0"/>
              <a:t>中这个命令变成了“建模</a:t>
            </a:r>
            <a:r>
              <a:rPr lang="en-US" altLang="zh-CN" dirty="0"/>
              <a:t>&gt;</a:t>
            </a:r>
            <a:r>
              <a:rPr lang="zh-CN" altLang="en-US" dirty="0"/>
              <a:t>网格</a:t>
            </a:r>
            <a:r>
              <a:rPr lang="en-US" altLang="zh-CN" dirty="0"/>
              <a:t>&gt;</a:t>
            </a:r>
            <a:r>
              <a:rPr lang="zh-CN" altLang="en-US" dirty="0"/>
              <a:t>一致”命令，如下图所示。下面介绍这个命令的使用方法。</a:t>
            </a:r>
          </a:p>
        </p:txBody>
      </p:sp>
      <p:sp>
        <p:nvSpPr>
          <p:cNvPr id="3" name="文本占位符 2"/>
          <p:cNvSpPr>
            <a:spLocks noGrp="1"/>
          </p:cNvSpPr>
          <p:nvPr>
            <p:ph type="body" sz="quarter" idx="12"/>
          </p:nvPr>
        </p:nvSpPr>
        <p:spPr/>
        <p:txBody>
          <a:bodyPr/>
          <a:lstStyle/>
          <a:p>
            <a:r>
              <a:rPr lang="en-US" altLang="zh-CN" dirty="0"/>
              <a:t>3.4.3 </a:t>
            </a:r>
            <a:r>
              <a:rPr lang="zh-CN" altLang="en-US" dirty="0"/>
              <a:t>网格一致命令</a:t>
            </a:r>
          </a:p>
        </p:txBody>
      </p:sp>
      <p:pic>
        <p:nvPicPr>
          <p:cNvPr id="4" name="图片 3"/>
          <p:cNvPicPr/>
          <p:nvPr/>
        </p:nvPicPr>
        <p:blipFill>
          <a:blip r:embed="rId2"/>
          <a:srcRect b="5861"/>
          <a:stretch>
            <a:fillRect/>
          </a:stretch>
        </p:blipFill>
        <p:spPr>
          <a:xfrm>
            <a:off x="3862396" y="3004117"/>
            <a:ext cx="3677545" cy="2166971"/>
          </a:xfrm>
          <a:prstGeom prst="rect">
            <a:avLst/>
          </a:prstGeom>
          <a:noFill/>
          <a:ln>
            <a:noFill/>
          </a:ln>
        </p:spPr>
      </p:pic>
    </p:spTree>
    <p:extLst>
      <p:ext uri="{BB962C8B-B14F-4D97-AF65-F5344CB8AC3E}">
        <p14:creationId xmlns:p14="http://schemas.microsoft.com/office/powerpoint/2010/main" val="2654937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：首先在场景中创建一个球体和一个平面，如下左图所示。</a:t>
            </a:r>
          </a:p>
          <a:p>
            <a:r>
              <a:rPr lang="zh-CN" altLang="en-US" dirty="0"/>
              <a:t>步骤</a:t>
            </a:r>
            <a:r>
              <a:rPr lang="en-US" altLang="zh-CN" dirty="0"/>
              <a:t>02</a:t>
            </a:r>
            <a:r>
              <a:rPr lang="zh-CN" altLang="en-US" dirty="0"/>
              <a:t>：然后选中球体，在上方菜单栏中单击磁体的按钮，将激活球体的曲面吸附模式，这时球体会显示为深绿色线框，如下中图所示。</a:t>
            </a:r>
          </a:p>
          <a:p>
            <a:r>
              <a:rPr lang="zh-CN" altLang="en-US" dirty="0"/>
              <a:t>步骤</a:t>
            </a:r>
            <a:r>
              <a:rPr lang="en-US" altLang="zh-CN" dirty="0"/>
              <a:t>03</a:t>
            </a:r>
            <a:r>
              <a:rPr lang="zh-CN" altLang="en-US" dirty="0"/>
              <a:t>：选中场景中的平面，执行“建模</a:t>
            </a:r>
            <a:r>
              <a:rPr lang="en-US" altLang="zh-CN" dirty="0"/>
              <a:t>&gt;</a:t>
            </a:r>
            <a:r>
              <a:rPr lang="zh-CN" altLang="en-US" dirty="0"/>
              <a:t>网格</a:t>
            </a:r>
            <a:r>
              <a:rPr lang="en-US" altLang="zh-CN" dirty="0"/>
              <a:t>&gt;</a:t>
            </a:r>
            <a:r>
              <a:rPr lang="zh-CN" altLang="en-US" dirty="0"/>
              <a:t>一致”命令。会发现平面吸附在了球体的表面上，如下右图所示。在人物建模中，可以利用“一致”命令给角色制作衣服等贴身的模型效果。</a:t>
            </a:r>
          </a:p>
          <a:p>
            <a:endParaRPr lang="zh-CN" altLang="en-US" dirty="0"/>
          </a:p>
        </p:txBody>
      </p:sp>
      <p:pic>
        <p:nvPicPr>
          <p:cNvPr id="3" name="图片 2"/>
          <p:cNvPicPr/>
          <p:nvPr/>
        </p:nvPicPr>
        <p:blipFill>
          <a:blip r:embed="rId2"/>
          <a:stretch>
            <a:fillRect/>
          </a:stretch>
        </p:blipFill>
        <p:spPr>
          <a:xfrm>
            <a:off x="1650397" y="3429000"/>
            <a:ext cx="2320650" cy="2971800"/>
          </a:xfrm>
          <a:prstGeom prst="rect">
            <a:avLst/>
          </a:prstGeom>
          <a:noFill/>
          <a:ln>
            <a:noFill/>
          </a:ln>
        </p:spPr>
      </p:pic>
      <p:pic>
        <p:nvPicPr>
          <p:cNvPr id="4" name="图片 3"/>
          <p:cNvPicPr/>
          <p:nvPr/>
        </p:nvPicPr>
        <p:blipFill>
          <a:blip r:embed="rId3"/>
          <a:srcRect b="27507"/>
          <a:stretch>
            <a:fillRect/>
          </a:stretch>
        </p:blipFill>
        <p:spPr>
          <a:xfrm>
            <a:off x="4278783" y="3429000"/>
            <a:ext cx="2484624" cy="2958263"/>
          </a:xfrm>
          <a:prstGeom prst="rect">
            <a:avLst/>
          </a:prstGeom>
          <a:noFill/>
          <a:ln>
            <a:noFill/>
          </a:ln>
        </p:spPr>
      </p:pic>
      <p:pic>
        <p:nvPicPr>
          <p:cNvPr id="5" name="图片 4"/>
          <p:cNvPicPr/>
          <p:nvPr/>
        </p:nvPicPr>
        <p:blipFill>
          <a:blip r:embed="rId4"/>
          <a:stretch>
            <a:fillRect/>
          </a:stretch>
        </p:blipFill>
        <p:spPr>
          <a:xfrm>
            <a:off x="7033282" y="3428999"/>
            <a:ext cx="2798810" cy="2958264"/>
          </a:xfrm>
          <a:prstGeom prst="rect">
            <a:avLst/>
          </a:prstGeom>
          <a:noFill/>
          <a:ln>
            <a:noFill/>
          </a:ln>
        </p:spPr>
      </p:pic>
    </p:spTree>
    <p:extLst>
      <p:ext uri="{BB962C8B-B14F-4D97-AF65-F5344CB8AC3E}">
        <p14:creationId xmlns:p14="http://schemas.microsoft.com/office/powerpoint/2010/main" val="1227928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 </a:t>
            </a:r>
            <a:r>
              <a:rPr lang="en-US" altLang="zh-CN" dirty="0"/>
              <a:t>Maya </a:t>
            </a:r>
            <a:r>
              <a:rPr lang="zh-CN" altLang="en-US" dirty="0"/>
              <a:t>中建模，如果发现模型有大量的面“不翼而飞”了，如下左图所示。可以使用“建模</a:t>
            </a:r>
            <a:r>
              <a:rPr lang="en-US" altLang="zh-CN" dirty="0"/>
              <a:t>&gt;</a:t>
            </a:r>
            <a:r>
              <a:rPr lang="zh-CN" altLang="en-US" dirty="0"/>
              <a:t>网格</a:t>
            </a:r>
            <a:r>
              <a:rPr lang="en-US" altLang="zh-CN" dirty="0"/>
              <a:t>&gt;</a:t>
            </a:r>
            <a:r>
              <a:rPr lang="zh-CN" altLang="en-US" dirty="0"/>
              <a:t>填充洞”命令，将模型上的空缺的面补充完整，如下右图所示。当然也可以使用之前介绍的“附加到多边形”命令，手动进行对空缺的面做补面操作。</a:t>
            </a:r>
          </a:p>
        </p:txBody>
      </p:sp>
      <p:sp>
        <p:nvSpPr>
          <p:cNvPr id="3" name="文本占位符 2"/>
          <p:cNvSpPr>
            <a:spLocks noGrp="1"/>
          </p:cNvSpPr>
          <p:nvPr>
            <p:ph type="body" sz="quarter" idx="12"/>
          </p:nvPr>
        </p:nvSpPr>
        <p:spPr/>
        <p:txBody>
          <a:bodyPr/>
          <a:lstStyle/>
          <a:p>
            <a:r>
              <a:rPr lang="en-US" altLang="zh-CN" dirty="0"/>
              <a:t>3.4.4 </a:t>
            </a:r>
            <a:r>
              <a:rPr lang="zh-CN" altLang="en-US" dirty="0"/>
              <a:t>网格填充洞命令</a:t>
            </a:r>
          </a:p>
        </p:txBody>
      </p:sp>
      <p:pic>
        <p:nvPicPr>
          <p:cNvPr id="4" name="图片 3"/>
          <p:cNvPicPr/>
          <p:nvPr/>
        </p:nvPicPr>
        <p:blipFill>
          <a:blip r:embed="rId2"/>
          <a:stretch>
            <a:fillRect/>
          </a:stretch>
        </p:blipFill>
        <p:spPr>
          <a:xfrm>
            <a:off x="1593214" y="2934969"/>
            <a:ext cx="3573781" cy="3371237"/>
          </a:xfrm>
          <a:prstGeom prst="rect">
            <a:avLst/>
          </a:prstGeom>
          <a:noFill/>
          <a:ln>
            <a:noFill/>
          </a:ln>
        </p:spPr>
      </p:pic>
      <p:pic>
        <p:nvPicPr>
          <p:cNvPr id="5" name="图片 4"/>
          <p:cNvPicPr/>
          <p:nvPr/>
        </p:nvPicPr>
        <p:blipFill>
          <a:blip r:embed="rId3"/>
          <a:stretch>
            <a:fillRect/>
          </a:stretch>
        </p:blipFill>
        <p:spPr>
          <a:xfrm>
            <a:off x="5472080" y="2934969"/>
            <a:ext cx="4505302" cy="3371237"/>
          </a:xfrm>
          <a:prstGeom prst="rect">
            <a:avLst/>
          </a:prstGeom>
          <a:noFill/>
          <a:ln>
            <a:noFill/>
          </a:ln>
        </p:spPr>
      </p:pic>
    </p:spTree>
    <p:extLst>
      <p:ext uri="{BB962C8B-B14F-4D97-AF65-F5344CB8AC3E}">
        <p14:creationId xmlns:p14="http://schemas.microsoft.com/office/powerpoint/2010/main" val="212880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 xmlns:a16="http://schemas.microsoft.com/office/drawing/2014/main"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 xmlns:a16="http://schemas.microsoft.com/office/drawing/2014/main" id="{B8677EBF-EB27-470C-96DA-06E5BD5C3804}"/>
              </a:ext>
            </a:extLst>
          </p:cNvPr>
          <p:cNvSpPr>
            <a:spLocks noGrp="1"/>
          </p:cNvSpPr>
          <p:nvPr>
            <p:ph type="body" sz="quarter" idx="11"/>
          </p:nvPr>
        </p:nvSpPr>
        <p:spPr>
          <a:xfrm>
            <a:off x="896130" y="1122292"/>
            <a:ext cx="10791371" cy="5227694"/>
          </a:xfrm>
        </p:spPr>
        <p:txBody>
          <a:bodyPr/>
          <a:lstStyle/>
          <a:p>
            <a:r>
              <a:rPr lang="zh-CN" altLang="en-US" dirty="0"/>
              <a:t>在学习多边形建模之前，我们先来了解一些多边形的概念及组成元素的相关知识点，方便之后更好地学习和理解多边形建模的原则和规律。</a:t>
            </a:r>
          </a:p>
          <a:p>
            <a:r>
              <a:rPr lang="zh-CN" altLang="en-US" dirty="0"/>
              <a:t>相信大家应该听过 “点动成线、线动成面”这句话，那么在</a:t>
            </a:r>
            <a:r>
              <a:rPr lang="en-US" altLang="zh-CN" dirty="0"/>
              <a:t>Maya</a:t>
            </a:r>
            <a:r>
              <a:rPr lang="zh-CN" altLang="en-US" dirty="0"/>
              <a:t>软件中的点、线、面又有什么关系呢？</a:t>
            </a:r>
          </a:p>
          <a:p>
            <a:r>
              <a:rPr lang="zh-CN" altLang="en-US" dirty="0"/>
              <a:t>在</a:t>
            </a:r>
            <a:r>
              <a:rPr lang="en-US" altLang="zh-CN" dirty="0"/>
              <a:t>Maya</a:t>
            </a:r>
            <a:r>
              <a:rPr lang="zh-CN" altLang="en-US" dirty="0"/>
              <a:t>中我们把点叫做“顶点”，把线叫做“边”，一个边是由两个顶点组成的，而一个面则是由两条以上的边组成的，如一个盒子是由</a:t>
            </a:r>
            <a:r>
              <a:rPr lang="en-US" altLang="zh-CN" dirty="0"/>
              <a:t>6</a:t>
            </a:r>
            <a:r>
              <a:rPr lang="zh-CN" altLang="en-US" dirty="0"/>
              <a:t>个面组的。无论多复杂的模型都是由无数个基础面组成的，想学习如何做出好的模型就首先要掌握顶点、边和面的基本概念和操作，以及如何对它们进行创建、编辑和删除等。</a:t>
            </a:r>
            <a:endParaRPr lang="zh-CN" altLang="en-US" dirty="0"/>
          </a:p>
        </p:txBody>
      </p:sp>
      <p:sp>
        <p:nvSpPr>
          <p:cNvPr id="4" name="文本占位符 3">
            <a:extLst>
              <a:ext uri="{FF2B5EF4-FFF2-40B4-BE49-F238E27FC236}">
                <a16:creationId xmlns="" xmlns:a16="http://schemas.microsoft.com/office/drawing/2014/main" id="{9754D981-5128-4A86-AACB-69FF3A5BE0D9}"/>
              </a:ext>
            </a:extLst>
          </p:cNvPr>
          <p:cNvSpPr>
            <a:spLocks noGrp="1"/>
          </p:cNvSpPr>
          <p:nvPr>
            <p:ph type="body" sz="quarter" idx="12"/>
          </p:nvPr>
        </p:nvSpPr>
        <p:spPr>
          <a:xfrm>
            <a:off x="1090667" y="463640"/>
            <a:ext cx="8972550" cy="475941"/>
          </a:xfrm>
        </p:spPr>
        <p:txBody>
          <a:bodyPr/>
          <a:lstStyle/>
          <a:p>
            <a:r>
              <a:rPr lang="en-US" altLang="zh-CN" dirty="0"/>
              <a:t>3.1.1</a:t>
            </a:r>
            <a:r>
              <a:rPr lang="zh-CN" altLang="en-US" dirty="0"/>
              <a:t>多边形的概念及组成元素</a:t>
            </a:r>
            <a:endParaRPr lang="zh-CN" altLang="en-US" dirty="0"/>
          </a:p>
        </p:txBody>
      </p:sp>
    </p:spTree>
    <p:extLst>
      <p:ext uri="{BB962C8B-B14F-4D97-AF65-F5344CB8AC3E}">
        <p14:creationId xmlns:p14="http://schemas.microsoft.com/office/powerpoint/2010/main" val="9732505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 </a:t>
            </a:r>
            <a:r>
              <a:rPr lang="en-US" altLang="zh-CN" dirty="0"/>
              <a:t>Maya</a:t>
            </a:r>
            <a:r>
              <a:rPr lang="zh-CN" altLang="en-US" dirty="0"/>
              <a:t>建模中，可以通过对模型进行平滑操作，使得模型具有更多的面，从而调整模型得到具有更多细节的模型。同样也可以对复杂的模型进行减少面的操作，从而更方便的去调整模型的外观</a:t>
            </a:r>
            <a:r>
              <a:rPr lang="zh-CN" altLang="en-US" dirty="0" smtClean="0"/>
              <a:t>。</a:t>
            </a:r>
            <a:endParaRPr lang="en-US" altLang="zh-CN" dirty="0" smtClean="0"/>
          </a:p>
          <a:p>
            <a:r>
              <a:rPr lang="zh-CN" altLang="en-US" dirty="0"/>
              <a:t>在“网格”菜单中找到“减少”和平滑命令，</a:t>
            </a:r>
            <a:r>
              <a:rPr lang="zh-CN" altLang="en-US" dirty="0" smtClean="0"/>
              <a:t>如</a:t>
            </a:r>
            <a:r>
              <a:rPr lang="zh-CN" altLang="en-US" dirty="0"/>
              <a:t>下</a:t>
            </a:r>
            <a:r>
              <a:rPr lang="zh-CN" altLang="en-US" dirty="0" smtClean="0"/>
              <a:t>图</a:t>
            </a:r>
            <a:r>
              <a:rPr lang="zh-CN" altLang="en-US" dirty="0"/>
              <a:t>所示。</a:t>
            </a:r>
          </a:p>
        </p:txBody>
      </p:sp>
      <p:sp>
        <p:nvSpPr>
          <p:cNvPr id="3" name="文本占位符 2"/>
          <p:cNvSpPr>
            <a:spLocks noGrp="1"/>
          </p:cNvSpPr>
          <p:nvPr>
            <p:ph type="body" sz="quarter" idx="12"/>
          </p:nvPr>
        </p:nvSpPr>
        <p:spPr/>
        <p:txBody>
          <a:bodyPr/>
          <a:lstStyle/>
          <a:p>
            <a:r>
              <a:rPr lang="en-US" altLang="zh-CN" dirty="0"/>
              <a:t>3.4.5 </a:t>
            </a:r>
            <a:r>
              <a:rPr lang="zh-CN" altLang="en-US" dirty="0"/>
              <a:t>减少及平滑命令</a:t>
            </a:r>
          </a:p>
        </p:txBody>
      </p:sp>
      <p:pic>
        <p:nvPicPr>
          <p:cNvPr id="4" name="图片 3"/>
          <p:cNvPicPr/>
          <p:nvPr/>
        </p:nvPicPr>
        <p:blipFill>
          <a:blip r:embed="rId2"/>
          <a:stretch>
            <a:fillRect/>
          </a:stretch>
        </p:blipFill>
        <p:spPr>
          <a:xfrm>
            <a:off x="4641510" y="3326523"/>
            <a:ext cx="2805336" cy="2963917"/>
          </a:xfrm>
          <a:prstGeom prst="rect">
            <a:avLst/>
          </a:prstGeom>
          <a:noFill/>
          <a:ln>
            <a:noFill/>
          </a:ln>
        </p:spPr>
      </p:pic>
    </p:spTree>
    <p:extLst>
      <p:ext uri="{BB962C8B-B14F-4D97-AF65-F5344CB8AC3E}">
        <p14:creationId xmlns:p14="http://schemas.microsoft.com/office/powerpoint/2010/main" val="3316856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在场景中创建一个球体，如下左图所示。选中球体并执行“建模</a:t>
            </a:r>
            <a:r>
              <a:rPr lang="en-US" altLang="zh-CN" dirty="0"/>
              <a:t>&gt;</a:t>
            </a:r>
            <a:r>
              <a:rPr lang="zh-CN" altLang="en-US" dirty="0"/>
              <a:t>网格</a:t>
            </a:r>
            <a:r>
              <a:rPr lang="en-US" altLang="zh-CN" dirty="0"/>
              <a:t>&gt;</a:t>
            </a:r>
            <a:r>
              <a:rPr lang="zh-CN" altLang="en-US" dirty="0"/>
              <a:t>平滑”命令，可以使球体的面变得更多，如下中图所示。同样选中球体执行“建模</a:t>
            </a:r>
            <a:r>
              <a:rPr lang="en-US" altLang="zh-CN" dirty="0"/>
              <a:t>&gt;</a:t>
            </a:r>
            <a:r>
              <a:rPr lang="zh-CN" altLang="en-US" dirty="0"/>
              <a:t>网格</a:t>
            </a:r>
            <a:r>
              <a:rPr lang="en-US" altLang="zh-CN" dirty="0"/>
              <a:t>&gt;</a:t>
            </a:r>
            <a:r>
              <a:rPr lang="zh-CN" altLang="en-US" dirty="0"/>
              <a:t>减少”命令，可以使球体的面变得更少，如下右图所示。</a:t>
            </a:r>
          </a:p>
        </p:txBody>
      </p:sp>
      <p:pic>
        <p:nvPicPr>
          <p:cNvPr id="12291" name="图片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 y="2163324"/>
            <a:ext cx="3518933" cy="341766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图片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793" y="2163323"/>
            <a:ext cx="3443174" cy="3417669"/>
          </a:xfrm>
          <a:prstGeom prst="rect">
            <a:avLst/>
          </a:prstGeom>
          <a:noFill/>
          <a:extLst>
            <a:ext uri="{909E8E84-426E-40DD-AFC4-6F175D3DCCD1}">
              <a14:hiddenFill xmlns:a14="http://schemas.microsoft.com/office/drawing/2010/main">
                <a:solidFill>
                  <a:srgbClr val="FFFFFF"/>
                </a:solidFill>
              </a14:hiddenFill>
            </a:ext>
          </a:extLst>
        </p:spPr>
      </p:pic>
      <p:pic>
        <p:nvPicPr>
          <p:cNvPr id="12289" name="图片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710" y="2163324"/>
            <a:ext cx="3596203" cy="3417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74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019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1548718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果球体的面数增加的越多则球体越圆，反之如果球体的面数越少则球体越无法形成一个圆形，但是由于面数精简了，反而更容易按照需求去改变球体的形状。所以对模型执行“平滑”命令还是“减少”命令要根据建模时的具体需求而定。</a:t>
            </a:r>
          </a:p>
        </p:txBody>
      </p:sp>
    </p:spTree>
    <p:extLst>
      <p:ext uri="{BB962C8B-B14F-4D97-AF65-F5344CB8AC3E}">
        <p14:creationId xmlns:p14="http://schemas.microsoft.com/office/powerpoint/2010/main" val="30195860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如之前小节中所讲，模型一般只能有三边面和四边面，如果出现多变面，会在后续的动画、渲染等工作中出现错误。那如果模型已经具有了多边面的情况要如何快捷的处理呢</a:t>
            </a:r>
            <a:r>
              <a:rPr lang="zh-CN" altLang="en-US" dirty="0" smtClean="0"/>
              <a:t>？</a:t>
            </a:r>
            <a:endParaRPr lang="en-US" altLang="zh-CN" dirty="0" smtClean="0"/>
          </a:p>
          <a:p>
            <a:r>
              <a:rPr lang="zh-CN" altLang="en-US" dirty="0"/>
              <a:t>这里就要用到“建模</a:t>
            </a:r>
            <a:r>
              <a:rPr lang="en-US" altLang="zh-CN" dirty="0"/>
              <a:t>&gt;</a:t>
            </a:r>
            <a:r>
              <a:rPr lang="zh-CN" altLang="en-US" dirty="0"/>
              <a:t>网格</a:t>
            </a:r>
            <a:r>
              <a:rPr lang="en-US" altLang="zh-CN" dirty="0"/>
              <a:t>&gt;</a:t>
            </a:r>
            <a:r>
              <a:rPr lang="zh-CN" altLang="en-US" dirty="0"/>
              <a:t>三角化”命令或者是“建模</a:t>
            </a:r>
            <a:r>
              <a:rPr lang="en-US" altLang="zh-CN" dirty="0"/>
              <a:t>&gt;</a:t>
            </a:r>
            <a:r>
              <a:rPr lang="zh-CN" altLang="en-US" dirty="0"/>
              <a:t>网格</a:t>
            </a:r>
            <a:r>
              <a:rPr lang="en-US" altLang="zh-CN" dirty="0"/>
              <a:t>&gt;</a:t>
            </a:r>
            <a:r>
              <a:rPr lang="zh-CN" altLang="en-US" dirty="0"/>
              <a:t>四边形化”命令，如右图所示。通过这两个命令，可以将模型快速的进行三边面或四边面的处理。</a:t>
            </a:r>
          </a:p>
        </p:txBody>
      </p:sp>
      <p:sp>
        <p:nvSpPr>
          <p:cNvPr id="3" name="文本占位符 2"/>
          <p:cNvSpPr>
            <a:spLocks noGrp="1"/>
          </p:cNvSpPr>
          <p:nvPr>
            <p:ph type="body" sz="quarter" idx="12"/>
          </p:nvPr>
        </p:nvSpPr>
        <p:spPr/>
        <p:txBody>
          <a:bodyPr/>
          <a:lstStyle/>
          <a:p>
            <a:r>
              <a:rPr lang="en-US" altLang="zh-CN" dirty="0"/>
              <a:t>3.4.6 </a:t>
            </a:r>
            <a:r>
              <a:rPr lang="zh-CN" altLang="en-US" dirty="0"/>
              <a:t>三角化和四边形化</a:t>
            </a:r>
          </a:p>
        </p:txBody>
      </p:sp>
      <p:pic>
        <p:nvPicPr>
          <p:cNvPr id="4" name="图片 3"/>
          <p:cNvPicPr/>
          <p:nvPr/>
        </p:nvPicPr>
        <p:blipFill>
          <a:blip r:embed="rId2"/>
          <a:srcRect t="4365"/>
          <a:stretch>
            <a:fillRect/>
          </a:stretch>
        </p:blipFill>
        <p:spPr>
          <a:xfrm>
            <a:off x="3954254" y="3428999"/>
            <a:ext cx="2981235" cy="3097925"/>
          </a:xfrm>
          <a:prstGeom prst="rect">
            <a:avLst/>
          </a:prstGeom>
          <a:noFill/>
          <a:ln>
            <a:noFill/>
          </a:ln>
        </p:spPr>
      </p:pic>
    </p:spTree>
    <p:extLst>
      <p:ext uri="{BB962C8B-B14F-4D97-AF65-F5344CB8AC3E}">
        <p14:creationId xmlns:p14="http://schemas.microsoft.com/office/powerpoint/2010/main" val="10601041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下面以</a:t>
            </a:r>
            <a:r>
              <a:rPr lang="en-US" altLang="zh-CN" dirty="0"/>
              <a:t>3D</a:t>
            </a:r>
            <a:r>
              <a:rPr lang="zh-CN" altLang="en-US" dirty="0"/>
              <a:t>立体字为例介绍三角化和四边形化的操作方法。</a:t>
            </a:r>
          </a:p>
          <a:p>
            <a:r>
              <a:rPr lang="zh-CN" altLang="en-US" dirty="0"/>
              <a:t>步骤</a:t>
            </a:r>
            <a:r>
              <a:rPr lang="en-US" altLang="zh-CN" dirty="0"/>
              <a:t>01</a:t>
            </a:r>
            <a:r>
              <a:rPr lang="zh-CN" altLang="en-US" dirty="0"/>
              <a:t>：先在</a:t>
            </a:r>
            <a:r>
              <a:rPr lang="en-US" altLang="zh-CN" dirty="0"/>
              <a:t>Maya</a:t>
            </a:r>
            <a:r>
              <a:rPr lang="zh-CN" altLang="en-US" dirty="0"/>
              <a:t>中创建</a:t>
            </a:r>
            <a:r>
              <a:rPr lang="en-US" altLang="zh-CN" dirty="0"/>
              <a:t>3D</a:t>
            </a:r>
            <a:r>
              <a:rPr lang="zh-CN" altLang="en-US" dirty="0"/>
              <a:t>立体字，首先在工具栏“多边形建模”模式中单击“创建</a:t>
            </a:r>
            <a:r>
              <a:rPr lang="en-US" altLang="zh-CN" dirty="0"/>
              <a:t>3D</a:t>
            </a:r>
            <a:r>
              <a:rPr lang="zh-CN" altLang="en-US" dirty="0"/>
              <a:t>字体”按钮，会在场景中创建“</a:t>
            </a:r>
            <a:r>
              <a:rPr lang="en-US" altLang="zh-CN" dirty="0"/>
              <a:t>3D Type”</a:t>
            </a:r>
            <a:r>
              <a:rPr lang="zh-CN" altLang="en-US" dirty="0"/>
              <a:t>形状的模型，如下图所示。</a:t>
            </a:r>
          </a:p>
          <a:p>
            <a:endParaRPr lang="zh-CN" altLang="en-US" dirty="0"/>
          </a:p>
        </p:txBody>
      </p:sp>
      <p:pic>
        <p:nvPicPr>
          <p:cNvPr id="3" name="图片 2"/>
          <p:cNvPicPr/>
          <p:nvPr/>
        </p:nvPicPr>
        <p:blipFill>
          <a:blip r:embed="rId2"/>
          <a:stretch>
            <a:fillRect/>
          </a:stretch>
        </p:blipFill>
        <p:spPr>
          <a:xfrm>
            <a:off x="2329125" y="2271548"/>
            <a:ext cx="6871599" cy="3009899"/>
          </a:xfrm>
          <a:prstGeom prst="rect">
            <a:avLst/>
          </a:prstGeom>
          <a:noFill/>
          <a:ln>
            <a:noFill/>
          </a:ln>
        </p:spPr>
      </p:pic>
    </p:spTree>
    <p:extLst>
      <p:ext uri="{BB962C8B-B14F-4D97-AF65-F5344CB8AC3E}">
        <p14:creationId xmlns:p14="http://schemas.microsoft.com/office/powerpoint/2010/main" val="1411492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：选中模型，在右边的“属性编辑器”中找到</a:t>
            </a:r>
            <a:r>
              <a:rPr lang="en-US" altLang="zh-CN" dirty="0"/>
              <a:t>type1</a:t>
            </a:r>
            <a:r>
              <a:rPr lang="zh-CN" altLang="en-US" dirty="0"/>
              <a:t>节点界面，并在下方的输入框中更改文本内容为</a:t>
            </a:r>
            <a:r>
              <a:rPr lang="en-US" altLang="zh-CN" dirty="0"/>
              <a:t>Maya 2020</a:t>
            </a:r>
            <a:r>
              <a:rPr lang="zh-CN" altLang="en-US" dirty="0"/>
              <a:t>，便可更改模型的形状，如下图所示。此功能也支持中文字体。</a:t>
            </a:r>
          </a:p>
        </p:txBody>
      </p:sp>
      <p:pic>
        <p:nvPicPr>
          <p:cNvPr id="3" name="图片 2"/>
          <p:cNvPicPr/>
          <p:nvPr/>
        </p:nvPicPr>
        <p:blipFill>
          <a:blip r:embed="rId2"/>
          <a:stretch>
            <a:fillRect/>
          </a:stretch>
        </p:blipFill>
        <p:spPr>
          <a:xfrm>
            <a:off x="710564" y="1766777"/>
            <a:ext cx="10559494" cy="2994409"/>
          </a:xfrm>
          <a:prstGeom prst="rect">
            <a:avLst/>
          </a:prstGeom>
          <a:noFill/>
          <a:ln>
            <a:noFill/>
          </a:ln>
        </p:spPr>
      </p:pic>
    </p:spTree>
    <p:extLst>
      <p:ext uri="{BB962C8B-B14F-4D97-AF65-F5344CB8AC3E}">
        <p14:creationId xmlns:p14="http://schemas.microsoft.com/office/powerpoint/2010/main" val="8161499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：选中字体模型，执行“建模</a:t>
            </a:r>
            <a:r>
              <a:rPr lang="en-US" altLang="zh-CN" dirty="0"/>
              <a:t>&gt;</a:t>
            </a:r>
            <a:r>
              <a:rPr lang="zh-CN" altLang="en-US" dirty="0"/>
              <a:t>网格</a:t>
            </a:r>
            <a:r>
              <a:rPr lang="en-US" altLang="zh-CN" dirty="0"/>
              <a:t>&gt;</a:t>
            </a:r>
            <a:r>
              <a:rPr lang="zh-CN" altLang="en-US" dirty="0"/>
              <a:t>三角化”命令，可将模型上的多边面全部转换成三边面，如下左图所示。</a:t>
            </a:r>
          </a:p>
          <a:p>
            <a:r>
              <a:rPr lang="zh-CN" altLang="en-US" dirty="0"/>
              <a:t>步骤</a:t>
            </a:r>
            <a:r>
              <a:rPr lang="en-US" altLang="zh-CN" dirty="0"/>
              <a:t>04</a:t>
            </a:r>
            <a:r>
              <a:rPr lang="zh-CN" altLang="en-US" dirty="0"/>
              <a:t>：再执行“建模</a:t>
            </a:r>
            <a:r>
              <a:rPr lang="en-US" altLang="zh-CN" dirty="0"/>
              <a:t>&gt;</a:t>
            </a:r>
            <a:r>
              <a:rPr lang="zh-CN" altLang="en-US" dirty="0"/>
              <a:t>网格</a:t>
            </a:r>
            <a:r>
              <a:rPr lang="en-US" altLang="zh-CN" dirty="0"/>
              <a:t>&gt;</a:t>
            </a:r>
            <a:r>
              <a:rPr lang="zh-CN" altLang="en-US" dirty="0"/>
              <a:t>四边形化”命令，可将模型上的三边面转换成四边面，如下右图所示。</a:t>
            </a:r>
          </a:p>
          <a:p>
            <a:endParaRPr lang="zh-CN" altLang="en-US" dirty="0"/>
          </a:p>
        </p:txBody>
      </p:sp>
      <p:pic>
        <p:nvPicPr>
          <p:cNvPr id="3" name="图片 2"/>
          <p:cNvPicPr/>
          <p:nvPr/>
        </p:nvPicPr>
        <p:blipFill>
          <a:blip r:embed="rId2"/>
          <a:stretch>
            <a:fillRect/>
          </a:stretch>
        </p:blipFill>
        <p:spPr>
          <a:xfrm>
            <a:off x="1381092" y="2625363"/>
            <a:ext cx="3969904" cy="3286706"/>
          </a:xfrm>
          <a:prstGeom prst="rect">
            <a:avLst/>
          </a:prstGeom>
          <a:noFill/>
          <a:ln>
            <a:noFill/>
          </a:ln>
        </p:spPr>
      </p:pic>
      <p:pic>
        <p:nvPicPr>
          <p:cNvPr id="4" name="图片 3"/>
          <p:cNvPicPr/>
          <p:nvPr/>
        </p:nvPicPr>
        <p:blipFill>
          <a:blip r:embed="rId3"/>
          <a:stretch>
            <a:fillRect/>
          </a:stretch>
        </p:blipFill>
        <p:spPr>
          <a:xfrm>
            <a:off x="5681477" y="2625363"/>
            <a:ext cx="3955590" cy="3286706"/>
          </a:xfrm>
          <a:prstGeom prst="rect">
            <a:avLst/>
          </a:prstGeom>
          <a:noFill/>
          <a:ln>
            <a:noFill/>
          </a:ln>
        </p:spPr>
      </p:pic>
    </p:spTree>
    <p:extLst>
      <p:ext uri="{BB962C8B-B14F-4D97-AF65-F5344CB8AC3E}">
        <p14:creationId xmlns:p14="http://schemas.microsoft.com/office/powerpoint/2010/main" val="1701587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“重新划分网格”和“重新拓扑”工具是</a:t>
            </a:r>
            <a:r>
              <a:rPr lang="en-US" altLang="zh-CN" dirty="0"/>
              <a:t>Maya 2020</a:t>
            </a:r>
            <a:r>
              <a:rPr lang="zh-CN" altLang="en-US" dirty="0"/>
              <a:t>中新增加的功能，所以可以看到在</a:t>
            </a:r>
            <a:r>
              <a:rPr lang="en-US" altLang="zh-CN" dirty="0"/>
              <a:t>Maya</a:t>
            </a:r>
            <a:r>
              <a:rPr lang="zh-CN" altLang="en-US" dirty="0"/>
              <a:t>中是以绿色字体显示的，如下图所示。“重新划分网格”工具通过将非三角面切割成三角形，从而对模型进行重新拓扑添加模型的细节。“重新拓扑”工具可以通过设置将现有模型按照设置的面数重新拓扑成是四边形的模型。</a:t>
            </a:r>
          </a:p>
        </p:txBody>
      </p:sp>
      <p:sp>
        <p:nvSpPr>
          <p:cNvPr id="3" name="文本占位符 2"/>
          <p:cNvSpPr>
            <a:spLocks noGrp="1"/>
          </p:cNvSpPr>
          <p:nvPr>
            <p:ph type="body" sz="quarter" idx="12"/>
          </p:nvPr>
        </p:nvSpPr>
        <p:spPr/>
        <p:txBody>
          <a:bodyPr/>
          <a:lstStyle/>
          <a:p>
            <a:r>
              <a:rPr lang="en-US" altLang="zh-CN" dirty="0"/>
              <a:t>3.4.7 </a:t>
            </a:r>
            <a:r>
              <a:rPr lang="zh-CN" altLang="en-US" dirty="0"/>
              <a:t>重新划分网格和重新拓补</a:t>
            </a:r>
          </a:p>
        </p:txBody>
      </p:sp>
      <p:pic>
        <p:nvPicPr>
          <p:cNvPr id="4" name="图片 3"/>
          <p:cNvPicPr/>
          <p:nvPr/>
        </p:nvPicPr>
        <p:blipFill>
          <a:blip r:embed="rId2"/>
          <a:stretch>
            <a:fillRect/>
          </a:stretch>
        </p:blipFill>
        <p:spPr>
          <a:xfrm>
            <a:off x="4505960" y="3191063"/>
            <a:ext cx="3167988" cy="3209739"/>
          </a:xfrm>
          <a:prstGeom prst="rect">
            <a:avLst/>
          </a:prstGeom>
          <a:noFill/>
          <a:ln>
            <a:noFill/>
          </a:ln>
        </p:spPr>
      </p:pic>
    </p:spTree>
    <p:extLst>
      <p:ext uri="{BB962C8B-B14F-4D97-AF65-F5344CB8AC3E}">
        <p14:creationId xmlns:p14="http://schemas.microsoft.com/office/powerpoint/2010/main" val="2801661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下面我们将以上一实战练习创建的文字模型来介绍这两个命令的具体使用方式和呈现的效果，具体操作步骤如下。</a:t>
            </a:r>
          </a:p>
        </p:txBody>
      </p:sp>
      <p:sp>
        <p:nvSpPr>
          <p:cNvPr id="3" name="文本占位符 2"/>
          <p:cNvSpPr>
            <a:spLocks noGrp="1"/>
          </p:cNvSpPr>
          <p:nvPr>
            <p:ph type="body" sz="quarter" idx="12"/>
          </p:nvPr>
        </p:nvSpPr>
        <p:spPr/>
        <p:txBody>
          <a:bodyPr/>
          <a:lstStyle/>
          <a:p>
            <a:r>
              <a:rPr lang="zh-CN" altLang="en-US" dirty="0"/>
              <a:t>实战练习：重新拓扑模型</a:t>
            </a:r>
          </a:p>
        </p:txBody>
      </p:sp>
    </p:spTree>
    <p:extLst>
      <p:ext uri="{BB962C8B-B14F-4D97-AF65-F5344CB8AC3E}">
        <p14:creationId xmlns:p14="http://schemas.microsoft.com/office/powerpoint/2010/main" val="32643585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 </a:t>
            </a:r>
            <a:r>
              <a:rPr lang="zh-CN" altLang="en-US" dirty="0"/>
              <a:t>选中上小节中的字体模型，执行“建模</a:t>
            </a:r>
            <a:r>
              <a:rPr lang="en-US" altLang="zh-CN" dirty="0"/>
              <a:t>&gt;</a:t>
            </a:r>
            <a:r>
              <a:rPr lang="zh-CN" altLang="en-US" dirty="0"/>
              <a:t>网格</a:t>
            </a:r>
            <a:r>
              <a:rPr lang="en-US" altLang="zh-CN" dirty="0"/>
              <a:t>&gt;</a:t>
            </a:r>
            <a:r>
              <a:rPr lang="zh-CN" altLang="en-US" dirty="0"/>
              <a:t>重新划分网格”命令，可以将字体模型上的非三边面分割成三边面，这个命令跟“三角化”命令的区别在于，通过“重新划分网格”可以得到一个布线更均匀、更细致的三边面模型。如下左图所示。</a:t>
            </a:r>
          </a:p>
          <a:p>
            <a:r>
              <a:rPr lang="zh-CN" altLang="en-US" dirty="0"/>
              <a:t>步骤</a:t>
            </a:r>
            <a:r>
              <a:rPr lang="en-US" altLang="zh-CN" dirty="0"/>
              <a:t>02 </a:t>
            </a:r>
            <a:r>
              <a:rPr lang="zh-CN" altLang="en-US" dirty="0"/>
              <a:t>选中字体模型再执行“建模</a:t>
            </a:r>
            <a:r>
              <a:rPr lang="en-US" altLang="zh-CN" dirty="0"/>
              <a:t>&gt;</a:t>
            </a:r>
            <a:r>
              <a:rPr lang="zh-CN" altLang="en-US" dirty="0"/>
              <a:t>网格</a:t>
            </a:r>
            <a:r>
              <a:rPr lang="en-US" altLang="zh-CN" dirty="0"/>
              <a:t>&gt;</a:t>
            </a:r>
            <a:r>
              <a:rPr lang="zh-CN" altLang="en-US" dirty="0"/>
              <a:t>重新拓扑”命令，可以将模型转变成更为细致的四边面，如下右图所示。</a:t>
            </a:r>
          </a:p>
          <a:p>
            <a:endParaRPr lang="zh-CN" altLang="en-US" dirty="0"/>
          </a:p>
        </p:txBody>
      </p:sp>
      <p:pic>
        <p:nvPicPr>
          <p:cNvPr id="3" name="图片 2"/>
          <p:cNvPicPr/>
          <p:nvPr/>
        </p:nvPicPr>
        <p:blipFill>
          <a:blip r:embed="rId2"/>
          <a:stretch>
            <a:fillRect/>
          </a:stretch>
        </p:blipFill>
        <p:spPr>
          <a:xfrm>
            <a:off x="1190505" y="3064782"/>
            <a:ext cx="4283354" cy="3462142"/>
          </a:xfrm>
          <a:prstGeom prst="rect">
            <a:avLst/>
          </a:prstGeom>
          <a:noFill/>
          <a:ln>
            <a:noFill/>
          </a:ln>
        </p:spPr>
      </p:pic>
      <p:pic>
        <p:nvPicPr>
          <p:cNvPr id="4" name="图片 3"/>
          <p:cNvPicPr/>
          <p:nvPr/>
        </p:nvPicPr>
        <p:blipFill>
          <a:blip r:embed="rId3"/>
          <a:stretch>
            <a:fillRect/>
          </a:stretch>
        </p:blipFill>
        <p:spPr>
          <a:xfrm>
            <a:off x="5693420" y="3064782"/>
            <a:ext cx="4317152" cy="3462142"/>
          </a:xfrm>
          <a:prstGeom prst="rect">
            <a:avLst/>
          </a:prstGeom>
          <a:noFill/>
          <a:ln>
            <a:noFill/>
          </a:ln>
        </p:spPr>
      </p:pic>
    </p:spTree>
    <p:extLst>
      <p:ext uri="{BB962C8B-B14F-4D97-AF65-F5344CB8AC3E}">
        <p14:creationId xmlns:p14="http://schemas.microsoft.com/office/powerpoint/2010/main" val="88908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顶点和边是不可以单独被渲染的，换句话说，因为单独的顶点和边不可以设置材质，所有不能在软件中被渲染出来。那么，如果想去制作一个“线”并把它渲染出来要怎么做呢？如果你想做一条线，需要做一个很细很长的圆柱形，这样才能被</a:t>
            </a:r>
            <a:r>
              <a:rPr lang="en-US" altLang="zh-CN" dirty="0"/>
              <a:t>Maya</a:t>
            </a:r>
            <a:r>
              <a:rPr lang="zh-CN" altLang="en-US" dirty="0"/>
              <a:t>渲染出来。</a:t>
            </a:r>
          </a:p>
          <a:p>
            <a:r>
              <a:rPr lang="zh-CN" altLang="en-US" dirty="0"/>
              <a:t>下左图为立方体的顶点，下中图为立方体的边，下右图为立方体的面。</a:t>
            </a:r>
            <a:endParaRPr lang="zh-CN" altLang="en-US" dirty="0"/>
          </a:p>
        </p:txBody>
      </p:sp>
      <p:pic>
        <p:nvPicPr>
          <p:cNvPr id="6" name="图片 5"/>
          <p:cNvPicPr/>
          <p:nvPr/>
        </p:nvPicPr>
        <p:blipFill>
          <a:blip r:embed="rId2"/>
          <a:stretch>
            <a:fillRect/>
          </a:stretch>
        </p:blipFill>
        <p:spPr>
          <a:xfrm>
            <a:off x="928610" y="2618422"/>
            <a:ext cx="3223951" cy="2820681"/>
          </a:xfrm>
          <a:prstGeom prst="rect">
            <a:avLst/>
          </a:prstGeom>
          <a:noFill/>
          <a:ln>
            <a:noFill/>
          </a:ln>
        </p:spPr>
      </p:pic>
      <p:pic>
        <p:nvPicPr>
          <p:cNvPr id="7" name="图片 6"/>
          <p:cNvPicPr/>
          <p:nvPr/>
        </p:nvPicPr>
        <p:blipFill>
          <a:blip r:embed="rId3"/>
          <a:stretch>
            <a:fillRect/>
          </a:stretch>
        </p:blipFill>
        <p:spPr>
          <a:xfrm>
            <a:off x="4370704" y="2628582"/>
            <a:ext cx="3009927" cy="2810521"/>
          </a:xfrm>
          <a:prstGeom prst="rect">
            <a:avLst/>
          </a:prstGeom>
          <a:noFill/>
          <a:ln>
            <a:noFill/>
          </a:ln>
        </p:spPr>
      </p:pic>
      <p:pic>
        <p:nvPicPr>
          <p:cNvPr id="8" name="图片 7"/>
          <p:cNvPicPr/>
          <p:nvPr/>
        </p:nvPicPr>
        <p:blipFill>
          <a:blip r:embed="rId4"/>
          <a:stretch>
            <a:fillRect/>
          </a:stretch>
        </p:blipFill>
        <p:spPr>
          <a:xfrm>
            <a:off x="7627629" y="2628581"/>
            <a:ext cx="2879524" cy="2810521"/>
          </a:xfrm>
          <a:prstGeom prst="rect">
            <a:avLst/>
          </a:prstGeom>
          <a:noFill/>
          <a:ln>
            <a:noFill/>
          </a:ln>
        </p:spPr>
      </p:pic>
    </p:spTree>
    <p:extLst>
      <p:ext uri="{BB962C8B-B14F-4D97-AF65-F5344CB8AC3E}">
        <p14:creationId xmlns:p14="http://schemas.microsoft.com/office/powerpoint/2010/main" val="23865926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：打开“建模</a:t>
            </a:r>
            <a:r>
              <a:rPr lang="en-US" altLang="zh-CN" dirty="0"/>
              <a:t>&gt;</a:t>
            </a:r>
            <a:r>
              <a:rPr lang="zh-CN" altLang="en-US" dirty="0"/>
              <a:t>网格</a:t>
            </a:r>
            <a:r>
              <a:rPr lang="en-US" altLang="zh-CN" dirty="0"/>
              <a:t>&gt;</a:t>
            </a:r>
            <a:r>
              <a:rPr lang="zh-CN" altLang="en-US" dirty="0"/>
              <a:t>重新拓扑 </a:t>
            </a:r>
            <a:r>
              <a:rPr lang="en-US" altLang="zh-CN" dirty="0"/>
              <a:t>¨”</a:t>
            </a:r>
            <a:r>
              <a:rPr lang="zh-CN" altLang="en-US" dirty="0"/>
              <a:t>的热盒命令，弹出“重新拓补选项”对话框，“面数”选项区域中的“目标面数”属性是控制拓扑出来的模型的总面数，如果参数越大则拓扑出来的面就越多，模型就越细致。下左图为设置“目标面数”属性前的效果。</a:t>
            </a:r>
          </a:p>
          <a:p>
            <a:r>
              <a:rPr lang="zh-CN" altLang="en-US" dirty="0"/>
              <a:t>步骤</a:t>
            </a:r>
            <a:r>
              <a:rPr lang="en-US" altLang="zh-CN" dirty="0"/>
              <a:t>04</a:t>
            </a:r>
            <a:r>
              <a:rPr lang="zh-CN" altLang="en-US" dirty="0"/>
              <a:t>：下右图为设置“目标面数”为</a:t>
            </a:r>
            <a:r>
              <a:rPr lang="en-US" altLang="zh-CN" dirty="0"/>
              <a:t>100</a:t>
            </a:r>
            <a:r>
              <a:rPr lang="zh-CN" altLang="en-US" dirty="0"/>
              <a:t>的效果。</a:t>
            </a:r>
          </a:p>
          <a:p>
            <a:endParaRPr lang="zh-CN" altLang="en-US" dirty="0"/>
          </a:p>
        </p:txBody>
      </p:sp>
      <p:pic>
        <p:nvPicPr>
          <p:cNvPr id="3" name="图片 2"/>
          <p:cNvPicPr/>
          <p:nvPr/>
        </p:nvPicPr>
        <p:blipFill>
          <a:blip r:embed="rId2"/>
          <a:stretch>
            <a:fillRect/>
          </a:stretch>
        </p:blipFill>
        <p:spPr>
          <a:xfrm>
            <a:off x="592832" y="2779711"/>
            <a:ext cx="4684882" cy="3392558"/>
          </a:xfrm>
          <a:prstGeom prst="rect">
            <a:avLst/>
          </a:prstGeom>
          <a:noFill/>
          <a:ln>
            <a:noFill/>
          </a:ln>
        </p:spPr>
      </p:pic>
      <p:pic>
        <p:nvPicPr>
          <p:cNvPr id="4" name="图片 3"/>
          <p:cNvPicPr/>
          <p:nvPr/>
        </p:nvPicPr>
        <p:blipFill>
          <a:blip r:embed="rId3"/>
          <a:stretch>
            <a:fillRect/>
          </a:stretch>
        </p:blipFill>
        <p:spPr>
          <a:xfrm>
            <a:off x="5498431" y="2779711"/>
            <a:ext cx="4954107" cy="3392558"/>
          </a:xfrm>
          <a:prstGeom prst="rect">
            <a:avLst/>
          </a:prstGeom>
          <a:noFill/>
          <a:ln>
            <a:noFill/>
          </a:ln>
        </p:spPr>
      </p:pic>
    </p:spTree>
    <p:extLst>
      <p:ext uri="{BB962C8B-B14F-4D97-AF65-F5344CB8AC3E}">
        <p14:creationId xmlns:p14="http://schemas.microsoft.com/office/powerpoint/2010/main" val="41651974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：继续设置不同的“目标面数”不值，查看不同的效果。下左图为设置“目标面数”为</a:t>
            </a:r>
            <a:r>
              <a:rPr lang="en-US" altLang="zh-CN" dirty="0"/>
              <a:t>1000</a:t>
            </a:r>
            <a:r>
              <a:rPr lang="zh-CN" altLang="en-US" dirty="0"/>
              <a:t>的效果，下右图为设置“目标面数”为</a:t>
            </a:r>
            <a:r>
              <a:rPr lang="en-US" altLang="zh-CN" dirty="0"/>
              <a:t>10000</a:t>
            </a:r>
            <a:r>
              <a:rPr lang="zh-CN" altLang="en-US" dirty="0"/>
              <a:t>的效果。</a:t>
            </a:r>
          </a:p>
        </p:txBody>
      </p:sp>
      <p:pic>
        <p:nvPicPr>
          <p:cNvPr id="3" name="图片 2"/>
          <p:cNvPicPr/>
          <p:nvPr/>
        </p:nvPicPr>
        <p:blipFill>
          <a:blip r:embed="rId2"/>
          <a:stretch>
            <a:fillRect/>
          </a:stretch>
        </p:blipFill>
        <p:spPr>
          <a:xfrm>
            <a:off x="798444" y="1879555"/>
            <a:ext cx="4868823" cy="3228471"/>
          </a:xfrm>
          <a:prstGeom prst="rect">
            <a:avLst/>
          </a:prstGeom>
          <a:noFill/>
          <a:ln>
            <a:noFill/>
          </a:ln>
        </p:spPr>
      </p:pic>
      <p:pic>
        <p:nvPicPr>
          <p:cNvPr id="4" name="图片 3"/>
          <p:cNvPicPr/>
          <p:nvPr/>
        </p:nvPicPr>
        <p:blipFill>
          <a:blip r:embed="rId3"/>
          <a:stretch>
            <a:fillRect/>
          </a:stretch>
        </p:blipFill>
        <p:spPr>
          <a:xfrm>
            <a:off x="5979225" y="1879556"/>
            <a:ext cx="4589291" cy="3228471"/>
          </a:xfrm>
          <a:prstGeom prst="rect">
            <a:avLst/>
          </a:prstGeom>
          <a:noFill/>
          <a:ln>
            <a:noFill/>
          </a:ln>
        </p:spPr>
      </p:pic>
    </p:spTree>
    <p:extLst>
      <p:ext uri="{BB962C8B-B14F-4D97-AF65-F5344CB8AC3E}">
        <p14:creationId xmlns:p14="http://schemas.microsoft.com/office/powerpoint/2010/main" val="3086906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提示：设置面数时的注意事项</a:t>
            </a:r>
          </a:p>
          <a:p>
            <a:r>
              <a:rPr lang="zh-CN" altLang="en-US" dirty="0"/>
              <a:t>可以看出如果目标面数数值过小，则会影响模型的外观变化，如果参数越大则模型面数越多，但过多的面也会对电脑的计算造成过大的负荷，容易使</a:t>
            </a:r>
            <a:r>
              <a:rPr lang="en-US" altLang="zh-CN" dirty="0"/>
              <a:t>Maya</a:t>
            </a:r>
            <a:r>
              <a:rPr lang="zh-CN" altLang="en-US" dirty="0"/>
              <a:t>软件未响应。所以建议执行此操作前先将文件进行保存，并将参数从小逐步加大，以免造成文件的丢失。</a:t>
            </a:r>
          </a:p>
          <a:p>
            <a:endParaRPr lang="zh-CN" altLang="en-US" dirty="0"/>
          </a:p>
        </p:txBody>
      </p:sp>
    </p:spTree>
    <p:extLst>
      <p:ext uri="{BB962C8B-B14F-4D97-AF65-F5344CB8AC3E}">
        <p14:creationId xmlns:p14="http://schemas.microsoft.com/office/powerpoint/2010/main" val="38282796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245843" y="2317930"/>
            <a:ext cx="6046265" cy="637192"/>
          </a:xfrm>
        </p:spPr>
        <p:txBody>
          <a:bodyPr/>
          <a:lstStyle/>
          <a:p>
            <a:r>
              <a:rPr lang="zh-CN" altLang="en-US" dirty="0" smtClean="0"/>
              <a:t>编</a:t>
            </a:r>
            <a:r>
              <a:rPr lang="zh-CN" altLang="en-US" dirty="0"/>
              <a:t>辑网格工具</a:t>
            </a:r>
            <a:endParaRPr lang="zh-CN" altLang="en-US" dirty="0"/>
          </a:p>
        </p:txBody>
      </p:sp>
      <p:sp>
        <p:nvSpPr>
          <p:cNvPr id="3" name="文本占位符 2"/>
          <p:cNvSpPr>
            <a:spLocks noGrp="1"/>
          </p:cNvSpPr>
          <p:nvPr>
            <p:ph type="body" sz="quarter" idx="11"/>
          </p:nvPr>
        </p:nvSpPr>
        <p:spPr>
          <a:xfrm>
            <a:off x="5245844" y="3013138"/>
            <a:ext cx="5441204" cy="398009"/>
          </a:xfrm>
        </p:spPr>
        <p:txBody>
          <a:bodyPr/>
          <a:lstStyle/>
          <a:p>
            <a:r>
              <a:rPr lang="en-US" altLang="zh-CN" dirty="0"/>
              <a:t>3.5.1 </a:t>
            </a:r>
            <a:r>
              <a:rPr lang="zh-CN" altLang="en-US" dirty="0"/>
              <a:t>添加分段命令</a:t>
            </a:r>
            <a:endParaRPr lang="zh-CN" altLang="en-US" dirty="0"/>
          </a:p>
        </p:txBody>
      </p:sp>
      <p:sp>
        <p:nvSpPr>
          <p:cNvPr id="4" name="文本占位符 3"/>
          <p:cNvSpPr>
            <a:spLocks noGrp="1"/>
          </p:cNvSpPr>
          <p:nvPr>
            <p:ph type="body" sz="quarter" idx="12"/>
          </p:nvPr>
        </p:nvSpPr>
        <p:spPr>
          <a:xfrm>
            <a:off x="5245844" y="3347780"/>
            <a:ext cx="5441204" cy="398009"/>
          </a:xfrm>
        </p:spPr>
        <p:txBody>
          <a:bodyPr/>
          <a:lstStyle/>
          <a:p>
            <a:r>
              <a:rPr lang="en-US" altLang="zh-CN" dirty="0"/>
              <a:t>3.5.2 </a:t>
            </a:r>
            <a:r>
              <a:rPr lang="zh-CN" altLang="en-US" dirty="0"/>
              <a:t>倒角命令</a:t>
            </a:r>
            <a:endParaRPr lang="zh-CN" altLang="en-US" dirty="0"/>
          </a:p>
        </p:txBody>
      </p:sp>
      <p:sp>
        <p:nvSpPr>
          <p:cNvPr id="5" name="文本占位符 4"/>
          <p:cNvSpPr>
            <a:spLocks noGrp="1"/>
          </p:cNvSpPr>
          <p:nvPr>
            <p:ph type="body" sz="quarter" idx="13"/>
          </p:nvPr>
        </p:nvSpPr>
        <p:spPr>
          <a:xfrm>
            <a:off x="5245844" y="3650890"/>
            <a:ext cx="5441204" cy="398009"/>
          </a:xfrm>
        </p:spPr>
        <p:txBody>
          <a:bodyPr/>
          <a:lstStyle/>
          <a:p>
            <a:r>
              <a:rPr lang="en-US" altLang="zh-CN" dirty="0"/>
              <a:t>3.5.3 </a:t>
            </a:r>
            <a:r>
              <a:rPr lang="zh-CN" altLang="en-US" dirty="0"/>
              <a:t>挤出命令</a:t>
            </a:r>
            <a:endParaRPr lang="zh-CN" altLang="en-US" dirty="0"/>
          </a:p>
        </p:txBody>
      </p:sp>
      <p:sp>
        <p:nvSpPr>
          <p:cNvPr id="6" name="文本占位符 5"/>
          <p:cNvSpPr>
            <a:spLocks noGrp="1"/>
          </p:cNvSpPr>
          <p:nvPr>
            <p:ph type="body" sz="quarter" idx="14"/>
          </p:nvPr>
        </p:nvSpPr>
        <p:spPr/>
        <p:txBody>
          <a:bodyPr/>
          <a:lstStyle/>
          <a:p>
            <a:r>
              <a:rPr lang="en-US" altLang="zh-CN" dirty="0" smtClean="0"/>
              <a:t>05</a:t>
            </a:r>
            <a:endParaRPr lang="zh-CN" altLang="en-US" dirty="0"/>
          </a:p>
        </p:txBody>
      </p:sp>
      <p:sp>
        <p:nvSpPr>
          <p:cNvPr id="7" name="文本占位符 2"/>
          <p:cNvSpPr txBox="1">
            <a:spLocks/>
          </p:cNvSpPr>
          <p:nvPr/>
        </p:nvSpPr>
        <p:spPr>
          <a:xfrm>
            <a:off x="5245844" y="3974835"/>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3.5.4 </a:t>
            </a:r>
            <a:r>
              <a:rPr lang="zh-CN" altLang="en-US" dirty="0"/>
              <a:t>桥接命令</a:t>
            </a:r>
          </a:p>
        </p:txBody>
      </p:sp>
      <p:sp>
        <p:nvSpPr>
          <p:cNvPr id="8" name="文本占位符 3"/>
          <p:cNvSpPr txBox="1">
            <a:spLocks/>
          </p:cNvSpPr>
          <p:nvPr/>
        </p:nvSpPr>
        <p:spPr>
          <a:xfrm>
            <a:off x="5245844" y="4309477"/>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3.5.5 </a:t>
            </a:r>
            <a:r>
              <a:rPr lang="zh-CN" altLang="en-US" dirty="0"/>
              <a:t>分离命令</a:t>
            </a:r>
          </a:p>
        </p:txBody>
      </p:sp>
      <p:sp>
        <p:nvSpPr>
          <p:cNvPr id="9" name="文本占位符 4"/>
          <p:cNvSpPr txBox="1">
            <a:spLocks/>
          </p:cNvSpPr>
          <p:nvPr/>
        </p:nvSpPr>
        <p:spPr>
          <a:xfrm>
            <a:off x="5245844" y="4612587"/>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3.5.6 </a:t>
            </a:r>
            <a:r>
              <a:rPr lang="zh-CN" altLang="en-US" dirty="0"/>
              <a:t>合并命令</a:t>
            </a:r>
          </a:p>
        </p:txBody>
      </p:sp>
      <p:sp>
        <p:nvSpPr>
          <p:cNvPr id="10" name="文本占位符 4"/>
          <p:cNvSpPr txBox="1">
            <a:spLocks/>
          </p:cNvSpPr>
          <p:nvPr/>
        </p:nvSpPr>
        <p:spPr>
          <a:xfrm>
            <a:off x="5245844" y="4928928"/>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3.5.7 </a:t>
            </a:r>
            <a:r>
              <a:rPr lang="zh-CN" altLang="en-US" dirty="0"/>
              <a:t>收拢命令</a:t>
            </a:r>
          </a:p>
        </p:txBody>
      </p:sp>
    </p:spTree>
    <p:extLst>
      <p:ext uri="{BB962C8B-B14F-4D97-AF65-F5344CB8AC3E}">
        <p14:creationId xmlns:p14="http://schemas.microsoft.com/office/powerpoint/2010/main" val="17965828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3.5 </a:t>
            </a:r>
            <a:r>
              <a:rPr lang="zh-CN" altLang="en-US" dirty="0"/>
              <a:t>编辑网格工具</a:t>
            </a:r>
          </a:p>
        </p:txBody>
      </p:sp>
      <p:sp>
        <p:nvSpPr>
          <p:cNvPr id="3" name="文本占位符 2"/>
          <p:cNvSpPr>
            <a:spLocks noGrp="1"/>
          </p:cNvSpPr>
          <p:nvPr>
            <p:ph type="body" sz="quarter" idx="11"/>
          </p:nvPr>
        </p:nvSpPr>
        <p:spPr/>
        <p:txBody>
          <a:bodyPr/>
          <a:lstStyle/>
          <a:p>
            <a:r>
              <a:rPr lang="zh-CN" altLang="en-US" dirty="0"/>
              <a:t>在</a:t>
            </a:r>
            <a:r>
              <a:rPr lang="en-US" altLang="zh-CN" dirty="0"/>
              <a:t>Maya</a:t>
            </a:r>
            <a:r>
              <a:rPr lang="zh-CN" altLang="en-US" dirty="0"/>
              <a:t>软件中系统提供一些方便实用的工具，以帮助用户进行模型的搭建。这些命令全部都集中在“建模</a:t>
            </a:r>
            <a:r>
              <a:rPr lang="en-US" altLang="zh-CN" dirty="0"/>
              <a:t>&gt;</a:t>
            </a:r>
            <a:r>
              <a:rPr lang="zh-CN" altLang="en-US" dirty="0"/>
              <a:t>编辑网格”菜单中，其中包括添加分段、倒角、桥接、圆形圆角、收拢、连接、分离、挤出、合并和变换等命令，如下图所示。</a:t>
            </a:r>
          </a:p>
        </p:txBody>
      </p:sp>
      <p:pic>
        <p:nvPicPr>
          <p:cNvPr id="4" name="图片 3"/>
          <p:cNvPicPr/>
          <p:nvPr/>
        </p:nvPicPr>
        <p:blipFill>
          <a:blip r:embed="rId2"/>
          <a:stretch>
            <a:fillRect/>
          </a:stretch>
        </p:blipFill>
        <p:spPr>
          <a:xfrm>
            <a:off x="4001397" y="2767713"/>
            <a:ext cx="3741251" cy="3254715"/>
          </a:xfrm>
          <a:prstGeom prst="rect">
            <a:avLst/>
          </a:prstGeom>
          <a:noFill/>
          <a:ln>
            <a:noFill/>
          </a:ln>
        </p:spPr>
      </p:pic>
    </p:spTree>
    <p:extLst>
      <p:ext uri="{BB962C8B-B14F-4D97-AF65-F5344CB8AC3E}">
        <p14:creationId xmlns:p14="http://schemas.microsoft.com/office/powerpoint/2010/main" val="23438140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通过“添加分段”命令可以让模型的面数变得更多，增加模型细节的调节空间，与平滑命令的效果类似，区别在于使用“添加分段”命令不会让模型的外观发生变化。</a:t>
            </a:r>
          </a:p>
          <a:p>
            <a:r>
              <a:rPr lang="zh-CN" altLang="en-US" dirty="0"/>
              <a:t>在场景中创建一个立方体，如下左图所示。先给立方体执行平滑命令的操作，执行“建模</a:t>
            </a:r>
            <a:r>
              <a:rPr lang="en-US" altLang="zh-CN" dirty="0"/>
              <a:t>&gt;</a:t>
            </a:r>
            <a:r>
              <a:rPr lang="zh-CN" altLang="en-US" dirty="0"/>
              <a:t>网格</a:t>
            </a:r>
            <a:r>
              <a:rPr lang="en-US" altLang="zh-CN" dirty="0"/>
              <a:t>&gt;</a:t>
            </a:r>
            <a:r>
              <a:rPr lang="zh-CN" altLang="en-US" dirty="0"/>
              <a:t>平滑”命令，可以看到立方体的面数增加了，但同时立方体的外观也发生了变化，如下中图所示。按</a:t>
            </a:r>
            <a:r>
              <a:rPr lang="en-US" altLang="zh-CN" dirty="0"/>
              <a:t>Z</a:t>
            </a:r>
            <a:r>
              <a:rPr lang="zh-CN" altLang="en-US" dirty="0"/>
              <a:t>键撤销平滑命令操作，重新对立方体执行“建模</a:t>
            </a:r>
            <a:r>
              <a:rPr lang="en-US" altLang="zh-CN" dirty="0"/>
              <a:t>&gt;</a:t>
            </a:r>
            <a:r>
              <a:rPr lang="zh-CN" altLang="en-US" dirty="0"/>
              <a:t>编辑网格</a:t>
            </a:r>
            <a:r>
              <a:rPr lang="en-US" altLang="zh-CN" dirty="0"/>
              <a:t>&gt;</a:t>
            </a:r>
            <a:r>
              <a:rPr lang="zh-CN" altLang="en-US" dirty="0"/>
              <a:t>添加分段”命令，可以看到立方体在保持形状不变的情况下增加了面的数量，如下右图所示。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3.5.1 </a:t>
            </a:r>
            <a:r>
              <a:rPr lang="zh-CN" altLang="en-US" dirty="0"/>
              <a:t>添加分段命令</a:t>
            </a:r>
          </a:p>
        </p:txBody>
      </p:sp>
      <p:pic>
        <p:nvPicPr>
          <p:cNvPr id="4" name="图片 3"/>
          <p:cNvPicPr/>
          <p:nvPr/>
        </p:nvPicPr>
        <p:blipFill>
          <a:blip r:embed="rId2"/>
          <a:stretch>
            <a:fillRect/>
          </a:stretch>
        </p:blipFill>
        <p:spPr>
          <a:xfrm>
            <a:off x="1701142" y="4331904"/>
            <a:ext cx="2269705" cy="2053130"/>
          </a:xfrm>
          <a:prstGeom prst="rect">
            <a:avLst/>
          </a:prstGeom>
          <a:noFill/>
          <a:ln>
            <a:noFill/>
          </a:ln>
        </p:spPr>
      </p:pic>
      <p:pic>
        <p:nvPicPr>
          <p:cNvPr id="5" name="图片 4"/>
          <p:cNvPicPr/>
          <p:nvPr/>
        </p:nvPicPr>
        <p:blipFill>
          <a:blip r:embed="rId3"/>
          <a:stretch>
            <a:fillRect/>
          </a:stretch>
        </p:blipFill>
        <p:spPr>
          <a:xfrm>
            <a:off x="4358640" y="4331904"/>
            <a:ext cx="2373200" cy="2053130"/>
          </a:xfrm>
          <a:prstGeom prst="rect">
            <a:avLst/>
          </a:prstGeom>
          <a:noFill/>
          <a:ln>
            <a:noFill/>
          </a:ln>
        </p:spPr>
      </p:pic>
      <p:pic>
        <p:nvPicPr>
          <p:cNvPr id="6" name="图片 5"/>
          <p:cNvPicPr/>
          <p:nvPr/>
        </p:nvPicPr>
        <p:blipFill>
          <a:blip r:embed="rId4"/>
          <a:stretch>
            <a:fillRect/>
          </a:stretch>
        </p:blipFill>
        <p:spPr>
          <a:xfrm>
            <a:off x="7153789" y="4331904"/>
            <a:ext cx="2297092" cy="2053130"/>
          </a:xfrm>
          <a:prstGeom prst="rect">
            <a:avLst/>
          </a:prstGeom>
          <a:noFill/>
          <a:ln>
            <a:noFill/>
          </a:ln>
        </p:spPr>
      </p:pic>
    </p:spTree>
    <p:extLst>
      <p:ext uri="{BB962C8B-B14F-4D97-AF65-F5344CB8AC3E}">
        <p14:creationId xmlns:p14="http://schemas.microsoft.com/office/powerpoint/2010/main" val="8670934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生活中，经常看到一些物体的边缘虽然是直角，但并不锋利，如手机的边缘，会有一些细小的弧度，如下图所示。这种弧度的制作就需要用到倒角命令，倒角会将选定的每个顶点和每条边展开为一个新面，使模型的边成为圆形边，下面我们来详细介绍“倒角”命令相关参数的应用。</a:t>
            </a:r>
          </a:p>
        </p:txBody>
      </p:sp>
      <p:sp>
        <p:nvSpPr>
          <p:cNvPr id="3" name="文本占位符 2"/>
          <p:cNvSpPr>
            <a:spLocks noGrp="1"/>
          </p:cNvSpPr>
          <p:nvPr>
            <p:ph type="body" sz="quarter" idx="12"/>
          </p:nvPr>
        </p:nvSpPr>
        <p:spPr/>
        <p:txBody>
          <a:bodyPr/>
          <a:lstStyle/>
          <a:p>
            <a:r>
              <a:rPr lang="en-US" altLang="zh-CN" dirty="0"/>
              <a:t>3.5.2 </a:t>
            </a:r>
            <a:r>
              <a:rPr lang="zh-CN" altLang="en-US" dirty="0"/>
              <a:t>倒角命令</a:t>
            </a:r>
          </a:p>
        </p:txBody>
      </p:sp>
      <p:pic>
        <p:nvPicPr>
          <p:cNvPr id="4" name="图片 3"/>
          <p:cNvPicPr/>
          <p:nvPr/>
        </p:nvPicPr>
        <p:blipFill>
          <a:blip r:embed="rId2"/>
          <a:srcRect t="10834"/>
          <a:stretch>
            <a:fillRect/>
          </a:stretch>
        </p:blipFill>
        <p:spPr>
          <a:xfrm>
            <a:off x="2490710" y="3224804"/>
            <a:ext cx="7049115" cy="2844920"/>
          </a:xfrm>
          <a:prstGeom prst="rect">
            <a:avLst/>
          </a:prstGeom>
          <a:noFill/>
          <a:ln>
            <a:noFill/>
          </a:ln>
        </p:spPr>
      </p:pic>
    </p:spTree>
    <p:extLst>
      <p:ext uri="{BB962C8B-B14F-4D97-AF65-F5344CB8AC3E}">
        <p14:creationId xmlns:p14="http://schemas.microsoft.com/office/powerpoint/2010/main" val="3335273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在场景中创建一个立方体，打开“建模</a:t>
            </a:r>
            <a:r>
              <a:rPr lang="en-US" altLang="zh-CN" dirty="0"/>
              <a:t>&gt;</a:t>
            </a:r>
            <a:r>
              <a:rPr lang="zh-CN" altLang="en-US" dirty="0"/>
              <a:t>编辑网格</a:t>
            </a:r>
            <a:r>
              <a:rPr lang="en-US" altLang="zh-CN" dirty="0"/>
              <a:t>&gt;</a:t>
            </a:r>
            <a:r>
              <a:rPr lang="zh-CN" altLang="en-US" dirty="0"/>
              <a:t>倒角 </a:t>
            </a:r>
            <a:r>
              <a:rPr lang="en-US" altLang="zh-CN" dirty="0"/>
              <a:t>¨”</a:t>
            </a:r>
            <a:r>
              <a:rPr lang="zh-CN" altLang="en-US" dirty="0"/>
              <a:t>热盒命令，弹出“倒角选项”的对话框，如下图所示。</a:t>
            </a:r>
          </a:p>
        </p:txBody>
      </p:sp>
      <p:pic>
        <p:nvPicPr>
          <p:cNvPr id="3" name="图片 2"/>
          <p:cNvPicPr/>
          <p:nvPr/>
        </p:nvPicPr>
        <p:blipFill>
          <a:blip r:embed="rId2"/>
          <a:srcRect l="1944" t="3425" r="822" b="4765"/>
          <a:stretch>
            <a:fillRect/>
          </a:stretch>
        </p:blipFill>
        <p:spPr>
          <a:xfrm>
            <a:off x="1383205" y="1985732"/>
            <a:ext cx="8840314" cy="3642557"/>
          </a:xfrm>
          <a:prstGeom prst="rect">
            <a:avLst/>
          </a:prstGeom>
          <a:noFill/>
          <a:ln>
            <a:noFill/>
          </a:ln>
        </p:spPr>
      </p:pic>
    </p:spTree>
    <p:extLst>
      <p:ext uri="{BB962C8B-B14F-4D97-AF65-F5344CB8AC3E}">
        <p14:creationId xmlns:p14="http://schemas.microsoft.com/office/powerpoint/2010/main" val="1867079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在“倒角选项”对话框中，“宽度”参数是指原始边与偏移面的中心之间的距离来确定倒角的大小，设置不同的参数其效果也不同。下左图为设置“宽度”为</a:t>
            </a:r>
            <a:r>
              <a:rPr lang="en-US" altLang="zh-CN" dirty="0"/>
              <a:t>0.5</a:t>
            </a:r>
            <a:r>
              <a:rPr lang="zh-CN" altLang="en-US" dirty="0"/>
              <a:t>的效果，下右图为设置“宽度”为</a:t>
            </a:r>
            <a:r>
              <a:rPr lang="en-US" altLang="zh-CN" dirty="0"/>
              <a:t>0.1</a:t>
            </a:r>
            <a:r>
              <a:rPr lang="zh-CN" altLang="en-US" dirty="0"/>
              <a:t>的效果。</a:t>
            </a:r>
          </a:p>
        </p:txBody>
      </p:sp>
      <p:pic>
        <p:nvPicPr>
          <p:cNvPr id="3" name="图片 2"/>
          <p:cNvPicPr/>
          <p:nvPr/>
        </p:nvPicPr>
        <p:blipFill>
          <a:blip r:embed="rId2"/>
          <a:srcRect t="24648" r="51696" b="5646"/>
          <a:stretch>
            <a:fillRect/>
          </a:stretch>
        </p:blipFill>
        <p:spPr>
          <a:xfrm>
            <a:off x="1046895" y="2238429"/>
            <a:ext cx="3862509" cy="3815529"/>
          </a:xfrm>
          <a:prstGeom prst="rect">
            <a:avLst/>
          </a:prstGeom>
          <a:noFill/>
          <a:ln>
            <a:noFill/>
          </a:ln>
        </p:spPr>
      </p:pic>
      <p:pic>
        <p:nvPicPr>
          <p:cNvPr id="4" name="图片 3"/>
          <p:cNvPicPr/>
          <p:nvPr/>
        </p:nvPicPr>
        <p:blipFill>
          <a:blip r:embed="rId3"/>
          <a:srcRect t="15175" r="45998" b="3557"/>
          <a:stretch>
            <a:fillRect/>
          </a:stretch>
        </p:blipFill>
        <p:spPr>
          <a:xfrm>
            <a:off x="5354899" y="2238428"/>
            <a:ext cx="3799487" cy="3815529"/>
          </a:xfrm>
          <a:prstGeom prst="rect">
            <a:avLst/>
          </a:prstGeom>
          <a:noFill/>
          <a:ln>
            <a:noFill/>
          </a:ln>
        </p:spPr>
      </p:pic>
    </p:spTree>
    <p:extLst>
      <p:ext uri="{BB962C8B-B14F-4D97-AF65-F5344CB8AC3E}">
        <p14:creationId xmlns:p14="http://schemas.microsoft.com/office/powerpoint/2010/main" val="18700418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在“倒角选项”对话框中，“分段”参数可以确定沿倒角多边形的边创建的分段数量。在“宽度”值均为</a:t>
            </a:r>
            <a:r>
              <a:rPr lang="en-US" altLang="zh-CN" dirty="0"/>
              <a:t>0.5</a:t>
            </a:r>
            <a:r>
              <a:rPr lang="zh-CN" altLang="en-US" dirty="0"/>
              <a:t>的情况下，下左图为设置“分段”值为</a:t>
            </a:r>
            <a:r>
              <a:rPr lang="en-US" altLang="zh-CN" dirty="0"/>
              <a:t>2</a:t>
            </a:r>
            <a:r>
              <a:rPr lang="zh-CN" altLang="en-US" dirty="0"/>
              <a:t>的效果，下右图为设置“分段”值为</a:t>
            </a:r>
            <a:r>
              <a:rPr lang="en-US" altLang="zh-CN" dirty="0"/>
              <a:t>5</a:t>
            </a:r>
            <a:r>
              <a:rPr lang="zh-CN" altLang="en-US" dirty="0"/>
              <a:t>的效果。</a:t>
            </a:r>
          </a:p>
        </p:txBody>
      </p:sp>
      <p:pic>
        <p:nvPicPr>
          <p:cNvPr id="3" name="图片 2"/>
          <p:cNvPicPr/>
          <p:nvPr/>
        </p:nvPicPr>
        <p:blipFill>
          <a:blip r:embed="rId2"/>
          <a:srcRect t="16718" r="50014"/>
          <a:stretch>
            <a:fillRect/>
          </a:stretch>
        </p:blipFill>
        <p:spPr>
          <a:xfrm>
            <a:off x="1482713" y="2211519"/>
            <a:ext cx="3467659" cy="3827707"/>
          </a:xfrm>
          <a:prstGeom prst="rect">
            <a:avLst/>
          </a:prstGeom>
          <a:noFill/>
          <a:ln>
            <a:noFill/>
          </a:ln>
        </p:spPr>
      </p:pic>
      <p:pic>
        <p:nvPicPr>
          <p:cNvPr id="4" name="图片 3"/>
          <p:cNvPicPr/>
          <p:nvPr/>
        </p:nvPicPr>
        <p:blipFill>
          <a:blip r:embed="rId3"/>
          <a:srcRect t="15301" r="51321"/>
          <a:stretch>
            <a:fillRect/>
          </a:stretch>
        </p:blipFill>
        <p:spPr>
          <a:xfrm>
            <a:off x="5611177" y="2211518"/>
            <a:ext cx="3264809" cy="3835903"/>
          </a:xfrm>
          <a:prstGeom prst="rect">
            <a:avLst/>
          </a:prstGeom>
          <a:noFill/>
          <a:ln>
            <a:noFill/>
          </a:ln>
        </p:spPr>
      </p:pic>
      <p:pic>
        <p:nvPicPr>
          <p:cNvPr id="5" name="图片 4"/>
          <p:cNvPicPr/>
          <p:nvPr/>
        </p:nvPicPr>
        <p:blipFill>
          <a:blip r:embed="rId2"/>
          <a:srcRect l="51026" t="37849" b="32581"/>
          <a:stretch>
            <a:fillRect/>
          </a:stretch>
        </p:blipFill>
        <p:spPr>
          <a:xfrm>
            <a:off x="1494772" y="5116359"/>
            <a:ext cx="3455600" cy="1381987"/>
          </a:xfrm>
          <a:prstGeom prst="rect">
            <a:avLst/>
          </a:prstGeom>
          <a:noFill/>
          <a:ln>
            <a:noFill/>
          </a:ln>
        </p:spPr>
      </p:pic>
      <p:pic>
        <p:nvPicPr>
          <p:cNvPr id="6" name="图片 5"/>
          <p:cNvPicPr/>
          <p:nvPr/>
        </p:nvPicPr>
        <p:blipFill>
          <a:blip r:embed="rId3"/>
          <a:srcRect l="49900" t="36798" b="32883"/>
          <a:stretch>
            <a:fillRect/>
          </a:stretch>
        </p:blipFill>
        <p:spPr>
          <a:xfrm>
            <a:off x="5611176" y="5163407"/>
            <a:ext cx="3264809" cy="1334939"/>
          </a:xfrm>
          <a:prstGeom prst="rect">
            <a:avLst/>
          </a:prstGeom>
          <a:noFill/>
          <a:ln>
            <a:noFill/>
          </a:ln>
        </p:spPr>
      </p:pic>
    </p:spTree>
    <p:extLst>
      <p:ext uri="{BB962C8B-B14F-4D97-AF65-F5344CB8AC3E}">
        <p14:creationId xmlns:p14="http://schemas.microsoft.com/office/powerpoint/2010/main" val="5590012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15167</Words>
  <Application>Microsoft Office PowerPoint</Application>
  <PresentationFormat>自定义</PresentationFormat>
  <Paragraphs>335</Paragraphs>
  <Slides>139</Slides>
  <Notes>0</Notes>
  <HiddenSlides>0</HiddenSlides>
  <MMClips>0</MMClips>
  <ScaleCrop>false</ScaleCrop>
  <HeadingPairs>
    <vt:vector size="4" baseType="variant">
      <vt:variant>
        <vt:lpstr>主题</vt:lpstr>
      </vt:variant>
      <vt:variant>
        <vt:i4>1</vt:i4>
      </vt:variant>
      <vt:variant>
        <vt:lpstr>幻灯片标题</vt:lpstr>
      </vt:variant>
      <vt:variant>
        <vt:i4>139</vt:i4>
      </vt:variant>
    </vt:vector>
  </HeadingPairs>
  <TitlesOfParts>
    <vt:vector size="14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张栋</dc:creator>
  <cp:lastModifiedBy>xb21cn</cp:lastModifiedBy>
  <cp:revision>47</cp:revision>
  <dcterms:created xsi:type="dcterms:W3CDTF">2021-09-06T01:26:36Z</dcterms:created>
  <dcterms:modified xsi:type="dcterms:W3CDTF">2022-01-06T02:03:35Z</dcterms:modified>
</cp:coreProperties>
</file>