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323" r:id="rId4"/>
    <p:sldId id="260" r:id="rId5"/>
    <p:sldId id="262" r:id="rId6"/>
    <p:sldId id="263" r:id="rId7"/>
    <p:sldId id="264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273" r:id="rId17"/>
    <p:sldId id="274" r:id="rId18"/>
    <p:sldId id="279" r:id="rId19"/>
    <p:sldId id="280" r:id="rId20"/>
    <p:sldId id="281" r:id="rId21"/>
    <p:sldId id="367" r:id="rId22"/>
    <p:sldId id="368" r:id="rId23"/>
    <p:sldId id="369" r:id="rId24"/>
    <p:sldId id="297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07" r:id="rId37"/>
    <p:sldId id="308" r:id="rId38"/>
    <p:sldId id="381" r:id="rId39"/>
    <p:sldId id="311" r:id="rId40"/>
    <p:sldId id="336" r:id="rId41"/>
    <p:sldId id="382" r:id="rId42"/>
    <p:sldId id="383" r:id="rId43"/>
    <p:sldId id="338" r:id="rId44"/>
    <p:sldId id="339" r:id="rId45"/>
    <p:sldId id="317" r:id="rId46"/>
    <p:sldId id="347" r:id="rId47"/>
    <p:sldId id="318" r:id="rId48"/>
    <p:sldId id="350" r:id="rId49"/>
    <p:sldId id="319" r:id="rId50"/>
    <p:sldId id="355" r:id="rId51"/>
    <p:sldId id="320" r:id="rId52"/>
    <p:sldId id="326" r:id="rId53"/>
    <p:sldId id="327" r:id="rId54"/>
    <p:sldId id="384" r:id="rId55"/>
    <p:sldId id="356" r:id="rId56"/>
    <p:sldId id="357" r:id="rId57"/>
    <p:sldId id="328" r:id="rId58"/>
    <p:sldId id="329" r:id="rId59"/>
    <p:sldId id="330" r:id="rId60"/>
    <p:sldId id="358" r:id="rId61"/>
    <p:sldId id="385" r:id="rId62"/>
    <p:sldId id="386" r:id="rId63"/>
    <p:sldId id="387" r:id="rId64"/>
    <p:sldId id="388" r:id="rId65"/>
    <p:sldId id="389" r:id="rId66"/>
    <p:sldId id="390" r:id="rId67"/>
    <p:sldId id="321" r:id="rId68"/>
    <p:sldId id="322" r:id="rId69"/>
    <p:sldId id="331" r:id="rId70"/>
    <p:sldId id="332" r:id="rId71"/>
    <p:sldId id="333" r:id="rId7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7F4"/>
    <a:srgbClr val="0075AA"/>
    <a:srgbClr val="060000"/>
    <a:srgbClr val="EB0047"/>
    <a:srgbClr val="FDFBFF"/>
    <a:srgbClr val="80D6E6"/>
    <a:srgbClr val="42CBE9"/>
    <a:srgbClr val="147592"/>
    <a:srgbClr val="004868"/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-108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87DD833-15EB-4EAD-B619-E9A35E2A7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A9B4B6DD-F660-45E8-A3D5-AE2C995B9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4748F05-9404-4016-83D3-43834084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4BC2E2-FC11-42F7-9A19-7AEBD88D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C3D7B28-30CE-4D16-A48E-D5B5D84D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41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9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51EEBFC-E1FA-4D0B-AEDF-70BCF75F2570}"/>
              </a:ext>
            </a:extLst>
          </p:cNvPr>
          <p:cNvSpPr/>
          <p:nvPr userDrawn="1"/>
        </p:nvSpPr>
        <p:spPr>
          <a:xfrm>
            <a:off x="422787" y="509280"/>
            <a:ext cx="11346426" cy="5839440"/>
          </a:xfrm>
          <a:prstGeom prst="rect">
            <a:avLst/>
          </a:prstGeom>
          <a:noFill/>
          <a:ln w="101600">
            <a:gradFill flip="none" rotWithShape="1">
              <a:gsLst>
                <a:gs pos="82000">
                  <a:srgbClr val="08F7F4">
                    <a:alpha val="19000"/>
                  </a:srgbClr>
                </a:gs>
                <a:gs pos="26000">
                  <a:srgbClr val="08F7F4">
                    <a:alpha val="2000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13">
            <a:extLst>
              <a:ext uri="{FF2B5EF4-FFF2-40B4-BE49-F238E27FC236}">
                <a16:creationId xmlns:a16="http://schemas.microsoft.com/office/drawing/2014/main" xmlns="" id="{CDDCD094-39A5-4200-9F91-3A610EF14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7388" y="1891126"/>
            <a:ext cx="8972550" cy="658652"/>
          </a:xfrm>
        </p:spPr>
        <p:txBody>
          <a:bodyPr>
            <a:noAutofit/>
          </a:bodyPr>
          <a:lstStyle>
            <a:lvl1pPr marL="0" indent="0">
              <a:buNone/>
              <a:defRPr sz="48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6144C0BE-2F1D-4E2C-8B9A-90FDFDB92053}"/>
              </a:ext>
            </a:extLst>
          </p:cNvPr>
          <p:cNvSpPr txBox="1"/>
          <p:nvPr userDrawn="1"/>
        </p:nvSpPr>
        <p:spPr>
          <a:xfrm>
            <a:off x="1691986" y="306599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zh-CN" altLang="zh-CN" sz="2000" b="1" kern="100" spc="300">
                <a:solidFill>
                  <a:schemeClr val="bg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本章</a:t>
            </a:r>
            <a:r>
              <a:rPr lang="zh-CN" altLang="en-US" sz="2000" b="1" kern="100" spc="300">
                <a:solidFill>
                  <a:schemeClr val="bg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概述</a:t>
            </a:r>
            <a:endParaRPr lang="zh-CN" altLang="zh-CN" sz="1400" kern="100" spc="300">
              <a:solidFill>
                <a:schemeClr val="bg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占位符 13">
            <a:extLst>
              <a:ext uri="{FF2B5EF4-FFF2-40B4-BE49-F238E27FC236}">
                <a16:creationId xmlns:a16="http://schemas.microsoft.com/office/drawing/2014/main" xmlns="" id="{627AA06B-CC75-4E0F-9C93-EF93CA530F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7388" y="3652988"/>
            <a:ext cx="8972550" cy="2227112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1800" b="0" spc="12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2184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6B204CF-D493-4A60-8C31-DC55F3CBFA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0486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229">
            <a:off x="426322" y="194474"/>
            <a:ext cx="1018890" cy="917505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CF230BF1-9A4E-4936-832B-6326CE51B996}"/>
              </a:ext>
            </a:extLst>
          </p:cNvPr>
          <p:cNvCxnSpPr/>
          <p:nvPr userDrawn="1"/>
        </p:nvCxnSpPr>
        <p:spPr>
          <a:xfrm>
            <a:off x="0" y="1124784"/>
            <a:ext cx="12192000" cy="0"/>
          </a:xfrm>
          <a:prstGeom prst="line">
            <a:avLst/>
          </a:prstGeom>
          <a:ln w="19050">
            <a:solidFill>
              <a:srgbClr val="08F7F4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D83AD1D3-9E2C-41FB-9747-4ECBE4F659D7}"/>
              </a:ext>
            </a:extLst>
          </p:cNvPr>
          <p:cNvSpPr txBox="1"/>
          <p:nvPr userDrawn="1"/>
        </p:nvSpPr>
        <p:spPr>
          <a:xfrm>
            <a:off x="1398454" y="343474"/>
            <a:ext cx="2332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15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核心知识点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xmlns="" id="{7D0B683A-8C05-4B80-B5A2-947676B743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8454" y="1454719"/>
            <a:ext cx="8393246" cy="4025327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1800" b="0" spc="12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05470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7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="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5423CB39-18C1-449A-AD71-E7E6E5F2DEDB}"/>
              </a:ext>
            </a:extLst>
          </p:cNvPr>
          <p:cNvGrpSpPr/>
          <p:nvPr userDrawn="1"/>
        </p:nvGrpSpPr>
        <p:grpSpPr>
          <a:xfrm>
            <a:off x="1104900" y="857250"/>
            <a:ext cx="9982200" cy="5143500"/>
            <a:chOff x="1104900" y="857250"/>
            <a:chExt cx="9982200" cy="51435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392CC7E-4830-4D66-B4E7-A01CECCD6BA1}"/>
                </a:ext>
              </a:extLst>
            </p:cNvPr>
            <p:cNvSpPr/>
            <p:nvPr userDrawn="1"/>
          </p:nvSpPr>
          <p:spPr>
            <a:xfrm>
              <a:off x="1104900" y="857250"/>
              <a:ext cx="99822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B547D73-E640-4962-8A90-6058C3228D4A}"/>
                </a:ext>
              </a:extLst>
            </p:cNvPr>
            <p:cNvSpPr/>
            <p:nvPr userDrawn="1"/>
          </p:nvSpPr>
          <p:spPr>
            <a:xfrm>
              <a:off x="1218000" y="857250"/>
              <a:ext cx="9756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5BF7E7B1-1281-42A7-9175-9AE181A84C85}"/>
                </a:ext>
              </a:extLst>
            </p:cNvPr>
            <p:cNvSpPr/>
            <p:nvPr userDrawn="1"/>
          </p:nvSpPr>
          <p:spPr>
            <a:xfrm>
              <a:off x="1326000" y="857250"/>
              <a:ext cx="9540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7EEB809C-21CF-4B93-A7CD-ADDF613ACE06}"/>
                </a:ext>
              </a:extLst>
            </p:cNvPr>
            <p:cNvSpPr/>
            <p:nvPr userDrawn="1"/>
          </p:nvSpPr>
          <p:spPr>
            <a:xfrm>
              <a:off x="1416000" y="857250"/>
              <a:ext cx="9360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6A3F01B-6E8C-4EF2-9089-DA63DBF6276D}"/>
                </a:ext>
              </a:extLst>
            </p:cNvPr>
            <p:cNvSpPr/>
            <p:nvPr userDrawn="1"/>
          </p:nvSpPr>
          <p:spPr>
            <a:xfrm>
              <a:off x="6096000" y="857250"/>
              <a:ext cx="0" cy="5143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04A5F7C2-AC50-4D60-9DC7-F06796A5256C}"/>
              </a:ext>
            </a:extLst>
          </p:cNvPr>
          <p:cNvSpPr txBox="1"/>
          <p:nvPr userDrawn="1"/>
        </p:nvSpPr>
        <p:spPr>
          <a:xfrm>
            <a:off x="2586449" y="2533650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600">
                <a:solidFill>
                  <a:srgbClr val="0075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本章目录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CD95941B-18FF-47B6-9153-26F555877C0B}"/>
              </a:ext>
            </a:extLst>
          </p:cNvPr>
          <p:cNvSpPr txBox="1"/>
          <p:nvPr userDrawn="1"/>
        </p:nvSpPr>
        <p:spPr>
          <a:xfrm>
            <a:off x="2586449" y="3090446"/>
            <a:ext cx="233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800" b="1" spc="600">
                <a:solidFill>
                  <a:srgbClr val="1475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800" b="1" spc="600">
              <a:solidFill>
                <a:srgbClr val="1475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xmlns="" id="{74D817D6-02E2-4B5A-8129-1F0CABFD4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1944" y="1341371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55" name="文本占位符 30">
            <a:extLst>
              <a:ext uri="{FF2B5EF4-FFF2-40B4-BE49-F238E27FC236}">
                <a16:creationId xmlns:a16="http://schemas.microsoft.com/office/drawing/2014/main" xmlns="" id="{FDAB73AB-973F-42F1-9D75-0F6BF7A0E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21944" y="1989414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9614A408-4C93-490F-9CD1-45A02AD6BE9E}"/>
              </a:ext>
            </a:extLst>
          </p:cNvPr>
          <p:cNvGrpSpPr/>
          <p:nvPr userDrawn="1"/>
        </p:nvGrpSpPr>
        <p:grpSpPr>
          <a:xfrm>
            <a:off x="6765231" y="1203259"/>
            <a:ext cx="3302694" cy="571500"/>
            <a:chOff x="6765231" y="1371600"/>
            <a:chExt cx="3302694" cy="57150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A59F35C6-0BFB-4D72-9515-CB744A8B9EEB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xmlns="" id="{EEB66EA5-88C0-4900-BE4D-3D7F8A08B213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F22C193E-139F-4EBA-9F10-A77E5796D408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FBD82667-89BC-464B-AE25-BA225B835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C646C315-4E07-4AB1-9048-7676BB22D9F3}"/>
              </a:ext>
            </a:extLst>
          </p:cNvPr>
          <p:cNvGrpSpPr/>
          <p:nvPr userDrawn="1"/>
        </p:nvGrpSpPr>
        <p:grpSpPr>
          <a:xfrm>
            <a:off x="6765231" y="1851302"/>
            <a:ext cx="3302694" cy="571500"/>
            <a:chOff x="6765231" y="1371600"/>
            <a:chExt cx="3302694" cy="571500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xmlns="" id="{E59F6D50-B40C-42B4-A44C-DB7035A65B13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xmlns="" id="{9FEC6097-AE9C-4CDC-B755-F738D132CE7A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xmlns="" id="{3B491342-1F39-419A-B3F6-EF4E5D5BD751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888B8FD4-83CE-4F6D-82E7-29017B3C4C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占位符 30">
            <a:extLst>
              <a:ext uri="{FF2B5EF4-FFF2-40B4-BE49-F238E27FC236}">
                <a16:creationId xmlns:a16="http://schemas.microsoft.com/office/drawing/2014/main" xmlns="" id="{3FE8387A-429B-440F-810C-2119E05707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1944" y="2638610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6" name="文本占位符 30">
            <a:extLst>
              <a:ext uri="{FF2B5EF4-FFF2-40B4-BE49-F238E27FC236}">
                <a16:creationId xmlns:a16="http://schemas.microsoft.com/office/drawing/2014/main" xmlns="" id="{AAC6721F-7B3E-491C-8033-950CBAE3BB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1944" y="3286653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12C8231F-6163-49A8-AA52-05BFED120A18}"/>
              </a:ext>
            </a:extLst>
          </p:cNvPr>
          <p:cNvGrpSpPr/>
          <p:nvPr userDrawn="1"/>
        </p:nvGrpSpPr>
        <p:grpSpPr>
          <a:xfrm>
            <a:off x="6765231" y="2500498"/>
            <a:ext cx="3302694" cy="571500"/>
            <a:chOff x="6765231" y="1371600"/>
            <a:chExt cx="3302694" cy="571500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xmlns="" id="{E08FC323-9E2A-4ECC-B56D-23062F837F9D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xmlns="" id="{768237DB-A00A-4C5B-A18D-EFF2109C2F9C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xmlns="" id="{4BDCFA8D-F880-4D91-8DD6-C372F52CFA09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7D26D5A8-D39D-484C-B78A-10C13187DF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xmlns="" id="{E5BC0FC1-8B68-43CA-8A15-CC05A65DF450}"/>
              </a:ext>
            </a:extLst>
          </p:cNvPr>
          <p:cNvGrpSpPr/>
          <p:nvPr userDrawn="1"/>
        </p:nvGrpSpPr>
        <p:grpSpPr>
          <a:xfrm>
            <a:off x="6765231" y="3148541"/>
            <a:ext cx="3302694" cy="571500"/>
            <a:chOff x="6765231" y="1371600"/>
            <a:chExt cx="3302694" cy="571500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xmlns="" id="{5A5FBA80-7020-4EC8-91FB-F59D88B090C8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xmlns="" id="{33EBB7D1-C5BB-4800-9D90-A7737796AAEC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xmlns="" id="{4CB1515D-540C-41C4-8981-5DE14D2B9CCA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EB89BE8-A4BE-4EBC-9562-42D162AFEA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占位符 30">
            <a:extLst>
              <a:ext uri="{FF2B5EF4-FFF2-40B4-BE49-F238E27FC236}">
                <a16:creationId xmlns:a16="http://schemas.microsoft.com/office/drawing/2014/main" xmlns="" id="{AAC6721F-7B3E-491C-8033-950CBAE3B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944" y="3939798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E5BC0FC1-8B68-43CA-8A15-CC05A65DF450}"/>
              </a:ext>
            </a:extLst>
          </p:cNvPr>
          <p:cNvGrpSpPr/>
          <p:nvPr userDrawn="1"/>
        </p:nvGrpSpPr>
        <p:grpSpPr>
          <a:xfrm>
            <a:off x="6765231" y="3801686"/>
            <a:ext cx="3302694" cy="571500"/>
            <a:chOff x="6765231" y="1371600"/>
            <a:chExt cx="3302694" cy="571500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xmlns="" id="{5A5FBA80-7020-4EC8-91FB-F59D88B090C8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xmlns="" id="{33EBB7D1-C5BB-4800-9D90-A7737796AAEC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文本框 80">
                <a:extLst>
                  <a:ext uri="{FF2B5EF4-FFF2-40B4-BE49-F238E27FC236}">
                    <a16:creationId xmlns:a16="http://schemas.microsoft.com/office/drawing/2014/main" xmlns="" id="{4CB1515D-540C-41C4-8981-5DE14D2B9CCA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1EB89BE8-A4BE-4EBC-9562-42D162AFEA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文本占位符 30">
            <a:extLst>
              <a:ext uri="{FF2B5EF4-FFF2-40B4-BE49-F238E27FC236}">
                <a16:creationId xmlns:a16="http://schemas.microsoft.com/office/drawing/2014/main" xmlns="" id="{AAC6721F-7B3E-491C-8033-950CBAE3BB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1944" y="4607458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E5BC0FC1-8B68-43CA-8A15-CC05A65DF450}"/>
              </a:ext>
            </a:extLst>
          </p:cNvPr>
          <p:cNvGrpSpPr/>
          <p:nvPr userDrawn="1"/>
        </p:nvGrpSpPr>
        <p:grpSpPr>
          <a:xfrm>
            <a:off x="6765231" y="4469346"/>
            <a:ext cx="3302694" cy="571500"/>
            <a:chOff x="6765231" y="1371600"/>
            <a:chExt cx="3302694" cy="571500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xmlns="" id="{5A5FBA80-7020-4EC8-91FB-F59D88B090C8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xmlns="" id="{33EBB7D1-C5BB-4800-9D90-A7737796AAEC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文本框 80">
                <a:extLst>
                  <a:ext uri="{FF2B5EF4-FFF2-40B4-BE49-F238E27FC236}">
                    <a16:creationId xmlns:a16="http://schemas.microsoft.com/office/drawing/2014/main" xmlns="" id="{4CB1515D-540C-41C4-8981-5DE14D2B9CCA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06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1EB89BE8-A4BE-4EBC-9562-42D162AFEA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文本占位符 30">
            <a:extLst>
              <a:ext uri="{FF2B5EF4-FFF2-40B4-BE49-F238E27FC236}">
                <a16:creationId xmlns:a16="http://schemas.microsoft.com/office/drawing/2014/main" xmlns="" id="{AAC6721F-7B3E-491C-8033-950CBAE3BB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21944" y="5344968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xmlns="" id="{E5BC0FC1-8B68-43CA-8A15-CC05A65DF450}"/>
              </a:ext>
            </a:extLst>
          </p:cNvPr>
          <p:cNvGrpSpPr/>
          <p:nvPr userDrawn="1"/>
        </p:nvGrpSpPr>
        <p:grpSpPr>
          <a:xfrm>
            <a:off x="6765231" y="5206856"/>
            <a:ext cx="3302694" cy="571500"/>
            <a:chOff x="6765231" y="1371600"/>
            <a:chExt cx="3302694" cy="571500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xmlns="" id="{5A5FBA80-7020-4EC8-91FB-F59D88B090C8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xmlns="" id="{33EBB7D1-C5BB-4800-9D90-A7737796AAEC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文本框 80">
                <a:extLst>
                  <a:ext uri="{FF2B5EF4-FFF2-40B4-BE49-F238E27FC236}">
                    <a16:creationId xmlns:a16="http://schemas.microsoft.com/office/drawing/2014/main" xmlns="" id="{4CB1515D-540C-41C4-8981-5DE14D2B9CCA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07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1EB89BE8-A4BE-4EBC-9562-42D162AFEA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029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34C253E-7406-403F-96A4-DC2CD1360215}"/>
              </a:ext>
            </a:extLst>
          </p:cNvPr>
          <p:cNvGrpSpPr/>
          <p:nvPr userDrawn="1"/>
        </p:nvGrpSpPr>
        <p:grpSpPr>
          <a:xfrm>
            <a:off x="0" y="1257300"/>
            <a:ext cx="12192000" cy="4343400"/>
            <a:chOff x="1104900" y="857250"/>
            <a:chExt cx="9982200" cy="51435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267ACB3B-E5E8-4B82-84F5-5185DB7595F2}"/>
                </a:ext>
              </a:extLst>
            </p:cNvPr>
            <p:cNvSpPr/>
            <p:nvPr userDrawn="1"/>
          </p:nvSpPr>
          <p:spPr>
            <a:xfrm>
              <a:off x="1104900" y="857250"/>
              <a:ext cx="99822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86543A4-D82B-4F18-8A06-59F5BAE315E5}"/>
                </a:ext>
              </a:extLst>
            </p:cNvPr>
            <p:cNvSpPr/>
            <p:nvPr userDrawn="1"/>
          </p:nvSpPr>
          <p:spPr>
            <a:xfrm>
              <a:off x="1218000" y="857250"/>
              <a:ext cx="9756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447E5E7E-B954-4895-A95F-02A8C2AB68BD}"/>
                </a:ext>
              </a:extLst>
            </p:cNvPr>
            <p:cNvSpPr/>
            <p:nvPr userDrawn="1"/>
          </p:nvSpPr>
          <p:spPr>
            <a:xfrm>
              <a:off x="1326000" y="857250"/>
              <a:ext cx="9540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DED6404A-5542-4DDF-A6B0-454F6F9F1B38}"/>
                </a:ext>
              </a:extLst>
            </p:cNvPr>
            <p:cNvSpPr/>
            <p:nvPr userDrawn="1"/>
          </p:nvSpPr>
          <p:spPr>
            <a:xfrm>
              <a:off x="1416000" y="857250"/>
              <a:ext cx="9360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4C27C8A2-A349-402D-AF9A-F489E1EE614D}"/>
                </a:ext>
              </a:extLst>
            </p:cNvPr>
            <p:cNvSpPr/>
            <p:nvPr userDrawn="1"/>
          </p:nvSpPr>
          <p:spPr>
            <a:xfrm>
              <a:off x="4785836" y="857250"/>
              <a:ext cx="0" cy="5143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07B23270-09B9-4C0C-A671-F532F5592083}"/>
              </a:ext>
            </a:extLst>
          </p:cNvPr>
          <p:cNvSpPr/>
          <p:nvPr userDrawn="1"/>
        </p:nvSpPr>
        <p:spPr>
          <a:xfrm>
            <a:off x="1127696" y="2026593"/>
            <a:ext cx="2804815" cy="2804815"/>
          </a:xfrm>
          <a:prstGeom prst="ellipse">
            <a:avLst/>
          </a:prstGeom>
          <a:solidFill>
            <a:srgbClr val="08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30">
            <a:extLst>
              <a:ext uri="{FF2B5EF4-FFF2-40B4-BE49-F238E27FC236}">
                <a16:creationId xmlns:a16="http://schemas.microsoft.com/office/drawing/2014/main" xmlns="" id="{B55E40E7-ECF8-4CE2-971D-CA447402E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5843" y="2207568"/>
            <a:ext cx="6046265" cy="637192"/>
          </a:xfrm>
        </p:spPr>
        <p:txBody>
          <a:bodyPr>
            <a:noAutofit/>
          </a:bodyPr>
          <a:lstStyle>
            <a:lvl1pPr marL="0" indent="0">
              <a:buNone/>
              <a:defRPr sz="3200" b="1" spc="60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D00C90C9-D13E-4C91-9B28-8ACB290C36E2}"/>
              </a:ext>
            </a:extLst>
          </p:cNvPr>
          <p:cNvCxnSpPr>
            <a:cxnSpLocks/>
          </p:cNvCxnSpPr>
          <p:nvPr userDrawn="1"/>
        </p:nvCxnSpPr>
        <p:spPr>
          <a:xfrm>
            <a:off x="5334169" y="2969459"/>
            <a:ext cx="4981406" cy="0"/>
          </a:xfrm>
          <a:prstGeom prst="line">
            <a:avLst/>
          </a:prstGeom>
          <a:ln w="12700">
            <a:solidFill>
              <a:srgbClr val="EB0047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30">
            <a:extLst>
              <a:ext uri="{FF2B5EF4-FFF2-40B4-BE49-F238E27FC236}">
                <a16:creationId xmlns:a16="http://schemas.microsoft.com/office/drawing/2014/main" xmlns="" id="{B09CC797-3532-45C2-9058-94DB76273E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5844" y="3186564"/>
            <a:ext cx="5441204" cy="398009"/>
          </a:xfrm>
        </p:spPr>
        <p:txBody>
          <a:bodyPr>
            <a:noAutofit/>
          </a:bodyPr>
          <a:lstStyle>
            <a:lvl1pPr marL="0" indent="0">
              <a:buNone/>
              <a:defRPr sz="1600" b="0" spc="13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文本占位符 30">
            <a:extLst>
              <a:ext uri="{FF2B5EF4-FFF2-40B4-BE49-F238E27FC236}">
                <a16:creationId xmlns:a16="http://schemas.microsoft.com/office/drawing/2014/main" xmlns="" id="{A6BE9942-7C0A-4A1B-9019-D549B5136E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5844" y="3710398"/>
            <a:ext cx="5441204" cy="398009"/>
          </a:xfrm>
        </p:spPr>
        <p:txBody>
          <a:bodyPr>
            <a:noAutofit/>
          </a:bodyPr>
          <a:lstStyle>
            <a:lvl1pPr marL="0" indent="0">
              <a:buNone/>
              <a:defRPr sz="1600" b="0" spc="13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文本占位符 30">
            <a:extLst>
              <a:ext uri="{FF2B5EF4-FFF2-40B4-BE49-F238E27FC236}">
                <a16:creationId xmlns:a16="http://schemas.microsoft.com/office/drawing/2014/main" xmlns="" id="{9D49A6CF-4E42-4192-BBDC-7FE8BAE80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5844" y="4234232"/>
            <a:ext cx="5441204" cy="398009"/>
          </a:xfrm>
        </p:spPr>
        <p:txBody>
          <a:bodyPr>
            <a:noAutofit/>
          </a:bodyPr>
          <a:lstStyle>
            <a:lvl1pPr marL="0" indent="0">
              <a:buNone/>
              <a:defRPr sz="1600" b="0" spc="13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文本占位符 30">
            <a:extLst>
              <a:ext uri="{FF2B5EF4-FFF2-40B4-BE49-F238E27FC236}">
                <a16:creationId xmlns:a16="http://schemas.microsoft.com/office/drawing/2014/main" xmlns="" id="{C411CDAA-1D3D-436A-9173-8972A18594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9002" y="2886229"/>
            <a:ext cx="2001158" cy="1406553"/>
          </a:xfrm>
        </p:spPr>
        <p:txBody>
          <a:bodyPr>
            <a:noAutofit/>
          </a:bodyPr>
          <a:lstStyle>
            <a:lvl1pPr marL="0" indent="0">
              <a:buNone/>
              <a:defRPr sz="9600" b="1" spc="6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06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5215470-A605-4DB3-A672-C843BFF067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0486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229">
            <a:off x="426322" y="169074"/>
            <a:ext cx="1018890" cy="917505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C0D3FC9C-B155-40F7-AFF4-CAFC78475681}"/>
              </a:ext>
            </a:extLst>
          </p:cNvPr>
          <p:cNvCxnSpPr/>
          <p:nvPr userDrawn="1"/>
        </p:nvCxnSpPr>
        <p:spPr>
          <a:xfrm>
            <a:off x="0" y="1099384"/>
            <a:ext cx="12192000" cy="0"/>
          </a:xfrm>
          <a:prstGeom prst="line">
            <a:avLst/>
          </a:prstGeom>
          <a:ln w="19050">
            <a:solidFill>
              <a:srgbClr val="08F7F4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占位符 13">
            <a:extLst>
              <a:ext uri="{FF2B5EF4-FFF2-40B4-BE49-F238E27FC236}">
                <a16:creationId xmlns:a16="http://schemas.microsoft.com/office/drawing/2014/main" xmlns="" id="{0AA84952-B941-4068-8F4C-DF0D0A0A4C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9722" y="452002"/>
            <a:ext cx="8972550" cy="658652"/>
          </a:xfrm>
        </p:spPr>
        <p:txBody>
          <a:bodyPr>
            <a:normAutofit/>
          </a:bodyPr>
          <a:lstStyle>
            <a:lvl1pPr marL="0" indent="0">
              <a:buNone/>
              <a:defRPr sz="32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文本占位符 13">
            <a:extLst>
              <a:ext uri="{FF2B5EF4-FFF2-40B4-BE49-F238E27FC236}">
                <a16:creationId xmlns:a16="http://schemas.microsoft.com/office/drawing/2014/main" xmlns="" id="{F6F02B43-7DA5-4FFF-B33C-7EFEC60EF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750" y="1317059"/>
            <a:ext cx="11322050" cy="5032927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2000" b="0" spc="12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7083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节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5215470-A605-4DB3-A672-C843BFF067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0486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229">
            <a:off x="486455" y="307923"/>
            <a:ext cx="708497" cy="637998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C0D3FC9C-B155-40F7-AFF4-CAFC78475681}"/>
              </a:ext>
            </a:extLst>
          </p:cNvPr>
          <p:cNvCxnSpPr/>
          <p:nvPr userDrawn="1"/>
        </p:nvCxnSpPr>
        <p:spPr>
          <a:xfrm>
            <a:off x="0" y="1023184"/>
            <a:ext cx="12192000" cy="0"/>
          </a:xfrm>
          <a:prstGeom prst="line">
            <a:avLst/>
          </a:prstGeom>
          <a:ln w="19050">
            <a:solidFill>
              <a:srgbClr val="08F7F4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13">
            <a:extLst>
              <a:ext uri="{FF2B5EF4-FFF2-40B4-BE49-F238E27FC236}">
                <a16:creationId xmlns:a16="http://schemas.microsoft.com/office/drawing/2014/main" xmlns="" id="{F6F02B43-7DA5-4FFF-B33C-7EFEC60EF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3428" y="1385136"/>
            <a:ext cx="10791371" cy="4964850"/>
          </a:xfrm>
          <a:prstGeom prst="roundRect">
            <a:avLst>
              <a:gd name="adj" fmla="val 7158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2000" b="0" spc="12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文本占位符 13">
            <a:extLst>
              <a:ext uri="{FF2B5EF4-FFF2-40B4-BE49-F238E27FC236}">
                <a16:creationId xmlns:a16="http://schemas.microsoft.com/office/drawing/2014/main" xmlns="" id="{0170147B-9E6A-41CC-8857-FF978BB71A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0645" y="464472"/>
            <a:ext cx="8972550" cy="658652"/>
          </a:xfrm>
        </p:spPr>
        <p:txBody>
          <a:bodyPr>
            <a:normAutofit/>
          </a:bodyPr>
          <a:lstStyle>
            <a:lvl1pPr marL="0" indent="0">
              <a:buNone/>
              <a:defRPr sz="2400" b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94864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占位符 13">
            <a:extLst>
              <a:ext uri="{FF2B5EF4-FFF2-40B4-BE49-F238E27FC236}">
                <a16:creationId xmlns:a16="http://schemas.microsoft.com/office/drawing/2014/main" xmlns="" id="{F6F02B43-7DA5-4FFF-B33C-7EFEC60EF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750" y="552457"/>
            <a:ext cx="11410950" cy="5753086"/>
          </a:xfrm>
          <a:prstGeom prst="roundRect">
            <a:avLst>
              <a:gd name="adj" fmla="val 7158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2000" b="0" spc="12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19643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7D607C1-9D83-4868-A3F6-7C15DBE5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CC0946C-2407-46CE-8FAB-B58EAF20D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C6CB38E-AABA-4B95-A291-EEFA3C26E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00A65F2-8758-489E-82A1-54BAA4A1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8C372CC-ACCC-4362-9B8B-C5E6AD4C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648393F-467A-4DEA-B742-DF3DA70A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332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B638F4-3FF7-442A-958E-8B4D5570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FFEC141-4200-4F7C-864C-5AE36D5A3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6A229C1-7236-4509-B375-95893EB03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CADC9BE-9B1F-4659-9362-341FFFE3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89D19B2-EB5D-4DA7-B8DF-13786D98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3D02E81-B3B7-4646-9F9B-62700F2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46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0A3CA9C-F17D-46E1-89EA-7D111B01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2FAAF1B-E633-46C3-B538-9CE759EC3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4492AB4-1806-49C2-BA2D-38F7F713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2840862-3763-41C2-A4AE-5FF3C4F7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1635AFF-55B0-4ADC-9773-345D4C31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59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0CCEA93-E473-48CE-8998-DD44F1DE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DF993E-C3BA-4D75-8275-85B7F8232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7247859-3F37-4571-9B74-BBDB1755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E22ADB-7938-42EF-9FA0-5EE87BF5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1BFD82B-FEE9-40C5-BD0D-A31EB6B2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655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AC137D6-F423-4AAE-BE2B-540D67C50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8FFE5F3-C7B5-4689-BB97-DFCBA7344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10A7AB2-C94D-47B7-8BD1-EFF415082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E5B49C4-64E3-48D2-8639-FE8FE6AC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091AC1E-C72D-4060-AB82-8592D9E2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32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4619472-728B-4C7C-BC08-08D86FE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D336854-922C-49C4-A583-864A03821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2D893A1-4A6C-4120-A026-F1D9A936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318871-AEC0-4E84-B267-8EB77FD3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4334D7B-3A5E-48D9-98C3-2D244A1E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45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03A41E8-7080-4859-8FCD-BB935C93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B5B0930-1BEF-4742-B046-045B26CFF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AD4BDD-C2B2-4717-883D-2E257FE68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64E41D2-A3AE-4C6E-8E99-C77D4740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D45F150-F5FF-4F35-9E17-CA4C85F3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F3FB782-5F1B-46D3-9964-1EF0CCAEE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91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96E0A8-3E88-478F-992B-B161D58C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B91EDEE-E7C8-40D5-ACB3-422BD7AE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FD8D7D9-852E-48A9-B239-6B5AF6A1B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C4583AD-0033-475D-B838-C29D2C8B0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027EBA8-BFE4-45FF-A0AF-EA8C3EE1F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EB94DB3-E97D-43A9-B895-0967E4D6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1B3E9C9-476C-4313-93E5-C56F0936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6A8DE56-ACA7-4EFA-A1F6-467D0FB8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84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4FBC74-D251-407D-B1D5-E4C9965B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A0689FA-0456-4309-A6A7-5263C810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F439076-B1A5-403A-819A-51FD0580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80CC9F6-798A-4852-A719-479D9318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54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384F1243-3580-4758-9AD8-0EA4AD7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6CF7C31-2CD2-42F7-99D0-AD80F3984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D8FCD08-8369-4136-9318-C8005D9C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14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书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27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2688657" y="1746460"/>
            <a:ext cx="6814686" cy="3050368"/>
            <a:chOff x="2688657" y="1746460"/>
            <a:chExt cx="6814686" cy="305036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ABABAAFA-8342-4687-9045-AD36CB469FE1}"/>
                </a:ext>
              </a:extLst>
            </p:cNvPr>
            <p:cNvSpPr txBox="1"/>
            <p:nvPr/>
          </p:nvSpPr>
          <p:spPr>
            <a:xfrm>
              <a:off x="2688657" y="2854456"/>
              <a:ext cx="68146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0" spc="300" dirty="0">
                  <a:ln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中文全彩铂金版案例教程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xmlns="" id="{41867894-E598-48B8-AFE0-3DA3AE58C53A}"/>
                </a:ext>
              </a:extLst>
            </p:cNvPr>
            <p:cNvGrpSpPr/>
            <p:nvPr userDrawn="1"/>
          </p:nvGrpSpPr>
          <p:grpSpPr>
            <a:xfrm>
              <a:off x="2833002" y="4056972"/>
              <a:ext cx="6525996" cy="739856"/>
              <a:chOff x="2833002" y="4056972"/>
              <a:chExt cx="6525996" cy="739856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xmlns="" id="{B74B3372-1417-422A-B1B6-11EC059ABECC}"/>
                  </a:ext>
                </a:extLst>
              </p:cNvPr>
              <p:cNvGrpSpPr/>
              <p:nvPr userDrawn="1"/>
            </p:nvGrpSpPr>
            <p:grpSpPr>
              <a:xfrm>
                <a:off x="2833002" y="4056972"/>
                <a:ext cx="2914650" cy="739856"/>
                <a:chOff x="2571750" y="4056972"/>
                <a:chExt cx="2914650" cy="739856"/>
              </a:xfrm>
            </p:grpSpPr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xmlns="" id="{71513C48-FFD6-42DD-82B6-46E9E7183C26}"/>
                    </a:ext>
                  </a:extLst>
                </p:cNvPr>
                <p:cNvSpPr/>
                <p:nvPr/>
              </p:nvSpPr>
              <p:spPr>
                <a:xfrm>
                  <a:off x="2571750" y="4056973"/>
                  <a:ext cx="2914650" cy="739855"/>
                </a:xfrm>
                <a:prstGeom prst="roundRect">
                  <a:avLst/>
                </a:prstGeom>
                <a:noFill/>
                <a:ln w="28575">
                  <a:solidFill>
                    <a:srgbClr val="08F7F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形 10">
                  <a:extLst>
                    <a:ext uri="{FF2B5EF4-FFF2-40B4-BE49-F238E27FC236}">
                      <a16:creationId xmlns:a16="http://schemas.microsoft.com/office/drawing/2014/main" xmlns="" id="{01607B05-248E-4645-BFAE-79772CD401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5100" y="4056972"/>
                  <a:ext cx="739856" cy="739856"/>
                </a:xfrm>
                <a:prstGeom prst="rect">
                  <a:avLst/>
                </a:prstGeom>
              </p:spPr>
            </p:pic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xmlns="" id="{4EA35C6A-AEF6-406B-BE0C-B20A18116448}"/>
                    </a:ext>
                  </a:extLst>
                </p:cNvPr>
                <p:cNvSpPr txBox="1"/>
                <p:nvPr/>
              </p:nvSpPr>
              <p:spPr>
                <a:xfrm>
                  <a:off x="3625921" y="4165290"/>
                  <a:ext cx="16209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8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教学课件</a:t>
                  </a:r>
                </a:p>
              </p:txBody>
            </p:sp>
          </p:grp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xmlns="" id="{5720AF2A-7AD8-48C4-9628-B0571E2F2D6B}"/>
                  </a:ext>
                </a:extLst>
              </p:cNvPr>
              <p:cNvGrpSpPr/>
              <p:nvPr userDrawn="1"/>
            </p:nvGrpSpPr>
            <p:grpSpPr>
              <a:xfrm>
                <a:off x="6444348" y="4056973"/>
                <a:ext cx="2914650" cy="739855"/>
                <a:chOff x="6705600" y="4056973"/>
                <a:chExt cx="2914650" cy="739855"/>
              </a:xfrm>
            </p:grpSpPr>
            <p:pic>
              <p:nvPicPr>
                <p:cNvPr id="12" name="图形 11">
                  <a:extLst>
                    <a:ext uri="{FF2B5EF4-FFF2-40B4-BE49-F238E27FC236}">
                      <a16:creationId xmlns:a16="http://schemas.microsoft.com/office/drawing/2014/main" xmlns="" id="{6042E546-44E2-4229-BB23-585352D15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23846" y="4128698"/>
                  <a:ext cx="596403" cy="596403"/>
                </a:xfrm>
                <a:prstGeom prst="rect">
                  <a:avLst/>
                </a:prstGeom>
              </p:spPr>
            </p:pic>
            <p:sp>
              <p:nvSpPr>
                <p:cNvPr id="14" name="矩形: 圆角 13">
                  <a:extLst>
                    <a:ext uri="{FF2B5EF4-FFF2-40B4-BE49-F238E27FC236}">
                      <a16:creationId xmlns:a16="http://schemas.microsoft.com/office/drawing/2014/main" xmlns="" id="{5FA18C46-33B8-4218-8A66-9FDAD53A9D02}"/>
                    </a:ext>
                  </a:extLst>
                </p:cNvPr>
                <p:cNvSpPr/>
                <p:nvPr/>
              </p:nvSpPr>
              <p:spPr>
                <a:xfrm>
                  <a:off x="6705600" y="4056973"/>
                  <a:ext cx="2914650" cy="739855"/>
                </a:xfrm>
                <a:prstGeom prst="roundRect">
                  <a:avLst/>
                </a:prstGeom>
                <a:noFill/>
                <a:ln w="28575">
                  <a:solidFill>
                    <a:srgbClr val="08F7F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xmlns="" id="{6108F477-E339-41F7-9B44-838D530977AF}"/>
                    </a:ext>
                  </a:extLst>
                </p:cNvPr>
                <p:cNvSpPr txBox="1"/>
                <p:nvPr/>
              </p:nvSpPr>
              <p:spPr>
                <a:xfrm>
                  <a:off x="7759771" y="4165290"/>
                  <a:ext cx="16209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8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中青雄狮</a:t>
                  </a:r>
                </a:p>
              </p:txBody>
            </p:sp>
          </p:grp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E5FAF79D-2A3C-4A2F-AB57-2383F9376855}"/>
                </a:ext>
              </a:extLst>
            </p:cNvPr>
            <p:cNvSpPr txBox="1"/>
            <p:nvPr userDrawn="1"/>
          </p:nvSpPr>
          <p:spPr>
            <a:xfrm>
              <a:off x="2821044" y="1746460"/>
              <a:ext cx="6525995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600" b="1" spc="30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8F7F4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Maya 2022</a:t>
              </a:r>
              <a:endParaRPr lang="en-US" altLang="zh-CN" sz="6600" b="1" spc="3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8F7F4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55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istrator\Desktop\maya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" b="1001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F30242CE-AFA4-4178-AA84-7CC9A37277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7000">
                <a:schemeClr val="tx1"/>
              </a:gs>
              <a:gs pos="32000">
                <a:schemeClr val="tx1">
                  <a:lumMod val="95000"/>
                  <a:lumOff val="5000"/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51EEBFC-E1FA-4D0B-AEDF-70BCF75F2570}"/>
              </a:ext>
            </a:extLst>
          </p:cNvPr>
          <p:cNvSpPr/>
          <p:nvPr userDrawn="1"/>
        </p:nvSpPr>
        <p:spPr>
          <a:xfrm>
            <a:off x="422787" y="509280"/>
            <a:ext cx="11346426" cy="5839440"/>
          </a:xfrm>
          <a:prstGeom prst="rect">
            <a:avLst/>
          </a:prstGeom>
          <a:noFill/>
          <a:ln w="101600">
            <a:gradFill flip="none" rotWithShape="1">
              <a:gsLst>
                <a:gs pos="82000">
                  <a:srgbClr val="08F7F4">
                    <a:alpha val="19000"/>
                  </a:srgbClr>
                </a:gs>
                <a:gs pos="26000">
                  <a:srgbClr val="08F7F4">
                    <a:alpha val="2000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13">
            <a:extLst>
              <a:ext uri="{FF2B5EF4-FFF2-40B4-BE49-F238E27FC236}">
                <a16:creationId xmlns:a16="http://schemas.microsoft.com/office/drawing/2014/main" xmlns="" id="{8B1FCE2A-E70A-4BDA-BEF0-30FFCCF99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9651" y="1489280"/>
            <a:ext cx="8972550" cy="658652"/>
          </a:xfrm>
        </p:spPr>
        <p:txBody>
          <a:bodyPr>
            <a:noAutofit/>
          </a:bodyPr>
          <a:lstStyle>
            <a:lvl1pPr marL="0" indent="0">
              <a:buNone/>
              <a:defRPr sz="4800" b="1" spc="600">
                <a:solidFill>
                  <a:srgbClr val="FDFB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4" name="文本占位符 13">
            <a:extLst>
              <a:ext uri="{FF2B5EF4-FFF2-40B4-BE49-F238E27FC236}">
                <a16:creationId xmlns:a16="http://schemas.microsoft.com/office/drawing/2014/main" xmlns="" id="{D577A641-5059-40C6-BCA1-CEE6277439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9651" y="2486026"/>
            <a:ext cx="6302635" cy="3076574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buNone/>
              <a:defRPr sz="1600" b="0" spc="12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文本框 19">
            <a:extLst>
              <a:ext uri="{FF2B5EF4-FFF2-40B4-BE49-F238E27FC236}">
                <a16:creationId xmlns:a16="http://schemas.microsoft.com/office/drawing/2014/main" xmlns="" id="{E5FAF79D-2A3C-4A2F-AB57-2383F9376855}"/>
              </a:ext>
            </a:extLst>
          </p:cNvPr>
          <p:cNvSpPr txBox="1"/>
          <p:nvPr userDrawn="1"/>
        </p:nvSpPr>
        <p:spPr>
          <a:xfrm>
            <a:off x="8071480" y="3979297"/>
            <a:ext cx="35711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6600" b="1" spc="30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Maya 2022</a:t>
            </a:r>
            <a:endParaRPr lang="en-US" altLang="zh-CN" sz="6600" b="1" spc="3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017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3A655A7-6128-4CFB-A59A-7CF4D8EC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D61214-9790-46F1-A127-B5964442C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69945B6-8368-4A0B-8CFD-1C271C2A7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8478469-9E88-4F8B-813B-27089F1CD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50BA4C-2882-4EDE-A194-AEF6B1599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2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6" r:id="rId9"/>
    <p:sldLayoutId id="2147483667" r:id="rId10"/>
    <p:sldLayoutId id="2147483668" r:id="rId11"/>
    <p:sldLayoutId id="2147483661" r:id="rId12"/>
    <p:sldLayoutId id="2147483662" r:id="rId13"/>
    <p:sldLayoutId id="2147483660" r:id="rId14"/>
    <p:sldLayoutId id="2147483663" r:id="rId15"/>
    <p:sldLayoutId id="2147483664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7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缩放视图</a:t>
            </a:r>
          </a:p>
          <a:p>
            <a:r>
              <a:rPr lang="zh-CN" altLang="en-US" dirty="0"/>
              <a:t>在</a:t>
            </a:r>
            <a:r>
              <a:rPr lang="en-US" altLang="zh-CN" dirty="0"/>
              <a:t>Maya</a:t>
            </a:r>
            <a:r>
              <a:rPr lang="zh-CN" altLang="en-US" dirty="0"/>
              <a:t>中，缩放视图就是将场景中的对象进行放大或缩小显示，实际上就是改变视图摄像机与场景对象之间的距离。我们可以将视图的缩放操作理解为对视图摄像机的操作，按住</a:t>
            </a:r>
            <a:r>
              <a:rPr lang="en-US" altLang="zh-CN" dirty="0"/>
              <a:t>Alt+</a:t>
            </a:r>
            <a:r>
              <a:rPr lang="zh-CN" altLang="en-US" dirty="0"/>
              <a:t>鼠标右键，可以对视图进行缩放操作，如下图所示。</a:t>
            </a:r>
          </a:p>
          <a:p>
            <a:endParaRPr lang="zh-CN" altLang="en-US" dirty="0"/>
          </a:p>
        </p:txBody>
      </p:sp>
      <p:pic>
        <p:nvPicPr>
          <p:cNvPr id="1026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6" t="25243" r="22221" b="36296"/>
          <a:stretch>
            <a:fillRect/>
          </a:stretch>
        </p:blipFill>
        <p:spPr bwMode="auto">
          <a:xfrm>
            <a:off x="744687" y="2569779"/>
            <a:ext cx="4757478" cy="29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14233" r="8905" b="21703"/>
          <a:stretch>
            <a:fillRect/>
          </a:stretch>
        </p:blipFill>
        <p:spPr bwMode="auto">
          <a:xfrm>
            <a:off x="5695059" y="2569778"/>
            <a:ext cx="5004162" cy="29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07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905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使选定对象最大化显示</a:t>
            </a:r>
          </a:p>
          <a:p>
            <a:r>
              <a:rPr lang="zh-CN" altLang="en-US" dirty="0"/>
              <a:t>在选定某个对象的前提下，可以按下</a:t>
            </a:r>
            <a:r>
              <a:rPr lang="en-US" altLang="zh-CN" dirty="0"/>
              <a:t>F</a:t>
            </a:r>
            <a:r>
              <a:rPr lang="zh-CN" altLang="en-US" dirty="0"/>
              <a:t>键，使选择对象在当前视图中最大化显示。下左图为最初场景状态，下右图为按下</a:t>
            </a:r>
            <a:r>
              <a:rPr lang="en-US" altLang="zh-CN" dirty="0"/>
              <a:t>F</a:t>
            </a:r>
            <a:r>
              <a:rPr lang="zh-CN" altLang="en-US" dirty="0"/>
              <a:t>键后呈最大化显示的效果。</a:t>
            </a:r>
          </a:p>
          <a:p>
            <a:endParaRPr lang="zh-CN" altLang="en-US" dirty="0"/>
          </a:p>
        </p:txBody>
      </p:sp>
      <p:pic>
        <p:nvPicPr>
          <p:cNvPr id="2050" name="图片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11000" r="26965" b="18900"/>
          <a:stretch>
            <a:fillRect/>
          </a:stretch>
        </p:blipFill>
        <p:spPr bwMode="auto">
          <a:xfrm>
            <a:off x="788275" y="2159876"/>
            <a:ext cx="4698125" cy="38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8" r="15747"/>
          <a:stretch>
            <a:fillRect/>
          </a:stretch>
        </p:blipFill>
        <p:spPr bwMode="auto">
          <a:xfrm>
            <a:off x="5733393" y="2159876"/>
            <a:ext cx="4660986" cy="38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438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416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最大化显示的视图是根据光标所在位置来判断的，将光标放在想要放大的区域内，再按</a:t>
            </a:r>
            <a:r>
              <a:rPr lang="en-US" altLang="zh-CN" dirty="0"/>
              <a:t>F</a:t>
            </a:r>
            <a:r>
              <a:rPr lang="zh-CN" altLang="en-US" dirty="0"/>
              <a:t>键就可以将选择的对象最大化显示在视图中。</a:t>
            </a:r>
          </a:p>
        </p:txBody>
      </p:sp>
    </p:spTree>
    <p:extLst>
      <p:ext uri="{BB962C8B-B14F-4D97-AF65-F5344CB8AC3E}">
        <p14:creationId xmlns:p14="http://schemas.microsoft.com/office/powerpoint/2010/main" val="176935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使场景中所有对象最大化显示</a:t>
            </a:r>
          </a:p>
          <a:p>
            <a:r>
              <a:rPr lang="zh-CN" altLang="en-US" dirty="0"/>
              <a:t>使用</a:t>
            </a:r>
            <a:r>
              <a:rPr lang="en-US" altLang="zh-CN" dirty="0"/>
              <a:t>A</a:t>
            </a:r>
            <a:r>
              <a:rPr lang="zh-CN" altLang="en-US" dirty="0"/>
              <a:t>快捷键，可以将当前场景中的所有对象全部最大化显示在一个视图中。下左图为最初场景状态，下右图为按下</a:t>
            </a:r>
            <a:r>
              <a:rPr lang="en-US" altLang="zh-CN" dirty="0"/>
              <a:t>A</a:t>
            </a:r>
            <a:r>
              <a:rPr lang="zh-CN" altLang="en-US" dirty="0"/>
              <a:t>键后的效果。</a:t>
            </a:r>
          </a:p>
          <a:p>
            <a:endParaRPr lang="zh-CN" altLang="en-US" dirty="0"/>
          </a:p>
        </p:txBody>
      </p:sp>
      <p:pic>
        <p:nvPicPr>
          <p:cNvPr id="3074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4" t="32262" r="34064" b="30003"/>
          <a:stretch>
            <a:fillRect/>
          </a:stretch>
        </p:blipFill>
        <p:spPr bwMode="auto">
          <a:xfrm>
            <a:off x="1177158" y="2473214"/>
            <a:ext cx="4918842" cy="292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24812" r="24031"/>
          <a:stretch>
            <a:fillRect/>
          </a:stretch>
        </p:blipFill>
        <p:spPr bwMode="auto">
          <a:xfrm>
            <a:off x="6316714" y="2473213"/>
            <a:ext cx="4475703" cy="292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714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0632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6.</a:t>
            </a:r>
            <a:r>
              <a:rPr lang="zh-CN" altLang="en-US" dirty="0"/>
              <a:t>切换视</a:t>
            </a:r>
            <a:r>
              <a:rPr lang="zh-CN" altLang="en-US" dirty="0" smtClean="0"/>
              <a:t>图</a:t>
            </a:r>
            <a:endParaRPr lang="en-US" altLang="zh-CN" dirty="0" smtClean="0"/>
          </a:p>
          <a:p>
            <a:r>
              <a:rPr lang="zh-CN" altLang="en-US" dirty="0"/>
              <a:t>在</a:t>
            </a:r>
            <a:r>
              <a:rPr lang="en-US" altLang="zh-CN" dirty="0"/>
              <a:t>Maya 2022</a:t>
            </a:r>
            <a:r>
              <a:rPr lang="zh-CN" altLang="en-US" dirty="0"/>
              <a:t>中，既可以在单个视图中进行操作，也可以在多个视图组合中进行操作，切换视图一般有</a:t>
            </a:r>
            <a:r>
              <a:rPr lang="en-US" altLang="zh-CN" dirty="0"/>
              <a:t>4</a:t>
            </a:r>
            <a:r>
              <a:rPr lang="zh-CN" altLang="en-US" dirty="0"/>
              <a:t>种方式，对应的界面按钮如右图所示。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 smtClean="0"/>
              <a:t>单</a:t>
            </a:r>
            <a:r>
              <a:rPr lang="zh-CN" altLang="en-US" dirty="0"/>
              <a:t>个透视：切换到单个透视图。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 smtClean="0"/>
              <a:t>四</a:t>
            </a:r>
            <a:r>
              <a:rPr lang="zh-CN" altLang="en-US" dirty="0"/>
              <a:t>个视图：切换到四个视图。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 smtClean="0"/>
              <a:t>透</a:t>
            </a:r>
            <a:r>
              <a:rPr lang="zh-CN" altLang="en-US" dirty="0"/>
              <a:t>视</a:t>
            </a:r>
            <a:r>
              <a:rPr lang="en-US" altLang="zh-CN" dirty="0"/>
              <a:t>/</a:t>
            </a:r>
            <a:r>
              <a:rPr lang="zh-CN" altLang="en-US" dirty="0"/>
              <a:t>大纲视图：切换到透视</a:t>
            </a:r>
            <a:r>
              <a:rPr lang="en-US" altLang="zh-CN" dirty="0"/>
              <a:t>/</a:t>
            </a:r>
            <a:r>
              <a:rPr lang="zh-CN" altLang="en-US" dirty="0"/>
              <a:t>大纲视图。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 smtClean="0"/>
              <a:t>大</a:t>
            </a:r>
            <a:r>
              <a:rPr lang="zh-CN" altLang="en-US" dirty="0"/>
              <a:t>纲视图：显示或隐藏大纲视图。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rcRect t="24675"/>
          <a:stretch>
            <a:fillRect/>
          </a:stretch>
        </p:blipFill>
        <p:spPr>
          <a:xfrm>
            <a:off x="7214464" y="1901638"/>
            <a:ext cx="2891233" cy="4394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11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提示：快捷显示方式</a:t>
            </a:r>
          </a:p>
          <a:p>
            <a:r>
              <a:rPr lang="en-US" altLang="zh-CN" dirty="0"/>
              <a:t>Maya</a:t>
            </a:r>
            <a:r>
              <a:rPr lang="zh-CN" altLang="en-US" dirty="0"/>
              <a:t>提供了一些快捷键来快速切换显示方式，大键盘上的数字键</a:t>
            </a: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6</a:t>
            </a:r>
            <a:r>
              <a:rPr lang="zh-CN" altLang="en-US" dirty="0"/>
              <a:t>和</a:t>
            </a:r>
            <a:r>
              <a:rPr lang="en-US" altLang="zh-CN" dirty="0"/>
              <a:t>7</a:t>
            </a:r>
            <a:r>
              <a:rPr lang="zh-CN" altLang="en-US" dirty="0"/>
              <a:t>分别为网格显示、实体显示、材质显示和灯光显示。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0113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22AD1E77-9C9E-42A3-8F61-EB8D56B420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54578" y="311314"/>
            <a:ext cx="8972550" cy="658652"/>
          </a:xfrm>
        </p:spPr>
        <p:txBody>
          <a:bodyPr/>
          <a:lstStyle/>
          <a:p>
            <a:r>
              <a:rPr lang="en-US" altLang="zh-CN"/>
              <a:t>1.1 Python</a:t>
            </a:r>
            <a:r>
              <a:rPr lang="zh-CN" altLang="en-US"/>
              <a:t>的心路历程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8677EBF-EB27-470C-96DA-06E5BD5C38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Maya</a:t>
            </a:r>
            <a:r>
              <a:rPr lang="zh-CN" altLang="en-US" dirty="0"/>
              <a:t>使用过程中，用户可以按照个人习惯来调整视图布局，良好的视图布局有利于提高工作效率，常用的更改视图布局的方式有以下两种。</a:t>
            </a:r>
          </a:p>
          <a:p>
            <a:r>
              <a:rPr lang="zh-CN" altLang="en-US" dirty="0"/>
              <a:t>方法</a:t>
            </a:r>
            <a:r>
              <a:rPr lang="en-US" altLang="zh-CN" dirty="0"/>
              <a:t>1</a:t>
            </a:r>
            <a:r>
              <a:rPr lang="zh-CN" altLang="en-US" dirty="0"/>
              <a:t>：在视图最左侧“快速布局”按钮区域中单击相对应的按钮来切换操作，如下左图所示。</a:t>
            </a:r>
          </a:p>
          <a:p>
            <a:r>
              <a:rPr lang="zh-CN" altLang="en-US" dirty="0"/>
              <a:t>方法</a:t>
            </a:r>
            <a:r>
              <a:rPr lang="en-US" altLang="zh-CN" dirty="0"/>
              <a:t>2</a:t>
            </a:r>
            <a:r>
              <a:rPr lang="zh-CN" altLang="en-US" dirty="0"/>
              <a:t>：在“面板”菜单下执行“面板</a:t>
            </a:r>
            <a:r>
              <a:rPr lang="en-US" altLang="zh-CN" dirty="0"/>
              <a:t>&gt;</a:t>
            </a:r>
            <a:r>
              <a:rPr lang="zh-CN" altLang="en-US" dirty="0"/>
              <a:t>布局</a:t>
            </a:r>
            <a:r>
              <a:rPr lang="en-US" altLang="zh-CN" dirty="0"/>
              <a:t>&gt;</a:t>
            </a:r>
            <a:r>
              <a:rPr lang="zh-CN" altLang="en-US" dirty="0"/>
              <a:t>两个窗格相互堆叠”命令来调整视图的布局方式，如下右图所示。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754D981-5128-4A86-AACB-69FF3A5B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8720" y="508014"/>
            <a:ext cx="8972550" cy="475941"/>
          </a:xfrm>
        </p:spPr>
        <p:txBody>
          <a:bodyPr/>
          <a:lstStyle/>
          <a:p>
            <a:r>
              <a:rPr lang="en-US" altLang="zh-CN" dirty="0"/>
              <a:t>2.1.2</a:t>
            </a:r>
            <a:r>
              <a:rPr lang="zh-CN" altLang="en-US" dirty="0"/>
              <a:t>视图布局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6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885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2"/>
          <a:srcRect t="1366" b="1"/>
          <a:stretch>
            <a:fillRect/>
          </a:stretch>
        </p:blipFill>
        <p:spPr>
          <a:xfrm>
            <a:off x="1779389" y="1249679"/>
            <a:ext cx="4316611" cy="401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369596" y="1249678"/>
            <a:ext cx="4124702" cy="401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09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0D24605A-A68F-4335-BC0A-A5BD800401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5844" y="2124274"/>
            <a:ext cx="6105328" cy="85763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/>
              <a:t>编辑对象基本操作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0FA5A8E-750A-4EA0-89FA-DD37C7997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5844" y="3076202"/>
            <a:ext cx="5441204" cy="398009"/>
          </a:xfrm>
        </p:spPr>
        <p:txBody>
          <a:bodyPr/>
          <a:lstStyle/>
          <a:p>
            <a:r>
              <a:rPr lang="en-US" altLang="zh-CN" dirty="0"/>
              <a:t>2.2.1</a:t>
            </a:r>
            <a:r>
              <a:rPr lang="zh-CN" altLang="en-US" dirty="0"/>
              <a:t>创建物体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A9BC839-9CD4-417F-B2BD-129F14A8D4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5844" y="3410844"/>
            <a:ext cx="5441204" cy="398009"/>
          </a:xfrm>
        </p:spPr>
        <p:txBody>
          <a:bodyPr/>
          <a:lstStyle/>
          <a:p>
            <a:r>
              <a:rPr lang="en-US" altLang="zh-CN" dirty="0"/>
              <a:t>2.2.2</a:t>
            </a:r>
            <a:r>
              <a:rPr lang="zh-CN" altLang="en-US" dirty="0"/>
              <a:t>选择操作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AADAF7DD-D5F9-4D8F-8C79-0EE691118B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xmlns="" id="{10FA5A8E-750A-4EA0-89FA-DD37C7997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5844" y="3754121"/>
            <a:ext cx="5441204" cy="398009"/>
          </a:xfrm>
        </p:spPr>
        <p:txBody>
          <a:bodyPr/>
          <a:lstStyle/>
          <a:p>
            <a:r>
              <a:rPr lang="en-US" altLang="zh-CN" dirty="0"/>
              <a:t>2.2.3</a:t>
            </a:r>
            <a:r>
              <a:rPr lang="zh-CN" altLang="en-US" dirty="0"/>
              <a:t>移动和变化物体</a:t>
            </a:r>
            <a:endParaRPr lang="zh-CN" altLang="en-US" dirty="0"/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xmlns="" id="{BA9BC839-9CD4-417F-B2BD-129F14A8D4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5844" y="4088763"/>
            <a:ext cx="5441204" cy="398009"/>
          </a:xfrm>
        </p:spPr>
        <p:txBody>
          <a:bodyPr/>
          <a:lstStyle/>
          <a:p>
            <a:r>
              <a:rPr lang="en-US" altLang="zh-CN" dirty="0"/>
              <a:t>2.2.4</a:t>
            </a:r>
            <a:r>
              <a:rPr lang="zh-CN" altLang="en-US" dirty="0"/>
              <a:t>复制对象</a:t>
            </a:r>
            <a:endParaRPr lang="zh-CN" altLang="en-US" dirty="0"/>
          </a:p>
        </p:txBody>
      </p:sp>
      <p:sp>
        <p:nvSpPr>
          <p:cNvPr id="9" name="文本占位符 3">
            <a:extLst>
              <a:ext uri="{FF2B5EF4-FFF2-40B4-BE49-F238E27FC236}">
                <a16:creationId xmlns:a16="http://schemas.microsoft.com/office/drawing/2014/main" xmlns="" id="{BA9BC839-9CD4-417F-B2BD-129F14A8D4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5844" y="4451370"/>
            <a:ext cx="5441204" cy="398009"/>
          </a:xfrm>
        </p:spPr>
        <p:txBody>
          <a:bodyPr/>
          <a:lstStyle/>
          <a:p>
            <a:r>
              <a:rPr lang="en-US" altLang="zh-CN" dirty="0"/>
              <a:t>2.2.5</a:t>
            </a:r>
            <a:r>
              <a:rPr lang="zh-CN" altLang="en-US" dirty="0"/>
              <a:t>组合物体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95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FB739F0F-D61B-44D7-A2B6-4DADFADAC4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8589" y="373730"/>
            <a:ext cx="7673415" cy="658652"/>
          </a:xfrm>
        </p:spPr>
        <p:txBody>
          <a:bodyPr>
            <a:normAutofit/>
          </a:bodyPr>
          <a:lstStyle/>
          <a:p>
            <a:r>
              <a:rPr lang="en-US" altLang="zh-CN" dirty="0"/>
              <a:t>2.2 </a:t>
            </a:r>
            <a:r>
              <a:rPr lang="zh-CN" altLang="en-US" dirty="0"/>
              <a:t>编辑对象基本操作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2B5B803-F1F1-4500-B13F-ADAFA50072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学习一款新的软件技术，首先应该熟悉该软件的基本操作。在本小节，我们将分别学习如何使用</a:t>
            </a:r>
            <a:r>
              <a:rPr lang="en-US" altLang="zh-CN" dirty="0"/>
              <a:t>Maya 2022</a:t>
            </a:r>
            <a:r>
              <a:rPr lang="zh-CN" altLang="en-US" dirty="0"/>
              <a:t>创建基本物体、了解属性编辑器的应用以及对象选择、移动和复制等操作内容。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12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908ED504-EF2D-4351-B6D8-3A087C4AD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7388" y="1891126"/>
            <a:ext cx="9340898" cy="658652"/>
          </a:xfrm>
        </p:spPr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</a:t>
            </a:r>
            <a:r>
              <a:rPr lang="en-US" altLang="zh-CN" dirty="0"/>
              <a:t>Maya 2022</a:t>
            </a:r>
            <a:r>
              <a:rPr lang="zh-CN" altLang="en-US" dirty="0"/>
              <a:t>的基本操作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BE5B0C6-EF4B-469B-B914-9B95E4B7FD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Maya</a:t>
            </a:r>
            <a:r>
              <a:rPr lang="zh-CN" altLang="en-US" dirty="0"/>
              <a:t>中，每个视图实际上都是一个摄像机，我们进行旋转、缩放和推移等视图操作也就是对摄像机的操作。</a:t>
            </a:r>
            <a:r>
              <a:rPr lang="en-US" altLang="zh-CN" dirty="0"/>
              <a:t>Maya</a:t>
            </a:r>
            <a:r>
              <a:rPr lang="zh-CN" altLang="en-US" dirty="0"/>
              <a:t>有透视摄像机和平行摄像机两大类摄像机视</a:t>
            </a:r>
            <a:r>
              <a:rPr lang="zh-CN" altLang="en-US" dirty="0" smtClean="0"/>
              <a:t>图。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21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CE8F2DC-5887-4AB8-B735-43A3308B1C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Maya</a:t>
            </a:r>
            <a:r>
              <a:rPr lang="zh-CN" altLang="en-US" dirty="0"/>
              <a:t>中，可以创建球体、立方体、圆柱体和曲线等。创建基本物体的命令都集中在“创建”菜单下，利用这些命令，可以创建诸如</a:t>
            </a:r>
            <a:r>
              <a:rPr lang="en-US" altLang="zh-CN" dirty="0"/>
              <a:t>NURBS</a:t>
            </a:r>
            <a:r>
              <a:rPr lang="zh-CN" altLang="en-US" dirty="0"/>
              <a:t>基本体、多边形基本体、细分曲面基本体、灯光、摄像机与曲线等基本对象。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04EDE28-3076-4B42-B5ED-B28EEAB259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2.2.1</a:t>
            </a:r>
            <a:r>
              <a:rPr lang="zh-CN" altLang="en-US" dirty="0"/>
              <a:t>创建物体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40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下面以创建立文体为例介绍介绍创建物体的具体方法。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01</a:t>
            </a:r>
            <a:r>
              <a:rPr lang="zh-CN" altLang="en-US" dirty="0"/>
              <a:t>：打开</a:t>
            </a:r>
            <a:r>
              <a:rPr lang="en-US" altLang="zh-CN" dirty="0"/>
              <a:t>Maya 2022</a:t>
            </a:r>
            <a:r>
              <a:rPr lang="zh-CN" altLang="en-US" dirty="0"/>
              <a:t>后，新建一个项目文件，然后执行“创建</a:t>
            </a:r>
            <a:r>
              <a:rPr lang="en-US" altLang="zh-CN" dirty="0"/>
              <a:t>&gt;</a:t>
            </a:r>
            <a:r>
              <a:rPr lang="zh-CN" altLang="en-US" dirty="0"/>
              <a:t>多边形基本体</a:t>
            </a:r>
            <a:r>
              <a:rPr lang="en-US" altLang="zh-CN" dirty="0"/>
              <a:t>&gt;</a:t>
            </a:r>
            <a:r>
              <a:rPr lang="zh-CN" altLang="en-US" dirty="0"/>
              <a:t>立方体”菜单命令，如下左图所示。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02</a:t>
            </a:r>
            <a:r>
              <a:rPr lang="zh-CN" altLang="en-US" dirty="0"/>
              <a:t>：在透视图中随意创建一个立方体，系统会自动将其命名为</a:t>
            </a:r>
            <a:r>
              <a:rPr lang="en-US" altLang="zh-CN" dirty="0"/>
              <a:t>pCube1</a:t>
            </a:r>
            <a:r>
              <a:rPr lang="zh-CN" altLang="en-US" dirty="0"/>
              <a:t>，如下右图所示。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700" y="3462222"/>
            <a:ext cx="4468677" cy="2110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图片 3"/>
          <p:cNvPicPr/>
          <p:nvPr/>
        </p:nvPicPr>
        <p:blipFill>
          <a:blip r:embed="rId3"/>
          <a:srcRect l="43168" t="40633" r="37541" b="34185"/>
          <a:stretch>
            <a:fillRect/>
          </a:stretch>
        </p:blipFill>
        <p:spPr>
          <a:xfrm>
            <a:off x="5675081" y="2759594"/>
            <a:ext cx="3831121" cy="2812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4" cstate="hqprint"/>
          <a:srcRect/>
          <a:stretch>
            <a:fillRect/>
          </a:stretch>
        </p:blipFill>
        <p:spPr>
          <a:xfrm>
            <a:off x="8858184" y="3680679"/>
            <a:ext cx="1942315" cy="1891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994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03</a:t>
            </a:r>
            <a:r>
              <a:rPr lang="zh-CN" altLang="en-US" dirty="0"/>
              <a:t>：单击通道盒中“输入”属性下的</a:t>
            </a:r>
            <a:r>
              <a:rPr lang="en-US" altLang="zh-CN" dirty="0"/>
              <a:t>polyCube1</a:t>
            </a:r>
            <a:r>
              <a:rPr lang="zh-CN" altLang="en-US" dirty="0"/>
              <a:t>选项，展开其参数设置面板，在这里可以观察到里面记录了立方体的宽度、高度、深度以及</a:t>
            </a:r>
            <a:r>
              <a:rPr lang="en-US" altLang="zh-CN" dirty="0"/>
              <a:t>3</a:t>
            </a:r>
            <a:r>
              <a:rPr lang="zh-CN" altLang="en-US" dirty="0"/>
              <a:t>个轴向上的细分段数，然后设置“宽度”为</a:t>
            </a:r>
            <a:r>
              <a:rPr lang="en-US" altLang="zh-CN" dirty="0"/>
              <a:t>6</a:t>
            </a:r>
            <a:r>
              <a:rPr lang="zh-CN" altLang="en-US" dirty="0"/>
              <a:t>、“高度”为</a:t>
            </a:r>
            <a:r>
              <a:rPr lang="en-US" altLang="zh-CN" dirty="0"/>
              <a:t>8</a:t>
            </a:r>
            <a:r>
              <a:rPr lang="zh-CN" altLang="en-US" dirty="0"/>
              <a:t>、深度为</a:t>
            </a:r>
            <a:r>
              <a:rPr lang="en-US" altLang="zh-CN" dirty="0"/>
              <a:t>3</a:t>
            </a:r>
            <a:r>
              <a:rPr lang="zh-CN" altLang="en-US" dirty="0"/>
              <a:t>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04</a:t>
            </a:r>
            <a:r>
              <a:rPr lang="zh-CN" altLang="en-US" dirty="0"/>
              <a:t>：设置“细分宽度”“高度细分数”“深度细分数”的数值为</a:t>
            </a:r>
            <a:r>
              <a:rPr lang="en-US" altLang="zh-CN" dirty="0"/>
              <a:t>4</a:t>
            </a:r>
            <a:r>
              <a:rPr lang="zh-CN" altLang="en-US" dirty="0"/>
              <a:t>，这时可以观察到立方体在</a:t>
            </a:r>
            <a:r>
              <a:rPr lang="en-US" altLang="zh-CN" dirty="0"/>
              <a:t>x</a:t>
            </a:r>
            <a:r>
              <a:rPr lang="zh-CN" altLang="en-US" dirty="0"/>
              <a:t>、</a:t>
            </a:r>
            <a:r>
              <a:rPr lang="en-US" altLang="zh-CN" dirty="0"/>
              <a:t>y</a:t>
            </a:r>
            <a:r>
              <a:rPr lang="zh-CN" altLang="en-US" dirty="0"/>
              <a:t>、</a:t>
            </a:r>
            <a:r>
              <a:rPr lang="en-US" altLang="zh-CN" dirty="0"/>
              <a:t>z</a:t>
            </a:r>
            <a:r>
              <a:rPr lang="zh-CN" altLang="en-US" dirty="0"/>
              <a:t>轴方向上分为了</a:t>
            </a:r>
            <a:r>
              <a:rPr lang="en-US" altLang="zh-CN" dirty="0"/>
              <a:t>4</a:t>
            </a:r>
            <a:r>
              <a:rPr lang="zh-CN" altLang="en-US" dirty="0"/>
              <a:t>段，也就是说“细分”参数用来控制对象的分段数，如下右图所示。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1703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rcRect l="43001" t="31684" r="26222" b="27341"/>
          <a:stretch>
            <a:fillRect/>
          </a:stretch>
        </p:blipFill>
        <p:spPr>
          <a:xfrm>
            <a:off x="899366" y="1384673"/>
            <a:ext cx="4911883" cy="35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>
          <a:blip r:embed="rId3" cstate="hqprint"/>
          <a:srcRect t="10656" b="1826"/>
          <a:stretch>
            <a:fillRect/>
          </a:stretch>
        </p:blipFill>
        <p:spPr>
          <a:xfrm>
            <a:off x="3573515" y="1909009"/>
            <a:ext cx="2237733" cy="304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4"/>
          <a:srcRect l="45819" t="37530" r="26867" b="30584"/>
          <a:stretch>
            <a:fillRect/>
          </a:stretch>
        </p:blipFill>
        <p:spPr>
          <a:xfrm>
            <a:off x="5916351" y="1384673"/>
            <a:ext cx="5429645" cy="35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4"/>
          <a:srcRect l="82924" t="36115" b="30584"/>
          <a:stretch>
            <a:fillRect/>
          </a:stretch>
        </p:blipFill>
        <p:spPr>
          <a:xfrm>
            <a:off x="8429145" y="1749974"/>
            <a:ext cx="2916851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694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CE8F2DC-5887-4AB8-B735-43A3308B1C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Maya</a:t>
            </a:r>
            <a:r>
              <a:rPr lang="zh-CN" altLang="en-US" dirty="0"/>
              <a:t>中，选择对象的方法有很多种，既可以用单击的方式选择对象，也可以用“大纲视图”对话框选择对象，我们可以根据不同的场合使用合适的选择方法。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使用工具选择对象</a:t>
            </a:r>
          </a:p>
          <a:p>
            <a:r>
              <a:rPr lang="zh-CN" altLang="en-US" dirty="0"/>
              <a:t>我们可以使用选择工具 单击某个对象将其选择，也可以使用工具拖曳出一个选择区域，处于该区域内的所有对象都将被选择，如</a:t>
            </a:r>
            <a:r>
              <a:rPr lang="zh-CN" altLang="en-US" dirty="0" smtClean="0"/>
              <a:t>下图</a:t>
            </a:r>
            <a:r>
              <a:rPr lang="zh-CN" altLang="en-US" dirty="0"/>
              <a:t>所示。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04EDE28-3076-4B42-B5ED-B28EEAB259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2.2.2</a:t>
            </a:r>
            <a:r>
              <a:rPr lang="zh-CN" altLang="en-US" dirty="0"/>
              <a:t>选择操作</a:t>
            </a:r>
            <a:endParaRPr lang="zh-CN" altLang="en-US" dirty="0"/>
          </a:p>
        </p:txBody>
      </p:sp>
      <p:pic>
        <p:nvPicPr>
          <p:cNvPr id="7" name="图片 6"/>
          <p:cNvPicPr/>
          <p:nvPr/>
        </p:nvPicPr>
        <p:blipFill>
          <a:blip r:embed="rId2"/>
          <a:srcRect l="14285" t="4594" r="27017" b="12329"/>
          <a:stretch>
            <a:fillRect/>
          </a:stretch>
        </p:blipFill>
        <p:spPr>
          <a:xfrm>
            <a:off x="4212590" y="3866514"/>
            <a:ext cx="2682112" cy="2660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大纲视图选择对象</a:t>
            </a:r>
          </a:p>
          <a:p>
            <a:r>
              <a:rPr lang="zh-CN" altLang="en-US" dirty="0"/>
              <a:t>执行“窗口</a:t>
            </a:r>
            <a:r>
              <a:rPr lang="en-US" altLang="zh-CN" dirty="0"/>
              <a:t>&gt;</a:t>
            </a:r>
            <a:r>
              <a:rPr lang="zh-CN" altLang="en-US" dirty="0"/>
              <a:t>大纲视图”菜单命令，打开“大纲视图”面板，在该面板中可以选择单个对象，也可以加选、减选或编组等操作。</a:t>
            </a:r>
          </a:p>
          <a:p>
            <a:r>
              <a:rPr lang="zh-CN" altLang="en-US" dirty="0"/>
              <a:t>本场景中，如果要选择整个对象，可以在“大纲视图”面板中选择</a:t>
            </a:r>
            <a:r>
              <a:rPr lang="en-US" altLang="zh-CN" dirty="0"/>
              <a:t>hero</a:t>
            </a:r>
            <a:r>
              <a:rPr lang="zh-CN" altLang="en-US" dirty="0"/>
              <a:t>选项，如果要选择单个对象，可以单击加号图标，展开后单击相对应的对象即可选择，</a:t>
            </a:r>
            <a:r>
              <a:rPr lang="zh-CN" altLang="en-US" dirty="0" smtClean="0"/>
              <a:t>如下图</a:t>
            </a:r>
            <a:r>
              <a:rPr lang="zh-CN" altLang="en-US" dirty="0"/>
              <a:t>所示。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rcRect b="15032"/>
          <a:stretch>
            <a:fillRect/>
          </a:stretch>
        </p:blipFill>
        <p:spPr>
          <a:xfrm>
            <a:off x="3077023" y="3328582"/>
            <a:ext cx="2085577" cy="313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rcRect l="9108" t="5204" r="12622" b="13277"/>
          <a:stretch>
            <a:fillRect/>
          </a:stretch>
        </p:blipFill>
        <p:spPr>
          <a:xfrm>
            <a:off x="5162600" y="3328581"/>
            <a:ext cx="2913002" cy="3135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348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Maya</a:t>
            </a:r>
            <a:r>
              <a:rPr lang="zh-CN" altLang="en-US" dirty="0"/>
              <a:t>的工具箱为用户提供</a:t>
            </a:r>
            <a:r>
              <a:rPr lang="en-US" altLang="zh-CN" dirty="0"/>
              <a:t>3</a:t>
            </a:r>
            <a:r>
              <a:rPr lang="zh-CN" altLang="en-US" dirty="0"/>
              <a:t>种用于变化对象操作的工具，分别为“移动工具”“旋转工具”和“缩放工具”，我们可以单击相对应的按钮在场景中进行操作。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移动工具</a:t>
            </a:r>
          </a:p>
          <a:p>
            <a:r>
              <a:rPr lang="zh-CN" altLang="en-US" dirty="0"/>
              <a:t>使用移动工具 ，快捷键为</a:t>
            </a:r>
            <a:r>
              <a:rPr lang="en-US" altLang="zh-CN" dirty="0"/>
              <a:t>W</a:t>
            </a:r>
            <a:r>
              <a:rPr lang="zh-CN" altLang="en-US" dirty="0"/>
              <a:t>，不仅可以选择对象，还可以移动对象在视图中更改对象的空间位置，改变对象在</a:t>
            </a:r>
            <a:r>
              <a:rPr lang="en-US" altLang="zh-CN" dirty="0"/>
              <a:t>X</a:t>
            </a:r>
            <a:r>
              <a:rPr lang="zh-CN" altLang="en-US" dirty="0"/>
              <a:t>、</a:t>
            </a:r>
            <a:r>
              <a:rPr lang="en-US" altLang="zh-CN" dirty="0"/>
              <a:t>Y</a:t>
            </a:r>
            <a:r>
              <a:rPr lang="zh-CN" altLang="en-US" dirty="0"/>
              <a:t>、</a:t>
            </a:r>
            <a:r>
              <a:rPr lang="en-US" altLang="zh-CN" dirty="0"/>
              <a:t>Z</a:t>
            </a:r>
            <a:r>
              <a:rPr lang="zh-CN" altLang="en-US" dirty="0"/>
              <a:t>轴的位置，在</a:t>
            </a:r>
            <a:r>
              <a:rPr lang="en-US" altLang="zh-CN" dirty="0"/>
              <a:t>Maya</a:t>
            </a:r>
            <a:r>
              <a:rPr lang="zh-CN" altLang="en-US" dirty="0"/>
              <a:t>视图中分别用红、绿、蓝来表示</a:t>
            </a:r>
            <a:r>
              <a:rPr lang="en-US" altLang="zh-CN" dirty="0"/>
              <a:t>X</a:t>
            </a:r>
            <a:r>
              <a:rPr lang="zh-CN" altLang="en-US" dirty="0"/>
              <a:t>、</a:t>
            </a:r>
            <a:r>
              <a:rPr lang="en-US" altLang="zh-CN" dirty="0"/>
              <a:t>Y</a:t>
            </a:r>
            <a:r>
              <a:rPr lang="zh-CN" altLang="en-US" dirty="0"/>
              <a:t>、</a:t>
            </a:r>
            <a:r>
              <a:rPr lang="en-US" altLang="zh-CN" dirty="0"/>
              <a:t>Z</a:t>
            </a:r>
            <a:r>
              <a:rPr lang="zh-CN" altLang="en-US" dirty="0"/>
              <a:t>轴，如</a:t>
            </a:r>
            <a:r>
              <a:rPr lang="zh-CN" altLang="en-US" dirty="0" smtClean="0"/>
              <a:t>下图</a:t>
            </a:r>
            <a:r>
              <a:rPr lang="zh-CN" altLang="en-US" dirty="0"/>
              <a:t>所示。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2.2.3</a:t>
            </a:r>
            <a:r>
              <a:rPr lang="zh-CN" altLang="en-US" dirty="0"/>
              <a:t>移动和变化物体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rcRect b="11248"/>
          <a:stretch>
            <a:fillRect/>
          </a:stretch>
        </p:blipFill>
        <p:spPr>
          <a:xfrm>
            <a:off x="4393564" y="3927189"/>
            <a:ext cx="3080161" cy="2647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809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旋转工具</a:t>
            </a:r>
          </a:p>
          <a:p>
            <a:r>
              <a:rPr lang="zh-CN" altLang="en-US" dirty="0"/>
              <a:t>使用旋转工具 ，快捷键为</a:t>
            </a:r>
            <a:r>
              <a:rPr lang="en-US" altLang="zh-CN" dirty="0"/>
              <a:t>E</a:t>
            </a:r>
            <a:r>
              <a:rPr lang="zh-CN" altLang="en-US" dirty="0"/>
              <a:t>，可将对象进行旋转操作，同移动工具一样，旋转工具也有</a:t>
            </a:r>
            <a:r>
              <a:rPr lang="en-US" altLang="zh-CN" dirty="0"/>
              <a:t>X</a:t>
            </a:r>
            <a:r>
              <a:rPr lang="zh-CN" altLang="en-US" dirty="0"/>
              <a:t>、</a:t>
            </a:r>
            <a:r>
              <a:rPr lang="en-US" altLang="zh-CN" dirty="0"/>
              <a:t>Y</a:t>
            </a:r>
            <a:r>
              <a:rPr lang="zh-CN" altLang="en-US" dirty="0"/>
              <a:t>、</a:t>
            </a:r>
            <a:r>
              <a:rPr lang="en-US" altLang="zh-CN" dirty="0"/>
              <a:t>Z</a:t>
            </a:r>
            <a:r>
              <a:rPr lang="zh-CN" altLang="en-US" dirty="0"/>
              <a:t>三个轴，在</a:t>
            </a:r>
            <a:r>
              <a:rPr lang="en-US" altLang="zh-CN" dirty="0"/>
              <a:t>Maya</a:t>
            </a:r>
            <a:r>
              <a:rPr lang="zh-CN" altLang="en-US" dirty="0"/>
              <a:t>视图中也分别用红、绿、蓝来表示</a:t>
            </a:r>
            <a:r>
              <a:rPr lang="en-US" altLang="zh-CN" dirty="0"/>
              <a:t>X</a:t>
            </a:r>
            <a:r>
              <a:rPr lang="zh-CN" altLang="en-US" dirty="0"/>
              <a:t>、</a:t>
            </a:r>
            <a:r>
              <a:rPr lang="en-US" altLang="zh-CN" dirty="0"/>
              <a:t>Y</a:t>
            </a:r>
            <a:r>
              <a:rPr lang="zh-CN" altLang="en-US" dirty="0"/>
              <a:t>、</a:t>
            </a:r>
            <a:r>
              <a:rPr lang="en-US" altLang="zh-CN" dirty="0"/>
              <a:t>Z</a:t>
            </a:r>
            <a:r>
              <a:rPr lang="zh-CN" altLang="en-US" dirty="0"/>
              <a:t>轴，如</a:t>
            </a:r>
            <a:r>
              <a:rPr lang="zh-CN" altLang="en-US" dirty="0" smtClean="0"/>
              <a:t>下图</a:t>
            </a:r>
            <a:r>
              <a:rPr lang="zh-CN" altLang="en-US" dirty="0"/>
              <a:t>所示。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rcRect b="7555"/>
          <a:stretch>
            <a:fillRect/>
          </a:stretch>
        </p:blipFill>
        <p:spPr>
          <a:xfrm>
            <a:off x="4056763" y="2394016"/>
            <a:ext cx="3850596" cy="3439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533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缩放工具</a:t>
            </a:r>
          </a:p>
          <a:p>
            <a:r>
              <a:rPr lang="zh-CN" altLang="en-US" dirty="0"/>
              <a:t>使用缩放工具 ，快捷键为</a:t>
            </a:r>
            <a:r>
              <a:rPr lang="en-US" altLang="zh-CN" dirty="0"/>
              <a:t>S</a:t>
            </a:r>
            <a:r>
              <a:rPr lang="zh-CN" altLang="en-US" dirty="0"/>
              <a:t>，可以将对象进行自由缩放操作，同样缩放操纵器的红、绿、蓝分别代表</a:t>
            </a:r>
            <a:r>
              <a:rPr lang="en-US" altLang="zh-CN" dirty="0"/>
              <a:t>X</a:t>
            </a:r>
            <a:r>
              <a:rPr lang="zh-CN" altLang="en-US" dirty="0"/>
              <a:t>、</a:t>
            </a:r>
            <a:r>
              <a:rPr lang="en-US" altLang="zh-CN" dirty="0"/>
              <a:t>Y</a:t>
            </a:r>
            <a:r>
              <a:rPr lang="zh-CN" altLang="en-US" dirty="0"/>
              <a:t>、</a:t>
            </a:r>
            <a:r>
              <a:rPr lang="en-US" altLang="zh-CN" dirty="0"/>
              <a:t>Z</a:t>
            </a:r>
            <a:r>
              <a:rPr lang="zh-CN" altLang="en-US" dirty="0"/>
              <a:t>轴，如下左图所示。缩放工具可以将对象在三维空间中进行等比例缩放，如下右图所示。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14073" y="2712971"/>
            <a:ext cx="3933079" cy="343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54108" y="2712971"/>
            <a:ext cx="4302665" cy="343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256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复制对象是一种快捷的建模方法。例如在一个场景中需要创建多个相同的物体时，就可以先创建出一个物体，然后对这个物体进行复制即可。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2.2.4</a:t>
            </a:r>
            <a:r>
              <a:rPr lang="zh-CN" altLang="en-US" dirty="0"/>
              <a:t>复制对象</a:t>
            </a:r>
          </a:p>
        </p:txBody>
      </p:sp>
    </p:spTree>
    <p:extLst>
      <p:ext uri="{BB962C8B-B14F-4D97-AF65-F5344CB8AC3E}">
        <p14:creationId xmlns:p14="http://schemas.microsoft.com/office/powerpoint/2010/main" val="260884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324B65BD-3D0E-4F32-87EF-6C552A0966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了解</a:t>
            </a:r>
            <a:r>
              <a:rPr lang="en-US" altLang="zh-CN" dirty="0"/>
              <a:t>Maya 2022</a:t>
            </a:r>
            <a:r>
              <a:rPr lang="zh-CN" altLang="en-US" dirty="0"/>
              <a:t>的视图基本操作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了</a:t>
            </a:r>
            <a:r>
              <a:rPr lang="zh-CN" altLang="en-US" dirty="0"/>
              <a:t>解</a:t>
            </a:r>
            <a:r>
              <a:rPr lang="en-US" altLang="zh-CN" dirty="0"/>
              <a:t>Maya 2022</a:t>
            </a:r>
            <a:r>
              <a:rPr lang="zh-CN" altLang="en-US" dirty="0"/>
              <a:t>的视图菜单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熟</a:t>
            </a:r>
            <a:r>
              <a:rPr lang="zh-CN" altLang="en-US" dirty="0"/>
              <a:t>悉</a:t>
            </a:r>
            <a:r>
              <a:rPr lang="en-US" altLang="zh-CN" dirty="0"/>
              <a:t>Maya 2022</a:t>
            </a:r>
            <a:r>
              <a:rPr lang="zh-CN" altLang="en-US" dirty="0"/>
              <a:t>视图中编辑对象的基本操作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08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使用快捷键复</a:t>
            </a:r>
            <a:r>
              <a:rPr lang="zh-CN" altLang="en-US" dirty="0" smtClean="0"/>
              <a:t>制</a:t>
            </a:r>
            <a:endParaRPr lang="en-US" altLang="zh-CN" dirty="0" smtClean="0"/>
          </a:p>
          <a:p>
            <a:r>
              <a:rPr lang="zh-CN" altLang="en-US" dirty="0"/>
              <a:t>在</a:t>
            </a:r>
            <a:r>
              <a:rPr lang="en-US" altLang="zh-CN" dirty="0"/>
              <a:t>Maya 2022</a:t>
            </a:r>
            <a:r>
              <a:rPr lang="zh-CN" altLang="en-US" dirty="0"/>
              <a:t>中复制对象有以下三种方法：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按</a:t>
            </a:r>
            <a:r>
              <a:rPr lang="en-US" altLang="zh-CN" dirty="0"/>
              <a:t>Ctrl+C</a:t>
            </a:r>
            <a:r>
              <a:rPr lang="zh-CN" altLang="en-US" dirty="0"/>
              <a:t>、 </a:t>
            </a:r>
            <a:r>
              <a:rPr lang="en-US" altLang="zh-CN" dirty="0"/>
              <a:t>Ctrl+V</a:t>
            </a:r>
            <a:r>
              <a:rPr lang="zh-CN" altLang="en-US" dirty="0"/>
              <a:t>快捷键即可复制出相同对象。</a:t>
            </a:r>
          </a:p>
          <a:p>
            <a:r>
              <a:rPr lang="en-US" altLang="zh-CN" dirty="0"/>
              <a:t>2.</a:t>
            </a:r>
            <a:r>
              <a:rPr lang="zh-CN" altLang="en-US" dirty="0"/>
              <a:t>按</a:t>
            </a:r>
            <a:r>
              <a:rPr lang="en-US" altLang="zh-CN" dirty="0"/>
              <a:t>Ctrl+D</a:t>
            </a:r>
            <a:r>
              <a:rPr lang="zh-CN" altLang="en-US" dirty="0"/>
              <a:t>快捷键原位复制对象。</a:t>
            </a:r>
          </a:p>
          <a:p>
            <a:r>
              <a:rPr lang="en-US" altLang="zh-CN" dirty="0"/>
              <a:t>3.</a:t>
            </a:r>
            <a:r>
              <a:rPr lang="zh-CN" altLang="en-US" dirty="0"/>
              <a:t>显示移动状态，按</a:t>
            </a:r>
            <a:r>
              <a:rPr lang="en-US" altLang="zh-CN" dirty="0"/>
              <a:t>shift+</a:t>
            </a:r>
            <a:r>
              <a:rPr lang="zh-CN" altLang="en-US" dirty="0"/>
              <a:t>鼠标左键向左或右进行拖动即可复制出一个相同的对象，</a:t>
            </a:r>
            <a:r>
              <a:rPr lang="zh-CN" altLang="en-US" dirty="0" smtClean="0"/>
              <a:t>如下图</a:t>
            </a:r>
            <a:r>
              <a:rPr lang="zh-CN" altLang="en-US" dirty="0"/>
              <a:t>所示。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04464" y="3586654"/>
            <a:ext cx="4674073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0597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特殊复制</a:t>
            </a:r>
          </a:p>
          <a:p>
            <a:r>
              <a:rPr lang="zh-CN" altLang="en-US" dirty="0"/>
              <a:t>特殊复制快捷键为</a:t>
            </a:r>
            <a:r>
              <a:rPr lang="en-US" altLang="zh-CN" dirty="0"/>
              <a:t>Ctrl+Shift+D</a:t>
            </a:r>
            <a:r>
              <a:rPr lang="zh-CN" altLang="en-US" dirty="0"/>
              <a:t>，这是在建模中使用频率较高的复制快捷键，利用特殊复制操作可以复制出原始物体的副本对象，也可以复制出原始物体的实例对象。我们也可以在菜单栏中执行“编辑</a:t>
            </a:r>
            <a:r>
              <a:rPr lang="en-US" altLang="zh-CN" dirty="0"/>
              <a:t>&gt;</a:t>
            </a:r>
            <a:r>
              <a:rPr lang="zh-CN" altLang="en-US" dirty="0"/>
              <a:t>特殊复制”命令，如下左图所示。在打开的“特殊复制选项”对话框中设置相关参数，如下右图所示。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rcRect b="28657"/>
          <a:stretch>
            <a:fillRect/>
          </a:stretch>
        </p:blipFill>
        <p:spPr>
          <a:xfrm>
            <a:off x="2172236" y="3050627"/>
            <a:ext cx="2606300" cy="344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25542" y="3050627"/>
            <a:ext cx="4959364" cy="344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0081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提示：</a:t>
            </a:r>
          </a:p>
          <a:p>
            <a:r>
              <a:rPr lang="zh-CN" altLang="en-US" dirty="0"/>
              <a:t>在一般操作中，几何体类型和下方分组都采用特殊复制的默认值，无需修改，“平移”和“旋转”选项的默认值是</a:t>
            </a:r>
            <a:r>
              <a:rPr lang="en-US" altLang="zh-CN" dirty="0"/>
              <a:t>0</a:t>
            </a:r>
            <a:r>
              <a:rPr lang="zh-CN" altLang="en-US" dirty="0"/>
              <a:t>，若复制后的对象之间有距离要求，就修改“平移”数值框中的数值；若复制后的对象之间有角度的要求，也可以修改“旋转”参数。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3518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Maya 2022</a:t>
            </a:r>
            <a:r>
              <a:rPr lang="zh-CN" altLang="en-US" dirty="0"/>
              <a:t>制作项目时，若场景中物体对象太多，不好选择时，可以将两个或多个物体组合成组（按</a:t>
            </a:r>
            <a:r>
              <a:rPr lang="en-US" altLang="zh-CN" dirty="0"/>
              <a:t>Ctrl+G</a:t>
            </a:r>
            <a:r>
              <a:rPr lang="zh-CN" altLang="en-US" dirty="0"/>
              <a:t>快捷键），所有的组成员都被严格链接至一个不可见的虚拟对象上，用户既可以单独编辑组内对象，也可以将组合视为一个整体来编辑和修改。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2.2.5</a:t>
            </a:r>
            <a:r>
              <a:rPr lang="zh-CN" altLang="en-US" dirty="0"/>
              <a:t>组合物体</a:t>
            </a:r>
          </a:p>
        </p:txBody>
      </p:sp>
    </p:spTree>
    <p:extLst>
      <p:ext uri="{BB962C8B-B14F-4D97-AF65-F5344CB8AC3E}">
        <p14:creationId xmlns:p14="http://schemas.microsoft.com/office/powerpoint/2010/main" val="2684504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01</a:t>
            </a:r>
            <a:r>
              <a:rPr lang="zh-CN" altLang="en-US" dirty="0"/>
              <a:t>：打开</a:t>
            </a:r>
            <a:r>
              <a:rPr lang="en-US" altLang="zh-CN" dirty="0"/>
              <a:t>Maya</a:t>
            </a:r>
            <a:r>
              <a:rPr lang="zh-CN" altLang="en-US" dirty="0"/>
              <a:t>软件，在操作界面创建一个立方体和一个圆锥体，同时选择两个物体，执行“编辑</a:t>
            </a:r>
            <a:r>
              <a:rPr lang="en-US" altLang="zh-CN" dirty="0"/>
              <a:t>&gt;</a:t>
            </a:r>
            <a:r>
              <a:rPr lang="zh-CN" altLang="en-US" dirty="0"/>
              <a:t>分组”命令，如下左图所示。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02</a:t>
            </a:r>
            <a:r>
              <a:rPr lang="zh-CN" altLang="en-US" dirty="0"/>
              <a:t>：这时，可以将两个物体看成一个整体，它只有一个中心点，一条中心轴，如下右图所示。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rcRect b="13183"/>
          <a:stretch>
            <a:fillRect/>
          </a:stretch>
        </p:blipFill>
        <p:spPr>
          <a:xfrm>
            <a:off x="2210785" y="2468276"/>
            <a:ext cx="1923974" cy="371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88836" y="2468276"/>
            <a:ext cx="3719640" cy="37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721042" y="3086286"/>
            <a:ext cx="2675104" cy="309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5942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03</a:t>
            </a:r>
            <a:r>
              <a:rPr lang="zh-CN" altLang="en-US" dirty="0"/>
              <a:t>：同时选中两个物体，执行“编辑</a:t>
            </a:r>
            <a:r>
              <a:rPr lang="en-US" altLang="zh-CN" dirty="0"/>
              <a:t>&gt;</a:t>
            </a:r>
            <a:r>
              <a:rPr lang="zh-CN" altLang="en-US" dirty="0"/>
              <a:t>解组”命令，如下左图所示。或者在“大纲视图”面板中直接从组</a:t>
            </a:r>
            <a:r>
              <a:rPr lang="en-US" altLang="zh-CN" dirty="0"/>
              <a:t>group1</a:t>
            </a:r>
            <a:r>
              <a:rPr lang="zh-CN" altLang="en-US" dirty="0"/>
              <a:t>中将两个物体拖曳出来，如下中图所示。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04</a:t>
            </a:r>
            <a:r>
              <a:rPr lang="zh-CN" altLang="en-US" dirty="0"/>
              <a:t>：此时又变成两个物体，它们各自有自己的中心点和中心轴，如下右图所示。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rcRect b="8517"/>
          <a:stretch>
            <a:fillRect/>
          </a:stretch>
        </p:blipFill>
        <p:spPr>
          <a:xfrm>
            <a:off x="1490552" y="2232341"/>
            <a:ext cx="2005287" cy="402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96686" y="2232341"/>
            <a:ext cx="3279054" cy="402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4"/>
          <a:srcRect l="14048" r="12265"/>
          <a:stretch>
            <a:fillRect/>
          </a:stretch>
        </p:blipFill>
        <p:spPr>
          <a:xfrm>
            <a:off x="6975740" y="2232341"/>
            <a:ext cx="3456070" cy="4020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044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E8912B13-B19F-43A6-807D-FF1812C9C2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5844" y="2330957"/>
            <a:ext cx="6046265" cy="637192"/>
          </a:xfrm>
        </p:spPr>
        <p:txBody>
          <a:bodyPr/>
          <a:lstStyle/>
          <a:p>
            <a:r>
              <a:rPr lang="zh-CN" altLang="en-US" dirty="0"/>
              <a:t>用户自定义设置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568DF8F-9A6A-4890-A550-9D94BF631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C977D07F-CF58-421A-8C72-85FC0C556A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xmlns="" id="{562D3127-0966-4873-976B-3C0D6F47B3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2.3.1</a:t>
            </a:r>
            <a:r>
              <a:rPr lang="zh-CN" altLang="en-US" dirty="0"/>
              <a:t>自定义工具架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xmlns="" id="{4A8ABC59-2EC8-47EF-8BFE-6479746156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2.3.2</a:t>
            </a:r>
            <a:r>
              <a:rPr lang="zh-CN" altLang="en-US" dirty="0"/>
              <a:t>自定义视图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0B06BF60-F5E1-4D7A-9880-FFF6AAA8B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9722" y="375802"/>
            <a:ext cx="10335078" cy="658652"/>
          </a:xfrm>
        </p:spPr>
        <p:txBody>
          <a:bodyPr>
            <a:normAutofit/>
          </a:bodyPr>
          <a:lstStyle/>
          <a:p>
            <a:r>
              <a:rPr lang="en-US" altLang="zh-CN" dirty="0"/>
              <a:t>2.3</a:t>
            </a:r>
            <a:r>
              <a:rPr lang="zh-CN" altLang="en-US" dirty="0"/>
              <a:t>用户自定义设置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244A27C-E663-428E-A6FA-326670C8D3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Maya</a:t>
            </a:r>
            <a:r>
              <a:rPr lang="zh-CN" altLang="en-US" dirty="0"/>
              <a:t>中，用户可以根据自己的操作习惯，向工具架自行添加工具箱中的工具、菜单栏中的菜单选项或是一些命令脚本等。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09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Maya</a:t>
            </a:r>
            <a:r>
              <a:rPr lang="zh-CN" altLang="en-US" dirty="0"/>
              <a:t>菜单中的命令非常多，若在制作项目中按照菜单栏那样选择命令，往往会浪费很多时间，如果将一些常用的命令放在自定义工具架上，直接单击图标就可以执行相应的命令，如下图所示。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2.3.1</a:t>
            </a:r>
            <a:r>
              <a:rPr lang="zh-CN" altLang="en-US" dirty="0"/>
              <a:t>自定义工具架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rcRect r="6745"/>
          <a:stretch>
            <a:fillRect/>
          </a:stretch>
        </p:blipFill>
        <p:spPr>
          <a:xfrm>
            <a:off x="1233149" y="2823044"/>
            <a:ext cx="9820500" cy="771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730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BEFAC1F9-5B3B-4C2C-B412-9F5F565DB9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例如，每使用一次“冻结变换”命令，就要执行“修改</a:t>
            </a:r>
            <a:r>
              <a:rPr lang="en-US" altLang="zh-CN" dirty="0"/>
              <a:t>&gt;</a:t>
            </a:r>
            <a:r>
              <a:rPr lang="zh-CN" altLang="en-US" dirty="0"/>
              <a:t>冻结变换”命令，这种方式在后期制作项目中会很繁琐。若将“冻结变换”命令添加到自定义工具架上，则只需要在自定义工具架上，同时按住</a:t>
            </a:r>
            <a:r>
              <a:rPr lang="en-US" altLang="zh-CN" dirty="0"/>
              <a:t>Shift+Ctrl</a:t>
            </a:r>
            <a:r>
              <a:rPr lang="zh-CN" altLang="en-US" dirty="0"/>
              <a:t>快捷键</a:t>
            </a:r>
            <a:r>
              <a:rPr lang="en-US" altLang="zh-CN" dirty="0"/>
              <a:t>+</a:t>
            </a:r>
            <a:r>
              <a:rPr lang="zh-CN" altLang="en-US" dirty="0"/>
              <a:t>修改</a:t>
            </a:r>
            <a:r>
              <a:rPr lang="en-US" altLang="zh-CN" dirty="0"/>
              <a:t>&gt;</a:t>
            </a:r>
            <a:r>
              <a:rPr lang="zh-CN" altLang="en-US" dirty="0"/>
              <a:t>冻结变换，这样就将冻结变换命令永久添加到自定义工具架上，以后使用该命令直接单击图标 即可，如下图所示。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rcRect r="44879"/>
          <a:stretch>
            <a:fillRect/>
          </a:stretch>
        </p:blipFill>
        <p:spPr>
          <a:xfrm>
            <a:off x="1848113" y="2474442"/>
            <a:ext cx="7956744" cy="1120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6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F2479076-1772-4D12-B2B2-E5FC6137FD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视图操作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xmlns="" id="{70D53124-448E-4A66-9818-202314136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编辑对象基本操作</a:t>
            </a:r>
            <a:endParaRPr lang="zh-CN" altLang="en-US" dirty="0"/>
          </a:p>
        </p:txBody>
      </p:sp>
      <p:sp>
        <p:nvSpPr>
          <p:cNvPr id="9" name="文本占位符 7">
            <a:extLst>
              <a:ext uri="{FF2B5EF4-FFF2-40B4-BE49-F238E27FC236}">
                <a16:creationId xmlns:a16="http://schemas.microsoft.com/office/drawing/2014/main" xmlns="" id="{4809F739-2340-439D-88B8-C58E8A945B92}"/>
              </a:ext>
            </a:extLst>
          </p:cNvPr>
          <p:cNvSpPr txBox="1">
            <a:spLocks/>
          </p:cNvSpPr>
          <p:nvPr/>
        </p:nvSpPr>
        <p:spPr>
          <a:xfrm>
            <a:off x="7321944" y="3959764"/>
            <a:ext cx="3165081" cy="428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知识延伸</a:t>
            </a:r>
          </a:p>
        </p:txBody>
      </p:sp>
      <p:sp>
        <p:nvSpPr>
          <p:cNvPr id="10" name="文本占位符 7">
            <a:extLst>
              <a:ext uri="{FF2B5EF4-FFF2-40B4-BE49-F238E27FC236}">
                <a16:creationId xmlns:a16="http://schemas.microsoft.com/office/drawing/2014/main" xmlns="" id="{0FEB2EA4-E770-4AED-846A-656F68EF0D2F}"/>
              </a:ext>
            </a:extLst>
          </p:cNvPr>
          <p:cNvSpPr txBox="1">
            <a:spLocks/>
          </p:cNvSpPr>
          <p:nvPr/>
        </p:nvSpPr>
        <p:spPr>
          <a:xfrm>
            <a:off x="7321944" y="4613297"/>
            <a:ext cx="3165081" cy="42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上机实训</a:t>
            </a:r>
          </a:p>
        </p:txBody>
      </p:sp>
      <p:sp>
        <p:nvSpPr>
          <p:cNvPr id="11" name="文本占位符 7">
            <a:extLst>
              <a:ext uri="{FF2B5EF4-FFF2-40B4-BE49-F238E27FC236}">
                <a16:creationId xmlns:a16="http://schemas.microsoft.com/office/drawing/2014/main" xmlns="" id="{5431DBE6-DF3C-4744-9D8D-09A761709F96}"/>
              </a:ext>
            </a:extLst>
          </p:cNvPr>
          <p:cNvSpPr txBox="1">
            <a:spLocks/>
          </p:cNvSpPr>
          <p:nvPr/>
        </p:nvSpPr>
        <p:spPr>
          <a:xfrm>
            <a:off x="7321944" y="5369961"/>
            <a:ext cx="3165081" cy="42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课后练习</a:t>
            </a:r>
          </a:p>
        </p:txBody>
      </p:sp>
      <p:sp>
        <p:nvSpPr>
          <p:cNvPr id="7" name="文本占位符 7">
            <a:extLst>
              <a:ext uri="{FF2B5EF4-FFF2-40B4-BE49-F238E27FC236}">
                <a16:creationId xmlns:a16="http://schemas.microsoft.com/office/drawing/2014/main" xmlns="" id="{70D53124-448E-4A66-9818-202314136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21944" y="2654568"/>
            <a:ext cx="3165081" cy="428624"/>
          </a:xfrm>
        </p:spPr>
        <p:txBody>
          <a:bodyPr/>
          <a:lstStyle/>
          <a:p>
            <a:r>
              <a:rPr lang="zh-CN" altLang="en-US" dirty="0"/>
              <a:t>用户自定义设置</a:t>
            </a:r>
            <a:endParaRPr lang="zh-CN" altLang="en-US" dirty="0"/>
          </a:p>
        </p:txBody>
      </p:sp>
      <p:sp>
        <p:nvSpPr>
          <p:cNvPr id="12" name="文本占位符 7">
            <a:extLst>
              <a:ext uri="{FF2B5EF4-FFF2-40B4-BE49-F238E27FC236}">
                <a16:creationId xmlns:a16="http://schemas.microsoft.com/office/drawing/2014/main" xmlns="" id="{70D53124-448E-4A66-9818-202314136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21944" y="3315424"/>
            <a:ext cx="3165081" cy="428624"/>
          </a:xfrm>
        </p:spPr>
        <p:txBody>
          <a:bodyPr/>
          <a:lstStyle/>
          <a:p>
            <a:r>
              <a:rPr lang="zh-CN" altLang="en-US" dirty="0"/>
              <a:t>文件菜单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18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提示：</a:t>
            </a:r>
          </a:p>
          <a:p>
            <a:r>
              <a:rPr lang="zh-CN" altLang="en-US" dirty="0"/>
              <a:t>一般在项目制作中会将“按类型删除历史”“冻结变换”和“中心枢轴”这三个命令要添加到自定义工具架上的，若是动画师呢会增加个“曲线编辑器”。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88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 Maya 2022</a:t>
            </a:r>
            <a:r>
              <a:rPr lang="zh-CN" altLang="en-US" dirty="0"/>
              <a:t>里面有很多快捷键，用户可以使用系统默认的快捷键，也可以自行设置快捷键，这样可以提高工作效率。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自定义热键</a:t>
            </a:r>
          </a:p>
          <a:p>
            <a:r>
              <a:rPr lang="zh-CN" altLang="en-US" dirty="0"/>
              <a:t>用户可以在菜单栏中执行“窗口</a:t>
            </a:r>
            <a:r>
              <a:rPr lang="en-US" altLang="zh-CN" dirty="0"/>
              <a:t>&gt;</a:t>
            </a:r>
            <a:r>
              <a:rPr lang="zh-CN" altLang="en-US" dirty="0"/>
              <a:t>设置</a:t>
            </a:r>
            <a:r>
              <a:rPr lang="en-US" altLang="zh-CN" dirty="0"/>
              <a:t>/</a:t>
            </a:r>
            <a:r>
              <a:rPr lang="zh-CN" altLang="en-US" dirty="0"/>
              <a:t>首选项</a:t>
            </a:r>
            <a:r>
              <a:rPr lang="en-US" altLang="zh-CN" dirty="0"/>
              <a:t>&gt;</a:t>
            </a:r>
            <a:r>
              <a:rPr lang="zh-CN" altLang="en-US" dirty="0"/>
              <a:t>热键编辑器”命令，如下左图所示。打开“热键编辑器”面板，在左侧的列表中选择要添加热键的命令，在右侧可以观察到已经使用的热键，如下右图所示。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2.3.2</a:t>
            </a:r>
            <a:r>
              <a:rPr lang="zh-CN" altLang="en-US" dirty="0"/>
              <a:t>自定义视图</a:t>
            </a:r>
          </a:p>
        </p:txBody>
      </p:sp>
    </p:spTree>
    <p:extLst>
      <p:ext uri="{BB962C8B-B14F-4D97-AF65-F5344CB8AC3E}">
        <p14:creationId xmlns:p14="http://schemas.microsoft.com/office/powerpoint/2010/main" val="3885268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375542" y="1692251"/>
            <a:ext cx="3269835" cy="314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745388" y="1692250"/>
            <a:ext cx="5606348" cy="314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524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自定义视图背景颜色</a:t>
            </a:r>
          </a:p>
          <a:p>
            <a:r>
              <a:rPr lang="zh-CN" altLang="en-US" dirty="0"/>
              <a:t>在</a:t>
            </a:r>
            <a:r>
              <a:rPr lang="en-US" altLang="zh-CN" dirty="0"/>
              <a:t>Maya</a:t>
            </a:r>
            <a:r>
              <a:rPr lang="zh-CN" altLang="en-US" dirty="0"/>
              <a:t>中，用户可以按</a:t>
            </a:r>
            <a:r>
              <a:rPr lang="en-US" altLang="zh-CN" dirty="0"/>
              <a:t>Alt+B</a:t>
            </a:r>
            <a:r>
              <a:rPr lang="zh-CN" altLang="en-US" dirty="0"/>
              <a:t>组合键，快速在视图面板中切换背景颜色，设置不同背景的效果如下图所示。</a:t>
            </a:r>
            <a:endParaRPr lang="zh-CN" altLang="en-US" dirty="0"/>
          </a:p>
        </p:txBody>
      </p:sp>
      <p:pic>
        <p:nvPicPr>
          <p:cNvPr id="4100" name="图片 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7" r="12051"/>
          <a:stretch>
            <a:fillRect/>
          </a:stretch>
        </p:blipFill>
        <p:spPr bwMode="auto">
          <a:xfrm>
            <a:off x="2853558" y="1776905"/>
            <a:ext cx="3148669" cy="214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图片 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r="11095"/>
          <a:stretch>
            <a:fillRect/>
          </a:stretch>
        </p:blipFill>
        <p:spPr bwMode="auto">
          <a:xfrm>
            <a:off x="6157749" y="1776905"/>
            <a:ext cx="3136024" cy="214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图片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r="11423"/>
          <a:stretch>
            <a:fillRect/>
          </a:stretch>
        </p:blipFill>
        <p:spPr bwMode="auto">
          <a:xfrm>
            <a:off x="2853558" y="4074072"/>
            <a:ext cx="3258553" cy="22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图片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r="9061"/>
          <a:stretch>
            <a:fillRect/>
          </a:stretch>
        </p:blipFill>
        <p:spPr bwMode="auto">
          <a:xfrm>
            <a:off x="6253000" y="4074071"/>
            <a:ext cx="3404856" cy="22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07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69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5314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693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9959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用户也可以在菜单栏中执行“窗口</a:t>
            </a:r>
            <a:r>
              <a:rPr lang="en-US" altLang="zh-CN" dirty="0"/>
              <a:t>&gt;</a:t>
            </a:r>
            <a:r>
              <a:rPr lang="zh-CN" altLang="en-US" dirty="0"/>
              <a:t>设置</a:t>
            </a:r>
            <a:r>
              <a:rPr lang="en-US" altLang="zh-CN" dirty="0"/>
              <a:t>/</a:t>
            </a:r>
            <a:r>
              <a:rPr lang="zh-CN" altLang="en-US" dirty="0"/>
              <a:t>首选项</a:t>
            </a:r>
            <a:r>
              <a:rPr lang="en-US" altLang="zh-CN" dirty="0"/>
              <a:t>&gt;</a:t>
            </a:r>
            <a:r>
              <a:rPr lang="zh-CN" altLang="en-US" dirty="0"/>
              <a:t>颜色设置”命令，如下左图所示。打开“颜色”对话框，对用户界面、视图面板颜色、视图背景色进行自定义设置，如下右图所示。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rcRect r="33919"/>
          <a:stretch>
            <a:fillRect/>
          </a:stretch>
        </p:blipFill>
        <p:spPr>
          <a:xfrm>
            <a:off x="1351676" y="1620969"/>
            <a:ext cx="4810042" cy="391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/>
          <a:srcRect r="30613"/>
          <a:stretch>
            <a:fillRect/>
          </a:stretch>
        </p:blipFill>
        <p:spPr>
          <a:xfrm>
            <a:off x="6357184" y="2140331"/>
            <a:ext cx="3472705" cy="3393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329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E8912B13-B19F-43A6-807D-FF1812C9C2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5844" y="2305172"/>
            <a:ext cx="6046265" cy="637192"/>
          </a:xfrm>
        </p:spPr>
        <p:txBody>
          <a:bodyPr/>
          <a:lstStyle/>
          <a:p>
            <a:r>
              <a:rPr lang="zh-CN" altLang="en-US" dirty="0"/>
              <a:t>文件菜单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C977D07F-CF58-421A-8C72-85FC0C556A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1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2.4</a:t>
            </a:r>
            <a:r>
              <a:rPr lang="zh-CN" altLang="en-US" dirty="0"/>
              <a:t>文件菜单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文件菜单下集合了操作场景文件的所有命令，如新建场景、打开场景和保存场景等。</a:t>
            </a:r>
          </a:p>
          <a:p>
            <a:r>
              <a:rPr lang="en-US" altLang="zh-CN" dirty="0"/>
              <a:t>Maya</a:t>
            </a:r>
            <a:r>
              <a:rPr lang="zh-CN" altLang="en-US" dirty="0"/>
              <a:t>不仅可以储存自身的文件并且有固定的文件格式</a:t>
            </a:r>
            <a:r>
              <a:rPr lang="en-US" altLang="zh-CN" dirty="0"/>
              <a:t>mb/ma</a:t>
            </a:r>
            <a:r>
              <a:rPr lang="zh-CN" altLang="en-US" dirty="0"/>
              <a:t>，同时可以导出一些通用的格式，用于制作模型、动画、灯光等。还可以和别的软件进行互动，例如从</a:t>
            </a:r>
            <a:r>
              <a:rPr lang="en-US" altLang="zh-CN" dirty="0"/>
              <a:t>Maya</a:t>
            </a:r>
            <a:r>
              <a:rPr lang="zh-CN" altLang="en-US" dirty="0"/>
              <a:t>中导出</a:t>
            </a:r>
            <a:r>
              <a:rPr lang="en-US" altLang="zh-CN" dirty="0"/>
              <a:t>obj</a:t>
            </a:r>
            <a:r>
              <a:rPr lang="zh-CN" altLang="en-US" dirty="0"/>
              <a:t>格式在</a:t>
            </a:r>
            <a:r>
              <a:rPr lang="en-US" altLang="zh-CN" dirty="0"/>
              <a:t>Max</a:t>
            </a:r>
            <a:r>
              <a:rPr lang="zh-CN" altLang="en-US" dirty="0"/>
              <a:t>软件中也可以使用，但这些文件格式可以在同一体系文件夹统一管理。</a:t>
            </a:r>
          </a:p>
        </p:txBody>
      </p:sp>
    </p:spTree>
    <p:extLst>
      <p:ext uri="{BB962C8B-B14F-4D97-AF65-F5344CB8AC3E}">
        <p14:creationId xmlns:p14="http://schemas.microsoft.com/office/powerpoint/2010/main" val="2713289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01</a:t>
            </a:r>
            <a:r>
              <a:rPr lang="zh-CN" altLang="en-US" dirty="0"/>
              <a:t>：执行“文件</a:t>
            </a:r>
            <a:r>
              <a:rPr lang="en-US" altLang="zh-CN" dirty="0"/>
              <a:t>&gt;</a:t>
            </a:r>
            <a:r>
              <a:rPr lang="zh-CN" altLang="en-US" dirty="0"/>
              <a:t>项目窗口”菜单命令，如下左图所示。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02</a:t>
            </a:r>
            <a:r>
              <a:rPr lang="zh-CN" altLang="en-US" dirty="0"/>
              <a:t>：打开“项目窗口”对话框，单击“新建”按钮，在“当前项目”文本框中输入新建工程的名称为</a:t>
            </a:r>
            <a:r>
              <a:rPr lang="en-US" altLang="zh-CN" dirty="0"/>
              <a:t>New_Project</a:t>
            </a:r>
            <a:r>
              <a:rPr lang="zh-CN" altLang="en-US" dirty="0"/>
              <a:t>（可根据项目要求来设置名称）。在“位置”后面输入工程目录所创建的路径。单击“接受”按钮，即可在指定的路径中创建一个名称为</a:t>
            </a:r>
            <a:r>
              <a:rPr lang="en-US" altLang="zh-CN" dirty="0"/>
              <a:t>New_Project</a:t>
            </a:r>
            <a:r>
              <a:rPr lang="zh-CN" altLang="en-US" dirty="0"/>
              <a:t>的工程目录，如下右图所示。</a:t>
            </a:r>
          </a:p>
          <a:p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2"/>
          <a:srcRect b="14385"/>
          <a:stretch>
            <a:fillRect/>
          </a:stretch>
        </p:blipFill>
        <p:spPr>
          <a:xfrm>
            <a:off x="3587881" y="2686268"/>
            <a:ext cx="1839524" cy="377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665076" y="2686267"/>
            <a:ext cx="3966165" cy="377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3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03</a:t>
            </a:r>
            <a:r>
              <a:rPr lang="zh-CN" altLang="en-US" dirty="0"/>
              <a:t>：执行“文件</a:t>
            </a:r>
            <a:r>
              <a:rPr lang="en-US" altLang="zh-CN" dirty="0"/>
              <a:t>&gt;</a:t>
            </a:r>
            <a:r>
              <a:rPr lang="zh-CN" altLang="en-US" dirty="0"/>
              <a:t>设置项目”命令，打开“设置项目”对话框，然后将项目文件目录指定到创建的</a:t>
            </a:r>
            <a:r>
              <a:rPr lang="en-US" altLang="zh-CN" dirty="0"/>
              <a:t>D:\Documents\maya\projects\default</a:t>
            </a:r>
            <a:r>
              <a:rPr lang="zh-CN" altLang="en-US" dirty="0"/>
              <a:t>文件夹下，单击“设置”按钮，一般模型或动画文件都会放在</a:t>
            </a:r>
            <a:r>
              <a:rPr lang="en-US" altLang="zh-CN" dirty="0"/>
              <a:t>scenes</a:t>
            </a:r>
            <a:r>
              <a:rPr lang="zh-CN" altLang="en-US" dirty="0"/>
              <a:t>文件夹里，如下图所示。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24621" y="2177447"/>
            <a:ext cx="6423078" cy="397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5979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209B01B-F844-4989-A441-E3053CE24A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提示：</a:t>
            </a:r>
          </a:p>
          <a:p>
            <a:r>
              <a:rPr lang="zh-CN" altLang="en-US" dirty="0"/>
              <a:t>在输入名称时最好使用英文，因为</a:t>
            </a:r>
            <a:r>
              <a:rPr lang="en-US" altLang="zh-CN" dirty="0"/>
              <a:t>Maya</a:t>
            </a:r>
            <a:r>
              <a:rPr lang="zh-CN" altLang="en-US" dirty="0"/>
              <a:t>在某些地方只支持英文，否则会出现无故报错。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49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492736CC-3BCF-46FD-BA73-428E4A149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5843" y="2333696"/>
            <a:ext cx="6046265" cy="637192"/>
          </a:xfrm>
        </p:spPr>
        <p:txBody>
          <a:bodyPr/>
          <a:lstStyle/>
          <a:p>
            <a:r>
              <a:rPr lang="zh-CN" altLang="en-US" dirty="0"/>
              <a:t>视图操作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A4C237C-4F0D-467E-B01B-57EE4C07A4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2.1.1</a:t>
            </a:r>
            <a:r>
              <a:rPr lang="zh-CN" altLang="en-US" dirty="0"/>
              <a:t>视图基本控制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F325ECA8-BF56-4346-B3ED-50032AF8B0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79002" y="2886229"/>
            <a:ext cx="2001158" cy="1406553"/>
          </a:xfrm>
        </p:spPr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xmlns="" id="{B613E124-1A27-4902-A7EA-DF5F616D55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2.1.2</a:t>
            </a:r>
            <a:r>
              <a:rPr lang="zh-CN" altLang="en-US" dirty="0"/>
              <a:t>视图布局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75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知识延伸：捕捉工具的应用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05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65828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A4774D80-D159-43E0-9F44-1C2AB45CB1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Maya</a:t>
            </a:r>
            <a:r>
              <a:rPr lang="zh-CN" altLang="en-US" dirty="0"/>
              <a:t>中，捕捉命令捕捉对象到场景中的现有对象上，用户可以在状态行中，显示捕捉图标，然后单击启用相应的捕捉按钮即可，如下图所示。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55494" y="1641650"/>
            <a:ext cx="10693013" cy="51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39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7D928367-E2EB-4114-A623-5798AEF346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）捕捉到栅格：捕捉到栅格工具 ，可以将对象捕捉到栅格上，快捷键为</a:t>
            </a:r>
            <a:r>
              <a:rPr lang="en-US" altLang="zh-CN" dirty="0"/>
              <a:t>X</a:t>
            </a:r>
            <a:r>
              <a:rPr lang="zh-CN" altLang="en-US" dirty="0"/>
              <a:t>键。当激活该按钮时，可以将物体在栅格上进行移动，如下图所示。</a:t>
            </a:r>
            <a:endParaRPr lang="zh-CN" alt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781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476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122" name="图片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1" y="1847356"/>
            <a:ext cx="4534674" cy="23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图片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52" y="1847355"/>
            <a:ext cx="4518303" cy="23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23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10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9E42B161-8A59-4C17-8FAC-BBD1A9CE03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）铺捉到曲线：“捕捉到曲线”工具 ，快捷键为</a:t>
            </a:r>
            <a:r>
              <a:rPr lang="en-US" altLang="zh-CN" dirty="0"/>
              <a:t>C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pic>
        <p:nvPicPr>
          <p:cNvPr id="6146" name="图片 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6" y="1403131"/>
            <a:ext cx="4850126" cy="25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图片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69" y="1403130"/>
            <a:ext cx="4816906" cy="25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228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07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）铺捉到点：“捕捉到点”工具 ，快捷键为</a:t>
            </a:r>
            <a:r>
              <a:rPr lang="en-US" altLang="zh-CN" dirty="0"/>
              <a:t>V</a:t>
            </a:r>
            <a:r>
              <a:rPr lang="zh-CN" altLang="en-US" dirty="0"/>
              <a:t>。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85643" y="1376362"/>
            <a:ext cx="4370728" cy="232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764923" y="1376361"/>
            <a:ext cx="4335449" cy="232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66361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51250" y="2349469"/>
            <a:ext cx="6046265" cy="637192"/>
          </a:xfrm>
        </p:spPr>
        <p:txBody>
          <a:bodyPr/>
          <a:lstStyle/>
          <a:p>
            <a:r>
              <a:rPr lang="zh-CN" altLang="en-US" dirty="0"/>
              <a:t>上机实</a:t>
            </a:r>
            <a:r>
              <a:rPr lang="zh-CN" altLang="en-US" dirty="0" smtClean="0"/>
              <a:t>训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06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12162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上机实训：制作钟表模型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采用本章以上学习的内容创建钟表模型，技术掌握：创建多边形基本体、复制对象、特殊复制对象、移动、旋转、缩放工具、分组命令等。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30615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710DCAEE-3BEC-4132-9387-E6E54559B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01</a:t>
            </a:r>
            <a:r>
              <a:rPr lang="zh-CN" altLang="en-US" dirty="0"/>
              <a:t>：新建一个场景，执行“多边形建模”工具栏上的“多边形圆柱体”命令，如下左图所示。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02</a:t>
            </a:r>
            <a:r>
              <a:rPr lang="zh-CN" altLang="en-US" dirty="0"/>
              <a:t>：在右侧属性面板中将圆柱体的“旋转</a:t>
            </a:r>
            <a:r>
              <a:rPr lang="en-US" altLang="zh-CN" dirty="0"/>
              <a:t>Z”</a:t>
            </a:r>
            <a:r>
              <a:rPr lang="zh-CN" altLang="en-US" dirty="0"/>
              <a:t>属性设置为</a:t>
            </a:r>
            <a:r>
              <a:rPr lang="en-US" altLang="zh-CN" dirty="0"/>
              <a:t>-90</a:t>
            </a:r>
            <a:r>
              <a:rPr lang="zh-CN" altLang="en-US" dirty="0"/>
              <a:t>，将“缩放</a:t>
            </a:r>
            <a:r>
              <a:rPr lang="en-US" altLang="zh-CN" dirty="0"/>
              <a:t>X”</a:t>
            </a:r>
            <a:r>
              <a:rPr lang="zh-CN" altLang="en-US" dirty="0"/>
              <a:t>属性设置为</a:t>
            </a:r>
            <a:r>
              <a:rPr lang="en-US" altLang="zh-CN" dirty="0"/>
              <a:t>2.5</a:t>
            </a:r>
            <a:r>
              <a:rPr lang="zh-CN" altLang="en-US" dirty="0"/>
              <a:t>，将“缩放</a:t>
            </a:r>
            <a:r>
              <a:rPr lang="en-US" altLang="zh-CN" dirty="0"/>
              <a:t>Y”</a:t>
            </a:r>
            <a:r>
              <a:rPr lang="zh-CN" altLang="en-US" dirty="0"/>
              <a:t>属性设置为</a:t>
            </a:r>
            <a:r>
              <a:rPr lang="en-US" altLang="zh-CN" dirty="0"/>
              <a:t>0.5</a:t>
            </a:r>
            <a:r>
              <a:rPr lang="zh-CN" altLang="en-US" dirty="0"/>
              <a:t>，将“缩放</a:t>
            </a:r>
            <a:r>
              <a:rPr lang="en-US" altLang="zh-CN" dirty="0"/>
              <a:t>X”</a:t>
            </a:r>
            <a:r>
              <a:rPr lang="zh-CN" altLang="en-US" dirty="0"/>
              <a:t>属性设置为</a:t>
            </a:r>
            <a:r>
              <a:rPr lang="en-US" altLang="zh-CN" dirty="0"/>
              <a:t>2.5</a:t>
            </a:r>
            <a:r>
              <a:rPr lang="zh-CN" altLang="en-US" dirty="0"/>
              <a:t>，如下右图所示。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91339" y="2631440"/>
            <a:ext cx="3622585" cy="3564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5188421" y="2631440"/>
            <a:ext cx="5092211" cy="3564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1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1895DFAE-622A-4A87-BC72-F7F8E90711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03</a:t>
            </a:r>
            <a:r>
              <a:rPr lang="zh-CN" altLang="en-US" dirty="0"/>
              <a:t>：执行“多边形建模”工具栏上的“多边形圆环”命令，如下左图所示。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04</a:t>
            </a:r>
            <a:r>
              <a:rPr lang="zh-CN" altLang="en-US" dirty="0"/>
              <a:t>：按调整圆环的属性，将“旋转</a:t>
            </a:r>
            <a:r>
              <a:rPr lang="en-US" altLang="zh-CN" dirty="0"/>
              <a:t>Z”</a:t>
            </a:r>
            <a:r>
              <a:rPr lang="zh-CN" altLang="en-US" dirty="0"/>
              <a:t>属性设置为</a:t>
            </a:r>
            <a:r>
              <a:rPr lang="en-US" altLang="zh-CN" dirty="0"/>
              <a:t>-90</a:t>
            </a:r>
            <a:r>
              <a:rPr lang="zh-CN" altLang="en-US" dirty="0"/>
              <a:t>，将三个轴向的缩放设置为</a:t>
            </a:r>
            <a:r>
              <a:rPr lang="en-US" altLang="zh-CN" dirty="0"/>
              <a:t>10</a:t>
            </a:r>
            <a:r>
              <a:rPr lang="zh-CN" altLang="en-US" dirty="0"/>
              <a:t>，并将</a:t>
            </a:r>
            <a:r>
              <a:rPr lang="en-US" altLang="zh-CN" dirty="0"/>
              <a:t>polyTorus1</a:t>
            </a:r>
            <a:r>
              <a:rPr lang="zh-CN" altLang="en-US" dirty="0"/>
              <a:t>节点属性中的“截面半径”属性改为</a:t>
            </a:r>
            <a:r>
              <a:rPr lang="en-US" altLang="zh-CN" dirty="0"/>
              <a:t>0.02,</a:t>
            </a:r>
            <a:r>
              <a:rPr lang="zh-CN" altLang="en-US" dirty="0"/>
              <a:t>将“轴向细分数”属性改为</a:t>
            </a:r>
            <a:r>
              <a:rPr lang="en-US" altLang="zh-CN" dirty="0"/>
              <a:t>50</a:t>
            </a:r>
            <a:r>
              <a:rPr lang="zh-CN" altLang="en-US" dirty="0"/>
              <a:t>，如下右图所示。</a:t>
            </a:r>
          </a:p>
          <a:p>
            <a:endParaRPr lang="zh-CN" altLang="en-US" dirty="0"/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25607" y="2566593"/>
            <a:ext cx="3770674" cy="318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5440351" y="2566593"/>
            <a:ext cx="4875805" cy="3187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7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8EC39C33-7128-4BA2-B7F1-947F378289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05</a:t>
            </a:r>
            <a:r>
              <a:rPr lang="zh-CN" altLang="en-US" dirty="0"/>
              <a:t>：选中圆环，按</a:t>
            </a:r>
            <a:r>
              <a:rPr lang="en-US" altLang="zh-CN" dirty="0"/>
              <a:t>Ctrl+D</a:t>
            </a:r>
            <a:r>
              <a:rPr lang="zh-CN" altLang="en-US" dirty="0"/>
              <a:t>组合键，执行“复制”命令，复制出一个新的圆环，将新复制的圆环的三个轴向的缩放设置为</a:t>
            </a:r>
            <a:r>
              <a:rPr lang="en-US" altLang="zh-CN" dirty="0"/>
              <a:t>9</a:t>
            </a:r>
            <a:r>
              <a:rPr lang="zh-CN" altLang="en-US" dirty="0"/>
              <a:t>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06</a:t>
            </a:r>
            <a:r>
              <a:rPr lang="zh-CN" altLang="en-US" dirty="0"/>
              <a:t>：再创建一个圆柱体，将圆柱体的</a:t>
            </a:r>
            <a:r>
              <a:rPr lang="en-US" altLang="zh-CN" dirty="0"/>
              <a:t>polyCylinder2</a:t>
            </a:r>
            <a:r>
              <a:rPr lang="zh-CN" altLang="en-US" dirty="0"/>
              <a:t>节点中的“半径”属性设置为</a:t>
            </a:r>
            <a:r>
              <a:rPr lang="en-US" altLang="zh-CN" dirty="0"/>
              <a:t>0.1</a:t>
            </a:r>
            <a:r>
              <a:rPr lang="zh-CN" altLang="en-US" dirty="0"/>
              <a:t>，将“高度”属性设置为</a:t>
            </a:r>
            <a:r>
              <a:rPr lang="en-US" altLang="zh-CN" dirty="0"/>
              <a:t>22</a:t>
            </a:r>
            <a:r>
              <a:rPr lang="zh-CN" altLang="en-US" dirty="0"/>
              <a:t>，如下右图所示。</a:t>
            </a:r>
            <a:endParaRPr lang="zh-CN" altLang="en-US" dirty="0"/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48114" y="2656521"/>
            <a:ext cx="4127927" cy="291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01258" y="2656521"/>
            <a:ext cx="4749712" cy="2910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6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64E59DE6-FC50-436B-B429-0D7D8F79AB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2.1 </a:t>
            </a:r>
            <a:r>
              <a:rPr lang="zh-CN" altLang="en-US" dirty="0"/>
              <a:t>视图操作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93ABDF1-28A5-4B27-9379-1B76FD37E6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Autodesk Maya 2022</a:t>
            </a:r>
            <a:r>
              <a:rPr lang="zh-CN" altLang="en-US" dirty="0"/>
              <a:t>是一款虚拟的三维软件，提供了一些视图使用户更加方便的编辑使用，在默认状态下，启动</a:t>
            </a:r>
            <a:r>
              <a:rPr lang="en-US" altLang="zh-CN" dirty="0"/>
              <a:t>Maya 2022</a:t>
            </a:r>
            <a:r>
              <a:rPr lang="zh-CN" altLang="en-US" dirty="0"/>
              <a:t>软件后，操作视图显示为“透视”视图。我们需要了解和掌握相应的视图操作，以便更好地完成场景设置。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41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8EC39C33-7128-4BA2-B7F1-947F378289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07</a:t>
            </a:r>
            <a:r>
              <a:rPr lang="zh-CN" altLang="en-US" dirty="0"/>
              <a:t>：按</a:t>
            </a:r>
            <a:r>
              <a:rPr lang="en-US" altLang="zh-CN" dirty="0"/>
              <a:t>Ctrl+D</a:t>
            </a:r>
            <a:r>
              <a:rPr lang="zh-CN" altLang="en-US" dirty="0"/>
              <a:t>组合键，将圆柱体复制</a:t>
            </a:r>
            <a:r>
              <a:rPr lang="en-US" altLang="zh-CN" dirty="0"/>
              <a:t>2</a:t>
            </a:r>
            <a:r>
              <a:rPr lang="zh-CN" altLang="en-US" dirty="0"/>
              <a:t>个，分别移动到两侧，如下左图所示。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08</a:t>
            </a:r>
            <a:r>
              <a:rPr lang="zh-CN" altLang="en-US" dirty="0"/>
              <a:t>：选中三个圆柱体，执行“编辑</a:t>
            </a:r>
            <a:r>
              <a:rPr lang="en-US" altLang="zh-CN" dirty="0"/>
              <a:t>&gt;</a:t>
            </a:r>
            <a:r>
              <a:rPr lang="zh-CN" altLang="en-US" dirty="0"/>
              <a:t>分组”命令，也可以按</a:t>
            </a:r>
            <a:r>
              <a:rPr lang="en-US" altLang="zh-CN" dirty="0"/>
              <a:t>Ctrl+G</a:t>
            </a:r>
            <a:r>
              <a:rPr lang="zh-CN" altLang="en-US" dirty="0"/>
              <a:t>组合键来执行。这样就可以将</a:t>
            </a:r>
            <a:r>
              <a:rPr lang="en-US" altLang="zh-CN" dirty="0"/>
              <a:t>3</a:t>
            </a:r>
            <a:r>
              <a:rPr lang="zh-CN" altLang="en-US" dirty="0"/>
              <a:t>个圆柱体添加在一个组里，如下右图所示。移动这个</a:t>
            </a:r>
            <a:r>
              <a:rPr lang="en-US" altLang="zh-CN" dirty="0"/>
              <a:t>group1</a:t>
            </a:r>
            <a:r>
              <a:rPr lang="zh-CN" altLang="en-US" dirty="0"/>
              <a:t>的组就可以同时移动这三个圆柱体。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07558" y="2655218"/>
            <a:ext cx="3848814" cy="335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86095" y="2655217"/>
            <a:ext cx="5484911" cy="3351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3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09</a:t>
            </a:r>
            <a:r>
              <a:rPr lang="zh-CN" altLang="en-US" dirty="0"/>
              <a:t>：选中</a:t>
            </a:r>
            <a:r>
              <a:rPr lang="en-US" altLang="zh-CN" dirty="0"/>
              <a:t>group1</a:t>
            </a:r>
            <a:r>
              <a:rPr lang="zh-CN" altLang="en-US" dirty="0"/>
              <a:t>分组，按</a:t>
            </a:r>
            <a:r>
              <a:rPr lang="en-US" altLang="zh-CN" dirty="0"/>
              <a:t>Ctrl+D</a:t>
            </a:r>
            <a:r>
              <a:rPr lang="zh-CN" altLang="en-US" dirty="0"/>
              <a:t>组合键进行复制，就可以将</a:t>
            </a:r>
            <a:r>
              <a:rPr lang="en-US" altLang="zh-CN" dirty="0"/>
              <a:t>group1</a:t>
            </a:r>
            <a:r>
              <a:rPr lang="zh-CN" altLang="en-US" dirty="0"/>
              <a:t>里的所有模型复制一个出来，并将复制出的</a:t>
            </a:r>
            <a:r>
              <a:rPr lang="en-US" altLang="zh-CN" dirty="0"/>
              <a:t>group2</a:t>
            </a:r>
            <a:r>
              <a:rPr lang="zh-CN" altLang="en-US" dirty="0"/>
              <a:t>分组的“旋转</a:t>
            </a:r>
            <a:r>
              <a:rPr lang="en-US" altLang="zh-CN" dirty="0"/>
              <a:t>X”</a:t>
            </a:r>
            <a:r>
              <a:rPr lang="zh-CN" altLang="en-US" dirty="0"/>
              <a:t>属性改为</a:t>
            </a:r>
            <a:r>
              <a:rPr lang="en-US" altLang="zh-CN" dirty="0"/>
              <a:t>-90</a:t>
            </a:r>
            <a:r>
              <a:rPr lang="zh-CN" altLang="en-US" dirty="0"/>
              <a:t>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10</a:t>
            </a:r>
            <a:r>
              <a:rPr lang="zh-CN" altLang="en-US" dirty="0"/>
              <a:t>：执行“多边形建模”工具栏上的“多边形圆锥体”命令，创建一个圆锥体，将圆锥体的“平移</a:t>
            </a:r>
            <a:r>
              <a:rPr lang="en-US" altLang="zh-CN" dirty="0"/>
              <a:t>Y”</a:t>
            </a:r>
            <a:r>
              <a:rPr lang="zh-CN" altLang="en-US" dirty="0"/>
              <a:t>属性改为</a:t>
            </a:r>
            <a:r>
              <a:rPr lang="en-US" altLang="zh-CN" dirty="0"/>
              <a:t>8.3</a:t>
            </a:r>
            <a:r>
              <a:rPr lang="zh-CN" altLang="en-US" dirty="0"/>
              <a:t>，将“旋转</a:t>
            </a:r>
            <a:r>
              <a:rPr lang="en-US" altLang="zh-CN" dirty="0"/>
              <a:t>X”</a:t>
            </a:r>
            <a:r>
              <a:rPr lang="zh-CN" altLang="en-US" dirty="0"/>
              <a:t>属性改为</a:t>
            </a:r>
            <a:r>
              <a:rPr lang="en-US" altLang="zh-CN" dirty="0"/>
              <a:t>180</a:t>
            </a:r>
            <a:r>
              <a:rPr lang="zh-CN" altLang="en-US" dirty="0"/>
              <a:t>，将三个轴向的缩放属性改成</a:t>
            </a:r>
            <a:r>
              <a:rPr lang="en-US" altLang="zh-CN" dirty="0"/>
              <a:t>0.6</a:t>
            </a:r>
            <a:r>
              <a:rPr lang="zh-CN" altLang="en-US" dirty="0"/>
              <a:t>，如下右图所示。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01725" y="3106518"/>
            <a:ext cx="4290847" cy="271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5986221" y="3106518"/>
            <a:ext cx="3874478" cy="2710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7855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11</a:t>
            </a:r>
            <a:r>
              <a:rPr lang="zh-CN" altLang="en-US" dirty="0"/>
              <a:t>：选中圆锥体，执行“编辑</a:t>
            </a:r>
            <a:r>
              <a:rPr lang="en-US" altLang="zh-CN" dirty="0"/>
              <a:t>&gt;</a:t>
            </a:r>
            <a:r>
              <a:rPr lang="zh-CN" altLang="en-US" dirty="0"/>
              <a:t>分组”命令，给圆锥体添加一个分组，这时可以看到分组的坐标轴默认在原点位置上，如下左图所示。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12</a:t>
            </a:r>
            <a:r>
              <a:rPr lang="zh-CN" altLang="en-US" dirty="0"/>
              <a:t>：选中</a:t>
            </a:r>
            <a:r>
              <a:rPr lang="en-US" altLang="zh-CN" dirty="0"/>
              <a:t>group3</a:t>
            </a:r>
            <a:r>
              <a:rPr lang="zh-CN" altLang="en-US" dirty="0"/>
              <a:t>圆锥体的分组，单击“编辑</a:t>
            </a:r>
            <a:r>
              <a:rPr lang="en-US" altLang="zh-CN" dirty="0"/>
              <a:t>&gt;</a:t>
            </a:r>
            <a:r>
              <a:rPr lang="zh-CN" altLang="en-US" dirty="0"/>
              <a:t>特殊复制”命令后的小方块，打开“特殊复制选项”对话框。将“旋转”属性的第一格中的数值设置为</a:t>
            </a:r>
            <a:r>
              <a:rPr lang="en-US" altLang="zh-CN" dirty="0"/>
              <a:t>30</a:t>
            </a:r>
            <a:r>
              <a:rPr lang="zh-CN" altLang="en-US" dirty="0"/>
              <a:t>，将“副本数”属性改为</a:t>
            </a:r>
            <a:r>
              <a:rPr lang="en-US" altLang="zh-CN" dirty="0"/>
              <a:t>11</a:t>
            </a:r>
            <a:r>
              <a:rPr lang="zh-CN" altLang="en-US" dirty="0"/>
              <a:t>，单击“特殊复制”按钮执行特殊复制，如下右图所示。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44007" y="2965679"/>
            <a:ext cx="3941056" cy="313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29500" y="2965679"/>
            <a:ext cx="5267150" cy="3135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4318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13</a:t>
            </a:r>
            <a:r>
              <a:rPr lang="zh-CN" altLang="en-US" dirty="0"/>
              <a:t>：这时可以看因为圆锥体的分组的中心轴在原点上，所以圆锥体以原点为轴，以</a:t>
            </a:r>
            <a:r>
              <a:rPr lang="en-US" altLang="zh-CN" dirty="0"/>
              <a:t>X</a:t>
            </a:r>
            <a:r>
              <a:rPr lang="zh-CN" altLang="en-US" dirty="0"/>
              <a:t>方向每旋转</a:t>
            </a:r>
            <a:r>
              <a:rPr lang="en-US" altLang="zh-CN" dirty="0"/>
              <a:t>30</a:t>
            </a:r>
            <a:r>
              <a:rPr lang="zh-CN" altLang="en-US" dirty="0"/>
              <a:t>度就会创建一个新的椎体，这样就制作出了时钟的</a:t>
            </a:r>
            <a:r>
              <a:rPr lang="en-US" altLang="zh-CN" dirty="0"/>
              <a:t>12</a:t>
            </a:r>
            <a:r>
              <a:rPr lang="zh-CN" altLang="en-US" dirty="0"/>
              <a:t>个时间刻度，如下左图所示。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14</a:t>
            </a:r>
            <a:r>
              <a:rPr lang="zh-CN" altLang="en-US" dirty="0"/>
              <a:t>：下面开始制作时针和分针，在创建一个圆柱体，将它的“平移</a:t>
            </a:r>
            <a:r>
              <a:rPr lang="en-US" altLang="zh-CN" dirty="0"/>
              <a:t>X”</a:t>
            </a:r>
            <a:r>
              <a:rPr lang="zh-CN" altLang="en-US" dirty="0"/>
              <a:t>属性设置为</a:t>
            </a:r>
            <a:r>
              <a:rPr lang="en-US" altLang="zh-CN" dirty="0"/>
              <a:t>0.5</a:t>
            </a:r>
            <a:r>
              <a:rPr lang="zh-CN" altLang="en-US" dirty="0"/>
              <a:t>，将</a:t>
            </a:r>
            <a:r>
              <a:rPr lang="en-US" altLang="zh-CN" dirty="0"/>
              <a:t>polyCylinder3</a:t>
            </a:r>
            <a:r>
              <a:rPr lang="zh-CN" altLang="en-US" dirty="0"/>
              <a:t>节点属性中的“半径”属性改为</a:t>
            </a:r>
            <a:r>
              <a:rPr lang="en-US" altLang="zh-CN" dirty="0"/>
              <a:t>0.1</a:t>
            </a:r>
            <a:r>
              <a:rPr lang="zh-CN" altLang="en-US" dirty="0"/>
              <a:t>，将“高度”属性改为</a:t>
            </a:r>
            <a:r>
              <a:rPr lang="en-US" altLang="zh-CN" dirty="0"/>
              <a:t>15</a:t>
            </a:r>
            <a:r>
              <a:rPr lang="zh-CN" altLang="en-US" dirty="0"/>
              <a:t>，如下右图所示。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543" y="2755419"/>
            <a:ext cx="3672294" cy="328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5513025" y="2755419"/>
            <a:ext cx="4348581" cy="3282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9180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15</a:t>
            </a:r>
            <a:r>
              <a:rPr lang="zh-CN" altLang="en-US" dirty="0"/>
              <a:t>：选中圆柱体按住鼠标右键不放，在弹出的菜单中选择“顶点”命令，如下左图所示。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16</a:t>
            </a:r>
            <a:r>
              <a:rPr lang="zh-CN" altLang="en-US" dirty="0"/>
              <a:t>：选中圆柱体底板的顶点进行</a:t>
            </a:r>
            <a:r>
              <a:rPr lang="en-US" altLang="zh-CN" dirty="0"/>
              <a:t>Y</a:t>
            </a:r>
            <a:r>
              <a:rPr lang="zh-CN" altLang="en-US" dirty="0"/>
              <a:t>轴的移动，让圆柱体的一侧变短，如下右图所示。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59098" y="1920272"/>
            <a:ext cx="4489910" cy="357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84220" y="1943920"/>
            <a:ext cx="4131204" cy="3551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505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17</a:t>
            </a:r>
            <a:r>
              <a:rPr lang="zh-CN" altLang="en-US" dirty="0"/>
              <a:t>：将这个圆柱复制一个，用同样的方法将圆柱的顶部顶点向下移动，改变圆柱的长度，如下左图所示。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18</a:t>
            </a:r>
            <a:r>
              <a:rPr lang="zh-CN" altLang="en-US" dirty="0"/>
              <a:t>：选中</a:t>
            </a:r>
            <a:r>
              <a:rPr lang="en-US" altLang="zh-CN" dirty="0"/>
              <a:t>2</a:t>
            </a:r>
            <a:r>
              <a:rPr lang="zh-CN" altLang="en-US" dirty="0"/>
              <a:t>个圆柱体分别进行</a:t>
            </a:r>
            <a:r>
              <a:rPr lang="en-US" altLang="zh-CN" dirty="0"/>
              <a:t>X</a:t>
            </a:r>
            <a:r>
              <a:rPr lang="zh-CN" altLang="en-US" dirty="0"/>
              <a:t>轴的旋转，长的一个圆柱就是分针，短的圆柱就是时针，如下右图所示。</a:t>
            </a:r>
          </a:p>
          <a:p>
            <a:r>
              <a:rPr lang="zh-CN" altLang="en-US" dirty="0"/>
              <a:t>这样就完成一个钟表模型的制作。如果分别给分针、时针的圆柱创建动画，就可以制作出一个时钟的小动画了。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92221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34890" y="1413981"/>
            <a:ext cx="4437683" cy="382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66862" y="1413981"/>
            <a:ext cx="4277839" cy="3820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2938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E8912B13-B19F-43A6-807D-FF1812C9C2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课后练习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568DF8F-9A6A-4890-A550-9D94BF631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C977D07F-CF58-421A-8C72-85FC0C556A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07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xmlns="" id="{1C7AB951-E9E6-4B15-AAF7-30A9145D1B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xmlns="" id="{BA39629A-92EE-43EB-B66E-BA633B5C6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F30C28DF-D0AE-4DAD-A6A3-AFBCF8D78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b="1" dirty="0"/>
              <a:t>1.</a:t>
            </a:r>
            <a:r>
              <a:rPr lang="zh-CN" altLang="en-US" b="1" dirty="0"/>
              <a:t>选择题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）按住键盘上</a:t>
            </a:r>
            <a:r>
              <a:rPr lang="en-US" altLang="zh-CN" dirty="0"/>
              <a:t>Alt</a:t>
            </a:r>
            <a:r>
              <a:rPr lang="zh-CN" altLang="en-US" dirty="0"/>
              <a:t>键，然后按住鼠标左键进行移动，则</a:t>
            </a:r>
            <a:r>
              <a:rPr lang="zh-CN" altLang="en-US" u="sng" dirty="0"/>
              <a:t>         </a:t>
            </a:r>
            <a:r>
              <a:rPr lang="zh-CN" altLang="en-US" dirty="0"/>
              <a:t>。</a:t>
            </a:r>
          </a:p>
          <a:p>
            <a:r>
              <a:rPr lang="en-US" altLang="zh-CN" dirty="0"/>
              <a:t>A.</a:t>
            </a:r>
            <a:r>
              <a:rPr lang="zh-CN" altLang="en-US" dirty="0"/>
              <a:t>旋转视图                             </a:t>
            </a:r>
            <a:r>
              <a:rPr lang="en-US" altLang="zh-CN" dirty="0"/>
              <a:t>B.</a:t>
            </a:r>
            <a:r>
              <a:rPr lang="zh-CN" altLang="en-US" dirty="0"/>
              <a:t>移动视图   </a:t>
            </a:r>
          </a:p>
          <a:p>
            <a:r>
              <a:rPr lang="en-US" altLang="zh-CN" dirty="0"/>
              <a:t>C.</a:t>
            </a:r>
            <a:r>
              <a:rPr lang="zh-CN" altLang="en-US" dirty="0"/>
              <a:t>缩放视图                             </a:t>
            </a:r>
            <a:r>
              <a:rPr lang="en-US" altLang="zh-CN" dirty="0"/>
              <a:t>D.</a:t>
            </a:r>
            <a:r>
              <a:rPr lang="zh-CN" altLang="en-US" dirty="0"/>
              <a:t>无变化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）在</a:t>
            </a:r>
            <a:r>
              <a:rPr lang="en-US" altLang="zh-CN" dirty="0"/>
              <a:t>Maya 2022</a:t>
            </a:r>
            <a:r>
              <a:rPr lang="zh-CN" altLang="en-US" dirty="0"/>
              <a:t>的系统默认设置下，打开</a:t>
            </a:r>
            <a:r>
              <a:rPr lang="en-US" altLang="zh-CN" dirty="0"/>
              <a:t>Maya</a:t>
            </a:r>
            <a:r>
              <a:rPr lang="zh-CN" altLang="en-US" dirty="0"/>
              <a:t>软件显示的默认视图为</a:t>
            </a:r>
            <a:r>
              <a:rPr lang="zh-CN" altLang="en-US" u="sng" dirty="0"/>
              <a:t>          </a:t>
            </a:r>
            <a:r>
              <a:rPr lang="zh-CN" altLang="en-US" dirty="0"/>
              <a:t> 。</a:t>
            </a:r>
          </a:p>
          <a:p>
            <a:r>
              <a:rPr lang="en-US" altLang="zh-CN" dirty="0"/>
              <a:t>A.</a:t>
            </a:r>
            <a:r>
              <a:rPr lang="zh-CN" altLang="en-US" dirty="0"/>
              <a:t>侧视图                              </a:t>
            </a:r>
            <a:r>
              <a:rPr lang="en-US" altLang="zh-CN" dirty="0"/>
              <a:t>B.</a:t>
            </a:r>
            <a:r>
              <a:rPr lang="zh-CN" altLang="en-US" dirty="0"/>
              <a:t>顶视图 </a:t>
            </a:r>
          </a:p>
          <a:p>
            <a:r>
              <a:rPr lang="en-US" altLang="zh-CN" dirty="0"/>
              <a:t>C.</a:t>
            </a:r>
            <a:r>
              <a:rPr lang="zh-CN" altLang="en-US" dirty="0"/>
              <a:t>前视图                              </a:t>
            </a:r>
            <a:r>
              <a:rPr lang="en-US" altLang="zh-CN" dirty="0"/>
              <a:t>D.</a:t>
            </a:r>
            <a:r>
              <a:rPr lang="zh-CN" altLang="en-US" dirty="0"/>
              <a:t>透视图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14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4C7D107D-C1BE-4612-932E-D4F4FC023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）在</a:t>
            </a:r>
            <a:r>
              <a:rPr lang="en-US" altLang="zh-CN" dirty="0"/>
              <a:t>Maya 2022</a:t>
            </a:r>
            <a:r>
              <a:rPr lang="zh-CN" altLang="en-US" dirty="0"/>
              <a:t>中组合物体的快捷键为</a:t>
            </a:r>
            <a:r>
              <a:rPr lang="zh-CN" altLang="en-US" u="sng" dirty="0"/>
              <a:t>        </a:t>
            </a:r>
            <a:r>
              <a:rPr lang="zh-CN" altLang="en-US" dirty="0"/>
              <a:t> 。</a:t>
            </a:r>
          </a:p>
          <a:p>
            <a:r>
              <a:rPr lang="en-US" altLang="zh-CN" dirty="0"/>
              <a:t>A.Ctrl+E                              B.Ctrl+N   </a:t>
            </a:r>
          </a:p>
          <a:p>
            <a:r>
              <a:rPr lang="en-US" altLang="zh-CN" dirty="0"/>
              <a:t>C.Ctrl+G                              D.Ctrl+Shift+O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）在</a:t>
            </a:r>
            <a:r>
              <a:rPr lang="en-US" altLang="zh-CN" dirty="0"/>
              <a:t>Maya 2022</a:t>
            </a:r>
            <a:r>
              <a:rPr lang="zh-CN" altLang="en-US" dirty="0"/>
              <a:t>中自定义视图背景的快捷键为</a:t>
            </a:r>
            <a:r>
              <a:rPr lang="zh-CN" altLang="en-US" u="sng" dirty="0"/>
              <a:t>        </a:t>
            </a:r>
            <a:r>
              <a:rPr lang="zh-CN" altLang="en-US" dirty="0"/>
              <a:t> 。</a:t>
            </a:r>
          </a:p>
          <a:p>
            <a:r>
              <a:rPr lang="en-US" altLang="zh-CN" dirty="0"/>
              <a:t>A. Alt+E                              B. Alt+N   </a:t>
            </a:r>
          </a:p>
          <a:p>
            <a:r>
              <a:rPr lang="en-US" altLang="zh-CN" dirty="0"/>
              <a:t>C. Alt+B                              D. Alt+O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754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22AD1E77-9C9E-42A3-8F61-EB8D56B420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54578" y="311314"/>
            <a:ext cx="8972550" cy="658652"/>
          </a:xfrm>
        </p:spPr>
        <p:txBody>
          <a:bodyPr/>
          <a:lstStyle/>
          <a:p>
            <a:r>
              <a:rPr lang="en-US" altLang="zh-CN"/>
              <a:t>1.1 Python</a:t>
            </a:r>
            <a:r>
              <a:rPr lang="zh-CN" altLang="en-US"/>
              <a:t>的心路历程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8677EBF-EB27-470C-96DA-06E5BD5C38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6130" y="1122292"/>
            <a:ext cx="10791371" cy="5227694"/>
          </a:xfrm>
        </p:spPr>
        <p:txBody>
          <a:bodyPr/>
          <a:lstStyle/>
          <a:p>
            <a:r>
              <a:rPr lang="zh-CN" altLang="en-US" dirty="0"/>
              <a:t>本节主要介绍</a:t>
            </a:r>
            <a:r>
              <a:rPr lang="en-US" altLang="zh-CN" dirty="0"/>
              <a:t>Maya 2022</a:t>
            </a:r>
            <a:r>
              <a:rPr lang="zh-CN" altLang="en-US" dirty="0"/>
              <a:t>的各种视图操作，包括视图的旋转、移动、缩放、切换以及最大化显示视图对象等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1.</a:t>
            </a:r>
            <a:r>
              <a:rPr lang="zh-CN" altLang="en-US" dirty="0"/>
              <a:t>旋转视</a:t>
            </a:r>
            <a:r>
              <a:rPr lang="zh-CN" altLang="en-US" dirty="0" smtClean="0"/>
              <a:t>图</a:t>
            </a:r>
            <a:endParaRPr lang="en-US" altLang="zh-CN" dirty="0" smtClean="0"/>
          </a:p>
          <a:p>
            <a:r>
              <a:rPr lang="zh-CN" altLang="en-US" dirty="0"/>
              <a:t>对视图的旋转操作只针对透视摄像机类型的视图，因为正交视图中的旋转功能是被锁定的。我们可以使用</a:t>
            </a:r>
            <a:r>
              <a:rPr lang="en-US" altLang="zh-CN" dirty="0"/>
              <a:t>Alt+</a:t>
            </a:r>
            <a:r>
              <a:rPr lang="zh-CN" altLang="en-US" dirty="0"/>
              <a:t>鼠标左键，旋转视图，</a:t>
            </a:r>
            <a:r>
              <a:rPr lang="zh-CN" altLang="en-US" dirty="0" smtClean="0"/>
              <a:t>如下图</a:t>
            </a:r>
            <a:r>
              <a:rPr lang="zh-CN" altLang="en-US" dirty="0"/>
              <a:t>所示。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754D981-5128-4A86-AACB-69FF3A5B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0667" y="463640"/>
            <a:ext cx="8972550" cy="475941"/>
          </a:xfrm>
        </p:spPr>
        <p:txBody>
          <a:bodyPr/>
          <a:lstStyle/>
          <a:p>
            <a:r>
              <a:rPr lang="en-US" altLang="zh-CN" dirty="0"/>
              <a:t>2.1.1</a:t>
            </a:r>
            <a:r>
              <a:rPr lang="zh-CN" altLang="en-US" dirty="0"/>
              <a:t>视图基本控制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/>
          <a:srcRect l="14361" t="14986" r="18326" b="14233"/>
          <a:stretch>
            <a:fillRect/>
          </a:stretch>
        </p:blipFill>
        <p:spPr>
          <a:xfrm>
            <a:off x="3750944" y="3696718"/>
            <a:ext cx="4037222" cy="282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2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8EE237D7-BBC6-492C-BBF4-6055D5AEEC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填空题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Maya 2022</a:t>
            </a:r>
            <a:r>
              <a:rPr lang="zh-CN" altLang="en-US" dirty="0"/>
              <a:t>的视图区中可以使用快捷键来改变，小键盘中的</a:t>
            </a:r>
            <a:r>
              <a:rPr lang="zh-CN" altLang="en-US" u="sng" dirty="0"/>
              <a:t>      </a:t>
            </a:r>
            <a:r>
              <a:rPr lang="zh-CN" altLang="en-US" dirty="0"/>
              <a:t>键为线框模式。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Maya 2022</a:t>
            </a:r>
            <a:r>
              <a:rPr lang="zh-CN" altLang="en-US" dirty="0"/>
              <a:t>的视图区中原位复制的快捷键为</a:t>
            </a:r>
            <a:r>
              <a:rPr lang="zh-CN" altLang="en-US" u="sng" dirty="0"/>
              <a:t>            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Maya 2022</a:t>
            </a:r>
            <a:r>
              <a:rPr lang="zh-CN" altLang="en-US" dirty="0"/>
              <a:t>的视图区中切换视图分为</a:t>
            </a:r>
            <a:r>
              <a:rPr lang="zh-CN" altLang="en-US" u="sng" dirty="0"/>
              <a:t>      </a:t>
            </a:r>
            <a:r>
              <a:rPr lang="zh-CN" altLang="en-US" dirty="0"/>
              <a:t>种操作方式，分别</a:t>
            </a:r>
            <a:r>
              <a:rPr lang="zh-CN" altLang="en-US" u="sng" dirty="0"/>
              <a:t>为      、     、     </a:t>
            </a:r>
            <a:r>
              <a:rPr lang="zh-CN" altLang="en-US" dirty="0"/>
              <a:t>和</a:t>
            </a:r>
            <a:r>
              <a:rPr lang="zh-CN" altLang="en-US" u="sng" dirty="0"/>
              <a:t>     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）在</a:t>
            </a:r>
            <a:r>
              <a:rPr lang="en-US" altLang="zh-CN" dirty="0"/>
              <a:t>Maya 2022</a:t>
            </a:r>
            <a:r>
              <a:rPr lang="zh-CN" altLang="en-US" dirty="0"/>
              <a:t>中单击键盘上的 </a:t>
            </a:r>
            <a:r>
              <a:rPr lang="zh-CN" altLang="en-US" u="sng" dirty="0"/>
              <a:t>       </a:t>
            </a:r>
            <a:r>
              <a:rPr lang="zh-CN" altLang="en-US" dirty="0"/>
              <a:t>键，可以使对象最大化显示。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32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83BABAD9-8449-4751-B263-CCED54859A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b="1" dirty="0"/>
              <a:t>3.</a:t>
            </a:r>
            <a:r>
              <a:rPr lang="zh-CN" altLang="en-US" b="1" dirty="0"/>
              <a:t>上机题</a:t>
            </a:r>
          </a:p>
          <a:p>
            <a:r>
              <a:rPr lang="zh-CN" altLang="en-US" dirty="0"/>
              <a:t>通过本章内容的学习，用户可以熟练掌握</a:t>
            </a:r>
            <a:r>
              <a:rPr lang="en-US" altLang="zh-CN" dirty="0"/>
              <a:t>Maya 2022</a:t>
            </a:r>
            <a:r>
              <a:rPr lang="zh-CN" altLang="en-US" dirty="0"/>
              <a:t>的基本操作，下面请打开</a:t>
            </a:r>
            <a:r>
              <a:rPr lang="en-US" altLang="zh-CN" dirty="0"/>
              <a:t>Maya 2022</a:t>
            </a:r>
            <a:r>
              <a:rPr lang="zh-CN" altLang="en-US" dirty="0"/>
              <a:t>并新建场景</a:t>
            </a:r>
            <a:r>
              <a:rPr lang="en-US" altLang="zh-CN" dirty="0"/>
              <a:t>,</a:t>
            </a:r>
            <a:r>
              <a:rPr lang="zh-CN" altLang="en-US" dirty="0"/>
              <a:t>创建一组桌椅板凳，效果如下图所示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94067" y="2203131"/>
            <a:ext cx="5099050" cy="392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9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移动视图</a:t>
            </a:r>
          </a:p>
          <a:p>
            <a:r>
              <a:rPr lang="zh-CN" altLang="en-US" dirty="0"/>
              <a:t>在</a:t>
            </a:r>
            <a:r>
              <a:rPr lang="en-US" altLang="zh-CN" dirty="0"/>
              <a:t>Maya</a:t>
            </a:r>
            <a:r>
              <a:rPr lang="zh-CN" altLang="en-US" dirty="0"/>
              <a:t>中，移动视图实质上就是移动摄像机。我们可以使用</a:t>
            </a:r>
            <a:r>
              <a:rPr lang="en-US" altLang="zh-CN" dirty="0"/>
              <a:t>Alt+</a:t>
            </a:r>
            <a:r>
              <a:rPr lang="zh-CN" altLang="en-US" dirty="0"/>
              <a:t>鼠标中键在</a:t>
            </a:r>
            <a:r>
              <a:rPr lang="en-US" altLang="zh-CN" dirty="0"/>
              <a:t>Maya</a:t>
            </a:r>
            <a:r>
              <a:rPr lang="zh-CN" altLang="en-US" dirty="0"/>
              <a:t>软件的任何区域移动视图，如下图所示。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11997" y="2551561"/>
            <a:ext cx="3444308" cy="197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/>
          <p:nvPr/>
        </p:nvPicPr>
        <p:blipFill>
          <a:blip r:embed="rId3"/>
          <a:srcRect r="27173"/>
          <a:stretch>
            <a:fillRect/>
          </a:stretch>
        </p:blipFill>
        <p:spPr>
          <a:xfrm>
            <a:off x="4375369" y="2552831"/>
            <a:ext cx="2498114" cy="197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4"/>
          <a:srcRect l="12291" r="15853"/>
          <a:stretch>
            <a:fillRect/>
          </a:stretch>
        </p:blipFill>
        <p:spPr>
          <a:xfrm>
            <a:off x="7240357" y="2552831"/>
            <a:ext cx="2451076" cy="1971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59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若使用</a:t>
            </a:r>
            <a:r>
              <a:rPr lang="en-US" altLang="zh-CN" dirty="0"/>
              <a:t>Alt+Shift+</a:t>
            </a:r>
            <a:r>
              <a:rPr lang="zh-CN" altLang="en-US" dirty="0"/>
              <a:t>鼠标中键，则只能在水平方向上进行移动操作，如下图所示。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4896" y="1696467"/>
            <a:ext cx="4737802" cy="273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86226" y="1704349"/>
            <a:ext cx="4730078" cy="272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110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5909</Words>
  <Application>Microsoft Office PowerPoint</Application>
  <PresentationFormat>自定义</PresentationFormat>
  <Paragraphs>180</Paragraphs>
  <Slides>71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72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张栋</dc:creator>
  <cp:lastModifiedBy>xb21cn</cp:lastModifiedBy>
  <cp:revision>40</cp:revision>
  <dcterms:created xsi:type="dcterms:W3CDTF">2021-09-06T01:26:36Z</dcterms:created>
  <dcterms:modified xsi:type="dcterms:W3CDTF">2022-01-06T00:58:19Z</dcterms:modified>
</cp:coreProperties>
</file>