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323" r:id="rId5"/>
    <p:sldId id="260" r:id="rId6"/>
    <p:sldId id="262" r:id="rId7"/>
    <p:sldId id="263" r:id="rId8"/>
    <p:sldId id="264" r:id="rId9"/>
    <p:sldId id="273" r:id="rId10"/>
    <p:sldId id="274" r:id="rId11"/>
    <p:sldId id="275" r:id="rId12"/>
    <p:sldId id="334" r:id="rId13"/>
    <p:sldId id="335" r:id="rId14"/>
    <p:sldId id="279" r:id="rId15"/>
    <p:sldId id="280" r:id="rId16"/>
    <p:sldId id="281" r:id="rId17"/>
    <p:sldId id="297" r:id="rId18"/>
    <p:sldId id="307" r:id="rId19"/>
    <p:sldId id="308" r:id="rId20"/>
    <p:sldId id="310" r:id="rId21"/>
    <p:sldId id="311" r:id="rId22"/>
    <p:sldId id="336" r:id="rId23"/>
    <p:sldId id="337" r:id="rId24"/>
    <p:sldId id="338" r:id="rId25"/>
    <p:sldId id="339" r:id="rId26"/>
    <p:sldId id="340" r:id="rId27"/>
    <p:sldId id="341" r:id="rId28"/>
    <p:sldId id="312" r:id="rId29"/>
    <p:sldId id="342" r:id="rId30"/>
    <p:sldId id="343" r:id="rId31"/>
    <p:sldId id="344" r:id="rId32"/>
    <p:sldId id="345" r:id="rId33"/>
    <p:sldId id="346" r:id="rId34"/>
    <p:sldId id="317" r:id="rId35"/>
    <p:sldId id="347" r:id="rId36"/>
    <p:sldId id="348" r:id="rId37"/>
    <p:sldId id="318" r:id="rId38"/>
    <p:sldId id="349" r:id="rId39"/>
    <p:sldId id="350" r:id="rId40"/>
    <p:sldId id="351" r:id="rId41"/>
    <p:sldId id="352" r:id="rId42"/>
    <p:sldId id="319" r:id="rId43"/>
    <p:sldId id="353" r:id="rId44"/>
    <p:sldId id="354" r:id="rId45"/>
    <p:sldId id="355" r:id="rId46"/>
    <p:sldId id="320" r:id="rId47"/>
    <p:sldId id="326" r:id="rId48"/>
    <p:sldId id="327" r:id="rId49"/>
    <p:sldId id="356" r:id="rId50"/>
    <p:sldId id="357" r:id="rId51"/>
    <p:sldId id="328" r:id="rId52"/>
    <p:sldId id="329" r:id="rId53"/>
    <p:sldId id="330" r:id="rId54"/>
    <p:sldId id="358" r:id="rId55"/>
    <p:sldId id="321" r:id="rId56"/>
    <p:sldId id="322" r:id="rId57"/>
    <p:sldId id="331" r:id="rId58"/>
    <p:sldId id="332" r:id="rId59"/>
    <p:sldId id="333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7F4"/>
    <a:srgbClr val="0075AA"/>
    <a:srgbClr val="060000"/>
    <a:srgbClr val="EB0047"/>
    <a:srgbClr val="FDFBFF"/>
    <a:srgbClr val="80D6E6"/>
    <a:srgbClr val="42CBE9"/>
    <a:srgbClr val="147592"/>
    <a:srgbClr val="004868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10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7DD833-15EB-4EAD-B619-E9A35E2A7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9B4B6DD-F660-45E8-A3D5-AE2C995B9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748F05-9404-4016-83D3-43834084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4BC2E2-FC11-42F7-9A19-7AEBD88D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3D7B28-30CE-4D16-A48E-D5B5D84D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4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51EEBFC-E1FA-4D0B-AEDF-70BCF75F2570}"/>
              </a:ext>
            </a:extLst>
          </p:cNvPr>
          <p:cNvSpPr/>
          <p:nvPr userDrawn="1"/>
        </p:nvSpPr>
        <p:spPr>
          <a:xfrm>
            <a:off x="422787" y="509280"/>
            <a:ext cx="11346426" cy="5839440"/>
          </a:xfrm>
          <a:prstGeom prst="rect">
            <a:avLst/>
          </a:prstGeom>
          <a:noFill/>
          <a:ln w="101600">
            <a:gradFill flip="none" rotWithShape="1">
              <a:gsLst>
                <a:gs pos="82000">
                  <a:srgbClr val="08F7F4">
                    <a:alpha val="19000"/>
                  </a:srgbClr>
                </a:gs>
                <a:gs pos="26000">
                  <a:srgbClr val="08F7F4">
                    <a:alpha val="20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3">
            <a:extLst>
              <a:ext uri="{FF2B5EF4-FFF2-40B4-BE49-F238E27FC236}">
                <a16:creationId xmlns:a16="http://schemas.microsoft.com/office/drawing/2014/main" xmlns="" id="{CDDCD094-39A5-4200-9F91-3A610EF14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7388" y="1891126"/>
            <a:ext cx="8972550" cy="658652"/>
          </a:xfrm>
        </p:spPr>
        <p:txBody>
          <a:bodyPr>
            <a:noAutofit/>
          </a:bodyPr>
          <a:lstStyle>
            <a:lvl1pPr marL="0" indent="0">
              <a:buNone/>
              <a:defRPr sz="4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144C0BE-2F1D-4E2C-8B9A-90FDFDB92053}"/>
              </a:ext>
            </a:extLst>
          </p:cNvPr>
          <p:cNvSpPr txBox="1"/>
          <p:nvPr userDrawn="1"/>
        </p:nvSpPr>
        <p:spPr>
          <a:xfrm>
            <a:off x="1691986" y="306599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zh-CN" altLang="zh-CN" sz="2000" b="1" kern="100" spc="30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本章</a:t>
            </a:r>
            <a:r>
              <a:rPr lang="zh-CN" altLang="en-US" sz="2000" b="1" kern="100" spc="300">
                <a:solidFill>
                  <a:schemeClr val="bg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概述</a:t>
            </a:r>
            <a:endParaRPr lang="zh-CN" altLang="zh-CN" sz="1400" kern="100" spc="300">
              <a:solidFill>
                <a:schemeClr val="bg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占位符 13">
            <a:extLst>
              <a:ext uri="{FF2B5EF4-FFF2-40B4-BE49-F238E27FC236}">
                <a16:creationId xmlns:a16="http://schemas.microsoft.com/office/drawing/2014/main" xmlns="" id="{627AA06B-CC75-4E0F-9C93-EF93CA530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7388" y="3652988"/>
            <a:ext cx="8972550" cy="222711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1800" b="0" spc="12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18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6B204CF-D493-4A60-8C31-DC55F3CBFA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26322" y="194474"/>
            <a:ext cx="1018890" cy="91750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F230BF1-9A4E-4936-832B-6326CE51B996}"/>
              </a:ext>
            </a:extLst>
          </p:cNvPr>
          <p:cNvCxnSpPr/>
          <p:nvPr userDrawn="1"/>
        </p:nvCxnSpPr>
        <p:spPr>
          <a:xfrm>
            <a:off x="0" y="11247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83AD1D3-9E2C-41FB-9747-4ECBE4F659D7}"/>
              </a:ext>
            </a:extLst>
          </p:cNvPr>
          <p:cNvSpPr txBox="1"/>
          <p:nvPr userDrawn="1"/>
        </p:nvSpPr>
        <p:spPr>
          <a:xfrm>
            <a:off x="1398454" y="343474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15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核心知识点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7D0B683A-8C05-4B80-B5A2-947676B74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8454" y="1454719"/>
            <a:ext cx="8393246" cy="4025327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1800" b="0" spc="12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547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423CB39-18C1-449A-AD71-E7E6E5F2DEDB}"/>
              </a:ext>
            </a:extLst>
          </p:cNvPr>
          <p:cNvGrpSpPr/>
          <p:nvPr userDrawn="1"/>
        </p:nvGrpSpPr>
        <p:grpSpPr>
          <a:xfrm>
            <a:off x="1104900" y="857250"/>
            <a:ext cx="9982200" cy="5143500"/>
            <a:chOff x="1104900" y="857250"/>
            <a:chExt cx="9982200" cy="51435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392CC7E-4830-4D66-B4E7-A01CECCD6BA1}"/>
                </a:ext>
              </a:extLst>
            </p:cNvPr>
            <p:cNvSpPr/>
            <p:nvPr userDrawn="1"/>
          </p:nvSpPr>
          <p:spPr>
            <a:xfrm>
              <a:off x="1104900" y="857250"/>
              <a:ext cx="99822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B547D73-E640-4962-8A90-6058C3228D4A}"/>
                </a:ext>
              </a:extLst>
            </p:cNvPr>
            <p:cNvSpPr/>
            <p:nvPr userDrawn="1"/>
          </p:nvSpPr>
          <p:spPr>
            <a:xfrm>
              <a:off x="1218000" y="857250"/>
              <a:ext cx="9756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5BF7E7B1-1281-42A7-9175-9AE181A84C85}"/>
                </a:ext>
              </a:extLst>
            </p:cNvPr>
            <p:cNvSpPr/>
            <p:nvPr userDrawn="1"/>
          </p:nvSpPr>
          <p:spPr>
            <a:xfrm>
              <a:off x="1326000" y="857250"/>
              <a:ext cx="954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7EEB809C-21CF-4B93-A7CD-ADDF613ACE06}"/>
                </a:ext>
              </a:extLst>
            </p:cNvPr>
            <p:cNvSpPr/>
            <p:nvPr userDrawn="1"/>
          </p:nvSpPr>
          <p:spPr>
            <a:xfrm>
              <a:off x="1416000" y="857250"/>
              <a:ext cx="936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6A3F01B-6E8C-4EF2-9089-DA63DBF6276D}"/>
                </a:ext>
              </a:extLst>
            </p:cNvPr>
            <p:cNvSpPr/>
            <p:nvPr userDrawn="1"/>
          </p:nvSpPr>
          <p:spPr>
            <a:xfrm>
              <a:off x="6096000" y="857250"/>
              <a:ext cx="0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04A5F7C2-AC50-4D60-9DC7-F06796A5256C}"/>
              </a:ext>
            </a:extLst>
          </p:cNvPr>
          <p:cNvSpPr txBox="1"/>
          <p:nvPr userDrawn="1"/>
        </p:nvSpPr>
        <p:spPr>
          <a:xfrm>
            <a:off x="2586449" y="253365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>
                <a:solidFill>
                  <a:srgbClr val="0075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本章目录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D95941B-18FF-47B6-9153-26F555877C0B}"/>
              </a:ext>
            </a:extLst>
          </p:cNvPr>
          <p:cNvSpPr txBox="1"/>
          <p:nvPr userDrawn="1"/>
        </p:nvSpPr>
        <p:spPr>
          <a:xfrm>
            <a:off x="2586449" y="3090446"/>
            <a:ext cx="233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b="1" spc="600">
                <a:solidFill>
                  <a:srgbClr val="1475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800" b="1" spc="600">
              <a:solidFill>
                <a:srgbClr val="1475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xmlns="" id="{74D817D6-02E2-4B5A-8129-1F0CABFD4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1944" y="1341371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55" name="文本占位符 30">
            <a:extLst>
              <a:ext uri="{FF2B5EF4-FFF2-40B4-BE49-F238E27FC236}">
                <a16:creationId xmlns:a16="http://schemas.microsoft.com/office/drawing/2014/main" xmlns="" id="{FDAB73AB-973F-42F1-9D75-0F6BF7A0E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1944" y="1989414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614A408-4C93-490F-9CD1-45A02AD6BE9E}"/>
              </a:ext>
            </a:extLst>
          </p:cNvPr>
          <p:cNvGrpSpPr/>
          <p:nvPr userDrawn="1"/>
        </p:nvGrpSpPr>
        <p:grpSpPr>
          <a:xfrm>
            <a:off x="6765231" y="1203259"/>
            <a:ext cx="3302694" cy="571500"/>
            <a:chOff x="6765231" y="1371600"/>
            <a:chExt cx="3302694" cy="57150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A59F35C6-0BFB-4D72-9515-CB744A8B9EEB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EEB66EA5-88C0-4900-BE4D-3D7F8A08B213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F22C193E-139F-4EBA-9F10-A77E5796D408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FBD82667-89BC-464B-AE25-BA225B835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C646C315-4E07-4AB1-9048-7676BB22D9F3}"/>
              </a:ext>
            </a:extLst>
          </p:cNvPr>
          <p:cNvGrpSpPr/>
          <p:nvPr userDrawn="1"/>
        </p:nvGrpSpPr>
        <p:grpSpPr>
          <a:xfrm>
            <a:off x="6765231" y="1851302"/>
            <a:ext cx="3302694" cy="571500"/>
            <a:chOff x="6765231" y="1371600"/>
            <a:chExt cx="3302694" cy="571500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E59F6D50-B40C-42B4-A44C-DB7035A65B13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xmlns="" id="{9FEC6097-AE9C-4CDC-B755-F738D132CE7A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3B491342-1F39-419A-B3F6-EF4E5D5BD751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888B8FD4-83CE-4F6D-82E7-29017B3C4C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占位符 30">
            <a:extLst>
              <a:ext uri="{FF2B5EF4-FFF2-40B4-BE49-F238E27FC236}">
                <a16:creationId xmlns:a16="http://schemas.microsoft.com/office/drawing/2014/main" xmlns="" id="{3FE8387A-429B-440F-810C-2119E05707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1944" y="2638610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6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1944" y="3286653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12C8231F-6163-49A8-AA52-05BFED120A18}"/>
              </a:ext>
            </a:extLst>
          </p:cNvPr>
          <p:cNvGrpSpPr/>
          <p:nvPr userDrawn="1"/>
        </p:nvGrpSpPr>
        <p:grpSpPr>
          <a:xfrm>
            <a:off x="6765231" y="2500498"/>
            <a:ext cx="3302694" cy="571500"/>
            <a:chOff x="6765231" y="1371600"/>
            <a:chExt cx="3302694" cy="57150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E08FC323-9E2A-4ECC-B56D-23062F837F9D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768237DB-A00A-4C5B-A18D-EFF2109C2F9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xmlns="" id="{4BDCFA8D-F880-4D91-8DD6-C372F52CFA09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7D26D5A8-D39D-484C-B78A-10C13187DF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3148541"/>
            <a:ext cx="3302694" cy="571500"/>
            <a:chOff x="6765231" y="1371600"/>
            <a:chExt cx="3302694" cy="571500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944" y="3939798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3801686"/>
            <a:ext cx="3302694" cy="571500"/>
            <a:chOff x="6765231" y="1371600"/>
            <a:chExt cx="3302694" cy="571500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1944" y="4607458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4469346"/>
            <a:ext cx="3302694" cy="571500"/>
            <a:chOff x="6765231" y="1371600"/>
            <a:chExt cx="3302694" cy="571500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占位符 30">
            <a:extLst>
              <a:ext uri="{FF2B5EF4-FFF2-40B4-BE49-F238E27FC236}">
                <a16:creationId xmlns:a16="http://schemas.microsoft.com/office/drawing/2014/main" xmlns="" id="{AAC6721F-7B3E-491C-8033-950CBAE3BB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21944" y="5344968"/>
            <a:ext cx="3165081" cy="428624"/>
          </a:xfrm>
        </p:spPr>
        <p:txBody>
          <a:bodyPr>
            <a:normAutofit/>
          </a:bodyPr>
          <a:lstStyle>
            <a:lvl1pPr marL="0" indent="0">
              <a:buNone/>
              <a:defRPr sz="1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E5BC0FC1-8B68-43CA-8A15-CC05A65DF450}"/>
              </a:ext>
            </a:extLst>
          </p:cNvPr>
          <p:cNvGrpSpPr/>
          <p:nvPr userDrawn="1"/>
        </p:nvGrpSpPr>
        <p:grpSpPr>
          <a:xfrm>
            <a:off x="6765231" y="5206856"/>
            <a:ext cx="3302694" cy="571500"/>
            <a:chOff x="6765231" y="1371600"/>
            <a:chExt cx="3302694" cy="571500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xmlns="" id="{5A5FBA80-7020-4EC8-91FB-F59D88B090C8}"/>
                </a:ext>
              </a:extLst>
            </p:cNvPr>
            <p:cNvGrpSpPr/>
            <p:nvPr userDrawn="1"/>
          </p:nvGrpSpPr>
          <p:grpSpPr>
            <a:xfrm>
              <a:off x="6765231" y="1371600"/>
              <a:ext cx="571500" cy="571500"/>
              <a:chOff x="6908106" y="1371600"/>
              <a:chExt cx="571500" cy="571500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xmlns="" id="{33EBB7D1-C5BB-4800-9D90-A7737796AAEC}"/>
                  </a:ext>
                </a:extLst>
              </p:cNvPr>
              <p:cNvSpPr/>
              <p:nvPr userDrawn="1"/>
            </p:nvSpPr>
            <p:spPr>
              <a:xfrm>
                <a:off x="6908106" y="1371600"/>
                <a:ext cx="571500" cy="571500"/>
              </a:xfrm>
              <a:prstGeom prst="ellipse">
                <a:avLst/>
              </a:prstGeom>
              <a:solidFill>
                <a:srgbClr val="08F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文本框 80">
                <a:extLst>
                  <a:ext uri="{FF2B5EF4-FFF2-40B4-BE49-F238E27FC236}">
                    <a16:creationId xmlns:a16="http://schemas.microsoft.com/office/drawing/2014/main" xmlns="" id="{4CB1515D-540C-41C4-8981-5DE14D2B9CCA}"/>
                  </a:ext>
                </a:extLst>
              </p:cNvPr>
              <p:cNvSpPr txBox="1"/>
              <p:nvPr userDrawn="1"/>
            </p:nvSpPr>
            <p:spPr>
              <a:xfrm>
                <a:off x="6912369" y="1426518"/>
                <a:ext cx="56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1EB89BE8-A4BE-4EBC-9562-42D162AFEA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925" y="1943100"/>
              <a:ext cx="2667000" cy="0"/>
            </a:xfrm>
            <a:prstGeom prst="line">
              <a:avLst/>
            </a:prstGeom>
            <a:ln>
              <a:solidFill>
                <a:srgbClr val="004868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029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34C253E-7406-403F-96A4-DC2CD1360215}"/>
              </a:ext>
            </a:extLst>
          </p:cNvPr>
          <p:cNvGrpSpPr/>
          <p:nvPr userDrawn="1"/>
        </p:nvGrpSpPr>
        <p:grpSpPr>
          <a:xfrm>
            <a:off x="0" y="1257300"/>
            <a:ext cx="12192000" cy="4343400"/>
            <a:chOff x="1104900" y="857250"/>
            <a:chExt cx="9982200" cy="51435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267ACB3B-E5E8-4B82-84F5-5185DB7595F2}"/>
                </a:ext>
              </a:extLst>
            </p:cNvPr>
            <p:cNvSpPr/>
            <p:nvPr userDrawn="1"/>
          </p:nvSpPr>
          <p:spPr>
            <a:xfrm>
              <a:off x="1104900" y="857250"/>
              <a:ext cx="99822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86543A4-D82B-4F18-8A06-59F5BAE315E5}"/>
                </a:ext>
              </a:extLst>
            </p:cNvPr>
            <p:cNvSpPr/>
            <p:nvPr userDrawn="1"/>
          </p:nvSpPr>
          <p:spPr>
            <a:xfrm>
              <a:off x="1218000" y="857250"/>
              <a:ext cx="9756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47E5E7E-B954-4895-A95F-02A8C2AB68BD}"/>
                </a:ext>
              </a:extLst>
            </p:cNvPr>
            <p:cNvSpPr/>
            <p:nvPr userDrawn="1"/>
          </p:nvSpPr>
          <p:spPr>
            <a:xfrm>
              <a:off x="1326000" y="857250"/>
              <a:ext cx="954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ED6404A-5542-4DDF-A6B0-454F6F9F1B38}"/>
                </a:ext>
              </a:extLst>
            </p:cNvPr>
            <p:cNvSpPr/>
            <p:nvPr userDrawn="1"/>
          </p:nvSpPr>
          <p:spPr>
            <a:xfrm>
              <a:off x="1416000" y="857250"/>
              <a:ext cx="9360000" cy="5143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4C27C8A2-A349-402D-AF9A-F489E1EE614D}"/>
                </a:ext>
              </a:extLst>
            </p:cNvPr>
            <p:cNvSpPr/>
            <p:nvPr userDrawn="1"/>
          </p:nvSpPr>
          <p:spPr>
            <a:xfrm>
              <a:off x="4785836" y="857250"/>
              <a:ext cx="0" cy="5143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07B23270-09B9-4C0C-A671-F532F5592083}"/>
              </a:ext>
            </a:extLst>
          </p:cNvPr>
          <p:cNvSpPr/>
          <p:nvPr userDrawn="1"/>
        </p:nvSpPr>
        <p:spPr>
          <a:xfrm>
            <a:off x="1127696" y="2026593"/>
            <a:ext cx="2804815" cy="2804815"/>
          </a:xfrm>
          <a:prstGeom prst="ellipse">
            <a:avLst/>
          </a:prstGeom>
          <a:solidFill>
            <a:srgbClr val="0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30">
            <a:extLst>
              <a:ext uri="{FF2B5EF4-FFF2-40B4-BE49-F238E27FC236}">
                <a16:creationId xmlns:a16="http://schemas.microsoft.com/office/drawing/2014/main" xmlns="" id="{B55E40E7-ECF8-4CE2-971D-CA447402E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3" y="2207568"/>
            <a:ext cx="6046265" cy="637192"/>
          </a:xfrm>
        </p:spPr>
        <p:txBody>
          <a:bodyPr>
            <a:noAutofit/>
          </a:bodyPr>
          <a:lstStyle>
            <a:lvl1pPr marL="0" indent="0">
              <a:buNone/>
              <a:defRPr sz="3200" b="1" spc="6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D00C90C9-D13E-4C91-9B28-8ACB290C36E2}"/>
              </a:ext>
            </a:extLst>
          </p:cNvPr>
          <p:cNvCxnSpPr>
            <a:cxnSpLocks/>
          </p:cNvCxnSpPr>
          <p:nvPr userDrawn="1"/>
        </p:nvCxnSpPr>
        <p:spPr>
          <a:xfrm>
            <a:off x="5334169" y="2969459"/>
            <a:ext cx="4981406" cy="0"/>
          </a:xfrm>
          <a:prstGeom prst="line">
            <a:avLst/>
          </a:prstGeom>
          <a:ln w="12700">
            <a:solidFill>
              <a:srgbClr val="EB0047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30">
            <a:extLst>
              <a:ext uri="{FF2B5EF4-FFF2-40B4-BE49-F238E27FC236}">
                <a16:creationId xmlns:a16="http://schemas.microsoft.com/office/drawing/2014/main" xmlns="" id="{B09CC797-3532-45C2-9058-94DB76273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844" y="3186564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文本占位符 30">
            <a:extLst>
              <a:ext uri="{FF2B5EF4-FFF2-40B4-BE49-F238E27FC236}">
                <a16:creationId xmlns:a16="http://schemas.microsoft.com/office/drawing/2014/main" xmlns="" id="{A6BE9942-7C0A-4A1B-9019-D549B5136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3710398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文本占位符 30">
            <a:extLst>
              <a:ext uri="{FF2B5EF4-FFF2-40B4-BE49-F238E27FC236}">
                <a16:creationId xmlns:a16="http://schemas.microsoft.com/office/drawing/2014/main" xmlns="" id="{9D49A6CF-4E42-4192-BBDC-7FE8BAE80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5844" y="4234232"/>
            <a:ext cx="5441204" cy="398009"/>
          </a:xfrm>
        </p:spPr>
        <p:txBody>
          <a:bodyPr>
            <a:noAutofit/>
          </a:bodyPr>
          <a:lstStyle>
            <a:lvl1pPr marL="0" indent="0">
              <a:buNone/>
              <a:defRPr sz="1600" b="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文本占位符 30">
            <a:extLst>
              <a:ext uri="{FF2B5EF4-FFF2-40B4-BE49-F238E27FC236}">
                <a16:creationId xmlns:a16="http://schemas.microsoft.com/office/drawing/2014/main" xmlns="" id="{C411CDAA-1D3D-436A-9173-8972A1859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9002" y="2886229"/>
            <a:ext cx="2001158" cy="1406553"/>
          </a:xfrm>
        </p:spPr>
        <p:txBody>
          <a:bodyPr>
            <a:noAutofit/>
          </a:bodyPr>
          <a:lstStyle>
            <a:lvl1pPr marL="0" indent="0">
              <a:buNone/>
              <a:defRPr sz="9600" b="1" spc="6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 b="1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0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5215470-A605-4DB3-A672-C843BFF06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26322" y="169074"/>
            <a:ext cx="1018890" cy="91750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0D3FC9C-B155-40F7-AFF4-CAFC78475681}"/>
              </a:ext>
            </a:extLst>
          </p:cNvPr>
          <p:cNvCxnSpPr/>
          <p:nvPr userDrawn="1"/>
        </p:nvCxnSpPr>
        <p:spPr>
          <a:xfrm>
            <a:off x="0" y="10993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0AA84952-B941-4068-8F4C-DF0D0A0A4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722" y="452002"/>
            <a:ext cx="8972550" cy="658652"/>
          </a:xfrm>
        </p:spPr>
        <p:txBody>
          <a:bodyPr>
            <a:normAutofit/>
          </a:bodyPr>
          <a:lstStyle>
            <a:lvl1pPr marL="0" indent="0">
              <a:buNone/>
              <a:defRPr sz="32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占位符 13">
            <a:extLst>
              <a:ext uri="{FF2B5EF4-FFF2-40B4-BE49-F238E27FC236}">
                <a16:creationId xmlns:a16="http://schemas.microsoft.com/office/drawing/2014/main" xmlns="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50" y="1317059"/>
            <a:ext cx="11322050" cy="503292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708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5215470-A605-4DB3-A672-C843BFF06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486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29">
            <a:off x="486455" y="307923"/>
            <a:ext cx="708497" cy="63799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0D3FC9C-B155-40F7-AFF4-CAFC78475681}"/>
              </a:ext>
            </a:extLst>
          </p:cNvPr>
          <p:cNvCxnSpPr/>
          <p:nvPr userDrawn="1"/>
        </p:nvCxnSpPr>
        <p:spPr>
          <a:xfrm>
            <a:off x="0" y="1023184"/>
            <a:ext cx="12192000" cy="0"/>
          </a:xfrm>
          <a:prstGeom prst="line">
            <a:avLst/>
          </a:prstGeom>
          <a:ln w="19050">
            <a:solidFill>
              <a:srgbClr val="08F7F4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3">
            <a:extLst>
              <a:ext uri="{FF2B5EF4-FFF2-40B4-BE49-F238E27FC236}">
                <a16:creationId xmlns:a16="http://schemas.microsoft.com/office/drawing/2014/main" xmlns="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428" y="1385136"/>
            <a:ext cx="10791371" cy="4964850"/>
          </a:xfrm>
          <a:prstGeom prst="roundRect">
            <a:avLst>
              <a:gd name="adj" fmla="val 7158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0170147B-9E6A-41CC-8857-FF978BB71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645" y="464472"/>
            <a:ext cx="8972550" cy="658652"/>
          </a:xfrm>
        </p:spPr>
        <p:txBody>
          <a:bodyPr>
            <a:normAutofit/>
          </a:bodyPr>
          <a:lstStyle>
            <a:lvl1pPr marL="0" indent="0">
              <a:buNone/>
              <a:defRPr sz="24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486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占位符 13">
            <a:extLst>
              <a:ext uri="{FF2B5EF4-FFF2-40B4-BE49-F238E27FC236}">
                <a16:creationId xmlns:a16="http://schemas.microsoft.com/office/drawing/2014/main" xmlns="" id="{F6F02B43-7DA5-4FFF-B33C-7EFEC60EF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50" y="552457"/>
            <a:ext cx="11410950" cy="5753086"/>
          </a:xfrm>
          <a:prstGeom prst="roundRect">
            <a:avLst>
              <a:gd name="adj" fmla="val 7158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0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1964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D607C1-9D83-4868-A3F6-7C15DBE5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CC0946C-2407-46CE-8FAB-B58EAF20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C6CB38E-AABA-4B95-A291-EEFA3C26E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00A65F2-8758-489E-82A1-54BAA4A1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8C372CC-ACCC-4362-9B8B-C5E6AD4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648393F-467A-4DEA-B742-DF3DA70A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3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B638F4-3FF7-442A-958E-8B4D5570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FFEC141-4200-4F7C-864C-5AE36D5A3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6A229C1-7236-4509-B375-95893EB03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ADC9BE-9B1F-4659-9362-341FFFE3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9D19B2-EB5D-4DA7-B8DF-13786D98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3D02E81-B3B7-4646-9F9B-62700F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46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A3CA9C-F17D-46E1-89EA-7D111B01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2FAAF1B-E633-46C3-B538-9CE759EC3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4492AB4-1806-49C2-BA2D-38F7F713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840862-3763-41C2-A4AE-5FF3C4F7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635AFF-55B0-4ADC-9773-345D4C31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9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CCEA93-E473-48CE-8998-DD44F1D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DF993E-C3BA-4D75-8275-85B7F823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247859-3F37-4571-9B74-BBDB1755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E22ADB-7938-42EF-9FA0-5EE87BF5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1BFD82B-FEE9-40C5-BD0D-A31EB6B2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655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AC137D6-F423-4AAE-BE2B-540D67C50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8FFE5F3-C7B5-4689-BB97-DFCBA7344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0A7AB2-C94D-47B7-8BD1-EFF41508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5B49C4-64E3-48D2-8639-FE8FE6AC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091AC1E-C72D-4060-AB82-8592D9E2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32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4619472-728B-4C7C-BC08-08D86FE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D336854-922C-49C4-A583-864A0382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2D893A1-4A6C-4120-A026-F1D9A936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318871-AEC0-4E84-B267-8EB77FD3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334D7B-3A5E-48D9-98C3-2D244A1E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45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3A41E8-7080-4859-8FCD-BB935C93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5B0930-1BEF-4742-B046-045B26CFF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AD4BDD-C2B2-4717-883D-2E257FE68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64E41D2-A3AE-4C6E-8E99-C77D4740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45F150-F5FF-4F35-9E17-CA4C85F3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3FB782-5F1B-46D3-9964-1EF0CCAE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91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96E0A8-3E88-478F-992B-B161D58C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91EDEE-E7C8-40D5-ACB3-422BD7AE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FD8D7D9-852E-48A9-B239-6B5AF6A1B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C4583AD-0033-475D-B838-C29D2C8B0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027EBA8-BFE4-45FF-A0AF-EA8C3EE1F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EB94DB3-E97D-43A9-B895-0967E4D6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1B3E9C9-476C-4313-93E5-C56F0936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6A8DE56-ACA7-4EFA-A1F6-467D0FB8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8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4FBC74-D251-407D-B1D5-E4C9965B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A0689FA-0456-4309-A6A7-5263C810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F439076-B1A5-403A-819A-51FD0580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80CC9F6-798A-4852-A719-479D9318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4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84F1243-3580-4758-9AD8-0EA4AD7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6CF7C31-2CD2-42F7-99D0-AD80F398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D8FCD08-8369-4136-9318-C8005D9C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1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书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7" name="Picture 3" descr="C:\Users\Administrator\Desktop\maya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 b="1001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F30242CE-AFA4-4178-AA84-7CC9A372770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97000">
                  <a:schemeClr val="tx1"/>
                </a:gs>
                <a:gs pos="32000">
                  <a:schemeClr val="tx1">
                    <a:lumMod val="95000"/>
                    <a:lumOff val="5000"/>
                    <a:alpha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2688657" y="1746460"/>
            <a:ext cx="6814686" cy="3050368"/>
            <a:chOff x="2688657" y="1746460"/>
            <a:chExt cx="6814686" cy="305036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BABAAFA-8342-4687-9045-AD36CB469FE1}"/>
                </a:ext>
              </a:extLst>
            </p:cNvPr>
            <p:cNvSpPr txBox="1"/>
            <p:nvPr/>
          </p:nvSpPr>
          <p:spPr>
            <a:xfrm>
              <a:off x="2688657" y="2854456"/>
              <a:ext cx="68146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b="0" spc="300" dirty="0"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中文全彩铂金版案例教程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41867894-E598-48B8-AFE0-3DA3AE58C53A}"/>
                </a:ext>
              </a:extLst>
            </p:cNvPr>
            <p:cNvGrpSpPr/>
            <p:nvPr userDrawn="1"/>
          </p:nvGrpSpPr>
          <p:grpSpPr>
            <a:xfrm>
              <a:off x="2833002" y="4056972"/>
              <a:ext cx="6525996" cy="739856"/>
              <a:chOff x="2833002" y="4056972"/>
              <a:chExt cx="6525996" cy="739856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xmlns="" id="{B74B3372-1417-422A-B1B6-11EC059ABECC}"/>
                  </a:ext>
                </a:extLst>
              </p:cNvPr>
              <p:cNvGrpSpPr/>
              <p:nvPr userDrawn="1"/>
            </p:nvGrpSpPr>
            <p:grpSpPr>
              <a:xfrm>
                <a:off x="2833002" y="4056972"/>
                <a:ext cx="2914650" cy="739856"/>
                <a:chOff x="2571750" y="4056972"/>
                <a:chExt cx="2914650" cy="739856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xmlns="" id="{71513C48-FFD6-42DD-82B6-46E9E7183C26}"/>
                    </a:ext>
                  </a:extLst>
                </p:cNvPr>
                <p:cNvSpPr/>
                <p:nvPr/>
              </p:nvSpPr>
              <p:spPr>
                <a:xfrm>
                  <a:off x="2571750" y="4056973"/>
                  <a:ext cx="2914650" cy="739855"/>
                </a:xfrm>
                <a:prstGeom prst="roundRect">
                  <a:avLst/>
                </a:prstGeom>
                <a:noFill/>
                <a:ln w="28575">
                  <a:solidFill>
                    <a:srgbClr val="08F7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形 10">
                  <a:extLst>
                    <a:ext uri="{FF2B5EF4-FFF2-40B4-BE49-F238E27FC236}">
                      <a16:creationId xmlns:a16="http://schemas.microsoft.com/office/drawing/2014/main" xmlns="" id="{01607B05-248E-4645-BFAE-79772CD40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5100" y="4056972"/>
                  <a:ext cx="739856" cy="739856"/>
                </a:xfrm>
                <a:prstGeom prst="rect">
                  <a:avLst/>
                </a:prstGeom>
              </p:spPr>
            </p:pic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id="{4EA35C6A-AEF6-406B-BE0C-B20A18116448}"/>
                    </a:ext>
                  </a:extLst>
                </p:cNvPr>
                <p:cNvSpPr txBox="1"/>
                <p:nvPr/>
              </p:nvSpPr>
              <p:spPr>
                <a:xfrm>
                  <a:off x="3625921" y="4165290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教学课件</a:t>
                  </a:r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xmlns="" id="{5720AF2A-7AD8-48C4-9628-B0571E2F2D6B}"/>
                  </a:ext>
                </a:extLst>
              </p:cNvPr>
              <p:cNvGrpSpPr/>
              <p:nvPr userDrawn="1"/>
            </p:nvGrpSpPr>
            <p:grpSpPr>
              <a:xfrm>
                <a:off x="6444348" y="4056973"/>
                <a:ext cx="2914650" cy="739855"/>
                <a:chOff x="6705600" y="4056973"/>
                <a:chExt cx="2914650" cy="739855"/>
              </a:xfrm>
            </p:grpSpPr>
            <p:pic>
              <p:nvPicPr>
                <p:cNvPr id="12" name="图形 11">
                  <a:extLst>
                    <a:ext uri="{FF2B5EF4-FFF2-40B4-BE49-F238E27FC236}">
                      <a16:creationId xmlns:a16="http://schemas.microsoft.com/office/drawing/2014/main" xmlns="" id="{6042E546-44E2-4229-BB23-585352D15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3846" y="4128698"/>
                  <a:ext cx="596403" cy="596403"/>
                </a:xfrm>
                <a:prstGeom prst="rect">
                  <a:avLst/>
                </a:prstGeom>
              </p:spPr>
            </p:pic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xmlns="" id="{5FA18C46-33B8-4218-8A66-9FDAD53A9D02}"/>
                    </a:ext>
                  </a:extLst>
                </p:cNvPr>
                <p:cNvSpPr/>
                <p:nvPr/>
              </p:nvSpPr>
              <p:spPr>
                <a:xfrm>
                  <a:off x="6705600" y="4056973"/>
                  <a:ext cx="2914650" cy="739855"/>
                </a:xfrm>
                <a:prstGeom prst="roundRect">
                  <a:avLst/>
                </a:prstGeom>
                <a:noFill/>
                <a:ln w="28575">
                  <a:solidFill>
                    <a:srgbClr val="08F7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6108F477-E339-41F7-9B44-838D530977AF}"/>
                    </a:ext>
                  </a:extLst>
                </p:cNvPr>
                <p:cNvSpPr txBox="1"/>
                <p:nvPr/>
              </p:nvSpPr>
              <p:spPr>
                <a:xfrm>
                  <a:off x="7759771" y="4165290"/>
                  <a:ext cx="16209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中青雄狮</a:t>
                  </a:r>
                </a:p>
              </p:txBody>
            </p:sp>
          </p:grp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5FAF79D-2A3C-4A2F-AB57-2383F9376855}"/>
                </a:ext>
              </a:extLst>
            </p:cNvPr>
            <p:cNvSpPr txBox="1"/>
            <p:nvPr userDrawn="1"/>
          </p:nvSpPr>
          <p:spPr>
            <a:xfrm>
              <a:off x="2821044" y="1746460"/>
              <a:ext cx="652599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b="1" spc="30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8F7F4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Maya 2022</a:t>
              </a:r>
              <a:endParaRPr lang="en-US" altLang="zh-CN" sz="6600" b="1" spc="3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8F7F4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5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maya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1001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30242CE-AFA4-4178-AA84-7CC9A3727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7000">
                <a:schemeClr val="tx1"/>
              </a:gs>
              <a:gs pos="32000">
                <a:schemeClr val="tx1">
                  <a:lumMod val="95000"/>
                  <a:lumOff val="5000"/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51EEBFC-E1FA-4D0B-AEDF-70BCF75F2570}"/>
              </a:ext>
            </a:extLst>
          </p:cNvPr>
          <p:cNvSpPr/>
          <p:nvPr userDrawn="1"/>
        </p:nvSpPr>
        <p:spPr>
          <a:xfrm>
            <a:off x="422787" y="509280"/>
            <a:ext cx="11346426" cy="5839440"/>
          </a:xfrm>
          <a:prstGeom prst="rect">
            <a:avLst/>
          </a:prstGeom>
          <a:noFill/>
          <a:ln w="101600">
            <a:gradFill flip="none" rotWithShape="1">
              <a:gsLst>
                <a:gs pos="82000">
                  <a:srgbClr val="08F7F4">
                    <a:alpha val="19000"/>
                  </a:srgbClr>
                </a:gs>
                <a:gs pos="26000">
                  <a:srgbClr val="08F7F4">
                    <a:alpha val="20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13">
            <a:extLst>
              <a:ext uri="{FF2B5EF4-FFF2-40B4-BE49-F238E27FC236}">
                <a16:creationId xmlns:a16="http://schemas.microsoft.com/office/drawing/2014/main" xmlns="" id="{8B1FCE2A-E70A-4BDA-BEF0-30FFCCF9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9651" y="1489280"/>
            <a:ext cx="8972550" cy="658652"/>
          </a:xfrm>
        </p:spPr>
        <p:txBody>
          <a:bodyPr>
            <a:noAutofit/>
          </a:bodyPr>
          <a:lstStyle>
            <a:lvl1pPr marL="0" indent="0">
              <a:buNone/>
              <a:defRPr sz="4800" b="1" spc="600">
                <a:solidFill>
                  <a:srgbClr val="FDFB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4" name="文本占位符 13">
            <a:extLst>
              <a:ext uri="{FF2B5EF4-FFF2-40B4-BE49-F238E27FC236}">
                <a16:creationId xmlns:a16="http://schemas.microsoft.com/office/drawing/2014/main" xmlns="" id="{D577A641-5059-40C6-BCA1-CEE627743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9651" y="2486026"/>
            <a:ext cx="6302635" cy="3076574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600"/>
              </a:spcBef>
              <a:buNone/>
              <a:defRPr sz="1600" b="0" spc="12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框 19">
            <a:extLst>
              <a:ext uri="{FF2B5EF4-FFF2-40B4-BE49-F238E27FC236}">
                <a16:creationId xmlns:a16="http://schemas.microsoft.com/office/drawing/2014/main" xmlns="" id="{E5FAF79D-2A3C-4A2F-AB57-2383F9376855}"/>
              </a:ext>
            </a:extLst>
          </p:cNvPr>
          <p:cNvSpPr txBox="1"/>
          <p:nvPr userDrawn="1"/>
        </p:nvSpPr>
        <p:spPr>
          <a:xfrm>
            <a:off x="8071480" y="3979297"/>
            <a:ext cx="3571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00" b="1" spc="30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Maya 2022</a:t>
            </a:r>
            <a:endParaRPr lang="en-US" altLang="zh-CN" sz="6600" b="1" spc="3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1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3A655A7-6128-4CFB-A59A-7CF4D8EC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D61214-9790-46F1-A127-B5964442C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69945B6-8368-4A0B-8CFD-1C271C2A7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4BF4-8A94-4E5F-877D-56BAE8EDC243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478469-9E88-4F8B-813B-27089F1CD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50BA4C-2882-4EDE-A194-AEF6B1599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8E0E-8922-4990-8E26-A4AF87494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6" r:id="rId9"/>
    <p:sldLayoutId id="2147483667" r:id="rId10"/>
    <p:sldLayoutId id="2147483668" r:id="rId11"/>
    <p:sldLayoutId id="2147483661" r:id="rId12"/>
    <p:sldLayoutId id="2147483662" r:id="rId13"/>
    <p:sldLayoutId id="2147483660" r:id="rId14"/>
    <p:sldLayoutId id="2147483663" r:id="rId15"/>
    <p:sldLayoutId id="2147483664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6461C7E7-2ACE-4658-A72F-209FCBEB9F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影视动画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是影视动画行业中首选创作软件，被广泛应用于影视特效制作。国内外近年的影视动画作品，如</a:t>
            </a:r>
            <a:r>
              <a:rPr lang="en-US" altLang="zh-CN" dirty="0"/>
              <a:t>《</a:t>
            </a:r>
            <a:r>
              <a:rPr lang="zh-CN" altLang="en-US" dirty="0"/>
              <a:t>星球大战</a:t>
            </a:r>
            <a:r>
              <a:rPr lang="en-US" altLang="zh-CN" dirty="0"/>
              <a:t>》《</a:t>
            </a:r>
            <a:r>
              <a:rPr lang="zh-CN" altLang="en-US" dirty="0"/>
              <a:t>指环王</a:t>
            </a:r>
            <a:r>
              <a:rPr lang="en-US" altLang="zh-CN" dirty="0"/>
              <a:t>》《</a:t>
            </a:r>
            <a:r>
              <a:rPr lang="zh-CN" altLang="en-US" dirty="0"/>
              <a:t>最终幻想</a:t>
            </a:r>
            <a:r>
              <a:rPr lang="en-US" altLang="zh-CN" dirty="0"/>
              <a:t>》《</a:t>
            </a:r>
            <a:r>
              <a:rPr lang="zh-CN" altLang="en-US" dirty="0"/>
              <a:t>猩球崛起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金刚</a:t>
            </a:r>
            <a:r>
              <a:rPr lang="en-US" altLang="zh-CN" dirty="0"/>
              <a:t>》</a:t>
            </a:r>
            <a:r>
              <a:rPr lang="zh-CN" altLang="en-US" dirty="0"/>
              <a:t>等电影都有</a:t>
            </a:r>
            <a:r>
              <a:rPr lang="en-US" altLang="zh-CN" dirty="0"/>
              <a:t>Maya</a:t>
            </a:r>
            <a:r>
              <a:rPr lang="zh-CN" altLang="en-US" dirty="0"/>
              <a:t>的参与，下图为</a:t>
            </a:r>
            <a:r>
              <a:rPr lang="en-US" altLang="zh-CN" dirty="0"/>
              <a:t>《</a:t>
            </a:r>
            <a:r>
              <a:rPr lang="zh-CN" altLang="en-US" dirty="0"/>
              <a:t>最终幻想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猩球崛起</a:t>
            </a:r>
            <a:r>
              <a:rPr lang="en-US" altLang="zh-CN" dirty="0"/>
              <a:t>》</a:t>
            </a:r>
            <a:r>
              <a:rPr lang="zh-CN" altLang="en-US" dirty="0"/>
              <a:t>电影的特效镜头。</a:t>
            </a:r>
          </a:p>
        </p:txBody>
      </p:sp>
      <p:pic>
        <p:nvPicPr>
          <p:cNvPr id="102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/>
          <a:stretch>
            <a:fillRect/>
          </a:stretch>
        </p:blipFill>
        <p:spPr bwMode="auto">
          <a:xfrm>
            <a:off x="1262743" y="2604875"/>
            <a:ext cx="4558614" cy="25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43" y="2604874"/>
            <a:ext cx="4499428" cy="25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9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5390A653-98F7-478E-ACEC-44CE6E510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49" y="552457"/>
            <a:ext cx="11259297" cy="5753086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电视与视频制作</a:t>
            </a:r>
          </a:p>
          <a:p>
            <a:r>
              <a:rPr lang="en-US" altLang="zh-CN" dirty="0" smtClean="0"/>
              <a:t>Maya</a:t>
            </a:r>
            <a:r>
              <a:rPr lang="zh-CN" altLang="en-US" dirty="0"/>
              <a:t>强大的功能还可以应用在电视与视频制作行业，很多视频和电视节目中绚丽的特效就是</a:t>
            </a:r>
            <a:r>
              <a:rPr lang="en-US" altLang="zh-CN" dirty="0"/>
              <a:t>Maya</a:t>
            </a:r>
            <a:r>
              <a:rPr lang="zh-CN" altLang="en-US" dirty="0"/>
              <a:t>和后期编辑软件制作而成的，如下图所示。</a:t>
            </a:r>
          </a:p>
        </p:txBody>
      </p:sp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32" y="2222499"/>
            <a:ext cx="4130024" cy="31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87" y="2222499"/>
            <a:ext cx="4209143" cy="31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32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5390A653-98F7-478E-ACEC-44CE6E510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49" y="552457"/>
            <a:ext cx="11259297" cy="5753086"/>
          </a:xfrm>
        </p:spPr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游戏角色及场景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因其本身所具备的一些优势，不仅可以用于制作流畅的影视动画作品，还可用于创建精致的游戏角色和场景，如下图所示。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32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07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0"/>
          <a:stretch>
            <a:fillRect/>
          </a:stretch>
        </p:blipFill>
        <p:spPr bwMode="auto">
          <a:xfrm>
            <a:off x="1182413" y="2324100"/>
            <a:ext cx="4604062" cy="33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3150"/>
            <a:ext cx="4381223" cy="33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343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5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5390A653-98F7-478E-ACEC-44CE6E510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749" y="552457"/>
            <a:ext cx="11259297" cy="5753086"/>
          </a:xfrm>
        </p:spPr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建筑表现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在建筑行业也是非常受欢迎的创作工具，众多室内设计师都是使用</a:t>
            </a:r>
            <a:r>
              <a:rPr lang="en-US" altLang="zh-CN" dirty="0"/>
              <a:t>Maya</a:t>
            </a:r>
            <a:r>
              <a:rPr lang="zh-CN" altLang="en-US" dirty="0"/>
              <a:t>来制作室内效果图，下图是使用</a:t>
            </a:r>
            <a:r>
              <a:rPr lang="en-US" altLang="zh-CN" dirty="0"/>
              <a:t>Maya</a:t>
            </a:r>
            <a:r>
              <a:rPr lang="zh-CN" altLang="en-US" dirty="0"/>
              <a:t>制作出来的室外及室内效果图。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32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343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09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2324098"/>
            <a:ext cx="4926220" cy="30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17" y="2343149"/>
            <a:ext cx="4469762" cy="29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095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5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0D24605A-A68F-4335-BC0A-A5BD80040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203104"/>
            <a:ext cx="6105328" cy="85763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/>
              <a:t>Maya 2022</a:t>
            </a:r>
            <a:r>
              <a:rPr lang="zh-CN" altLang="en-US" dirty="0"/>
              <a:t>的启动与退出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0FA5A8E-750A-4EA0-89FA-DD37C7997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1.2.1</a:t>
            </a:r>
            <a:r>
              <a:rPr lang="zh-CN" altLang="en-US" dirty="0"/>
              <a:t>启动</a:t>
            </a:r>
            <a:r>
              <a:rPr lang="en-US" altLang="zh-CN" dirty="0"/>
              <a:t>Maya 2022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A9BC839-9CD4-417F-B2BD-129F14A8D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1.2.2</a:t>
            </a:r>
            <a:r>
              <a:rPr lang="zh-CN" altLang="en-US" dirty="0"/>
              <a:t>退出</a:t>
            </a:r>
            <a:r>
              <a:rPr lang="en-US" altLang="zh-CN" dirty="0"/>
              <a:t>Maya 2022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AADAF7DD-D5F9-4D8F-8C79-0EE691118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B739F0F-D61B-44D7-A2B6-4DADFADAC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291" y="326432"/>
            <a:ext cx="7673415" cy="658652"/>
          </a:xfrm>
        </p:spPr>
        <p:txBody>
          <a:bodyPr>
            <a:normAutofit/>
          </a:bodyPr>
          <a:lstStyle/>
          <a:p>
            <a:r>
              <a:rPr lang="en-US" altLang="zh-CN" dirty="0"/>
              <a:t>1.2 Maya 2022</a:t>
            </a:r>
            <a:r>
              <a:rPr lang="zh-CN" altLang="en-US" dirty="0"/>
              <a:t>的启动与退出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2B5B803-F1F1-4500-B13F-ADAFA50072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在正式学习</a:t>
            </a:r>
            <a:r>
              <a:rPr lang="en-US" altLang="zh-CN" dirty="0"/>
              <a:t>Maya 2022</a:t>
            </a:r>
            <a:r>
              <a:rPr lang="zh-CN" altLang="en-US" dirty="0"/>
              <a:t>的各项功能和命令前，首先需要掌握如何启动和退出该程序，下面将分别进行介绍。</a:t>
            </a:r>
          </a:p>
        </p:txBody>
      </p:sp>
    </p:spTree>
    <p:extLst>
      <p:ext uri="{BB962C8B-B14F-4D97-AF65-F5344CB8AC3E}">
        <p14:creationId xmlns:p14="http://schemas.microsoft.com/office/powerpoint/2010/main" val="5712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CE8F2DC-5887-4AB8-B735-43A3308B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Maya 2022</a:t>
            </a:r>
            <a:r>
              <a:rPr lang="zh-CN" altLang="en-US" dirty="0"/>
              <a:t>安装完成后，常用的启动</a:t>
            </a:r>
            <a:r>
              <a:rPr lang="en-US" altLang="zh-CN" dirty="0"/>
              <a:t>Maya 2022</a:t>
            </a:r>
            <a:r>
              <a:rPr lang="zh-CN" altLang="en-US" dirty="0"/>
              <a:t>的方法有两种。第一种是双击桌面上的相应图标进行启动，下左图为</a:t>
            </a:r>
            <a:r>
              <a:rPr lang="en-US" altLang="zh-CN" dirty="0"/>
              <a:t>Maya 2022</a:t>
            </a:r>
            <a:r>
              <a:rPr lang="zh-CN" altLang="en-US" dirty="0"/>
              <a:t>的启动界面。第二种方法是单击桌面左下角的开始按钮，在打开的列表中执行</a:t>
            </a:r>
            <a:r>
              <a:rPr lang="en-US" altLang="zh-CN" dirty="0"/>
              <a:t>Maya 2022</a:t>
            </a:r>
            <a:r>
              <a:rPr lang="zh-CN" altLang="en-US" dirty="0"/>
              <a:t>命令也可启动软件，如下右图所示。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04EDE28-3076-4B42-B5ED-B28EEAB259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1.2.1</a:t>
            </a:r>
            <a:r>
              <a:rPr lang="zh-CN" altLang="en-US" dirty="0"/>
              <a:t>启动</a:t>
            </a:r>
            <a:r>
              <a:rPr lang="en-US" altLang="zh-CN" dirty="0"/>
              <a:t>Maya 2022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77" y="2862951"/>
            <a:ext cx="4401338" cy="327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5" r="50844"/>
          <a:stretch/>
        </p:blipFill>
        <p:spPr bwMode="auto">
          <a:xfrm>
            <a:off x="6628973" y="2855067"/>
            <a:ext cx="2593855" cy="3283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40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CE8F2DC-5887-4AB8-B735-43A3308B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退出</a:t>
            </a:r>
            <a:r>
              <a:rPr lang="en-US" altLang="zh-CN" dirty="0"/>
              <a:t>Maya 2022</a:t>
            </a:r>
            <a:r>
              <a:rPr lang="zh-CN" altLang="en-US" dirty="0"/>
              <a:t>常用方法有两种，第一种方法是用户直接单击操作界面右上角的“关闭”按钮，如下左图所示；第二种方法是在菜单栏中执行“文件</a:t>
            </a:r>
            <a:r>
              <a:rPr lang="en-US" altLang="zh-CN" dirty="0"/>
              <a:t>&gt;</a:t>
            </a:r>
            <a:r>
              <a:rPr lang="zh-CN" altLang="en-US" dirty="0"/>
              <a:t>退出”命令，如下右图所示。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04EDE28-3076-4B42-B5ED-B28EEAB259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1.2.2</a:t>
            </a:r>
            <a:r>
              <a:rPr lang="zh-CN" altLang="en-US" dirty="0"/>
              <a:t>退出</a:t>
            </a:r>
            <a:r>
              <a:rPr lang="en-US" altLang="zh-CN" dirty="0"/>
              <a:t>Maya 2022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8123" y="2856667"/>
            <a:ext cx="4286443" cy="326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75314" y="2856667"/>
            <a:ext cx="4314617" cy="3262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E8912B13-B19F-43A6-807D-FF1812C9C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330957"/>
            <a:ext cx="6046265" cy="637192"/>
          </a:xfrm>
        </p:spPr>
        <p:txBody>
          <a:bodyPr/>
          <a:lstStyle/>
          <a:p>
            <a:r>
              <a:rPr lang="en-US" altLang="zh-CN" dirty="0"/>
              <a:t>Maya 2022</a:t>
            </a:r>
            <a:r>
              <a:rPr lang="zh-CN" altLang="en-US" dirty="0"/>
              <a:t>工作界面组成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568DF8F-9A6A-4890-A550-9D94BF631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C977D07F-CF58-421A-8C72-85FC0C55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562D3127-0966-4873-976B-3C0D6F47B3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4A8ABC59-2EC8-47EF-8BFE-647974615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0B06BF60-F5E1-4D7A-9880-FFF6AAA8B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722" y="375802"/>
            <a:ext cx="10335078" cy="658652"/>
          </a:xfrm>
        </p:spPr>
        <p:txBody>
          <a:bodyPr>
            <a:normAutofit/>
          </a:bodyPr>
          <a:lstStyle/>
          <a:p>
            <a:r>
              <a:rPr lang="en-US" altLang="zh-CN" dirty="0"/>
              <a:t>1.3 Maya 2022</a:t>
            </a:r>
            <a:r>
              <a:rPr lang="zh-CN" altLang="en-US" dirty="0"/>
              <a:t>工作界面组成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244A27C-E663-428E-A6FA-326670C8D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Maya</a:t>
            </a:r>
            <a:r>
              <a:rPr lang="zh-CN" altLang="en-US" dirty="0"/>
              <a:t>软件的工作界面从诞生至今一直延续着最初的设计，并没有大幅度的改变，这也为一直使用</a:t>
            </a:r>
            <a:r>
              <a:rPr lang="en-US" altLang="zh-CN" dirty="0"/>
              <a:t>Maya</a:t>
            </a:r>
            <a:r>
              <a:rPr lang="zh-CN" altLang="en-US" dirty="0"/>
              <a:t>的用户提供了极大的便利。</a:t>
            </a:r>
            <a:r>
              <a:rPr lang="en-US" altLang="zh-CN" dirty="0"/>
              <a:t>Maya 2022</a:t>
            </a:r>
            <a:r>
              <a:rPr lang="zh-CN" altLang="en-US" dirty="0"/>
              <a:t>的工作界面由标题栏、菜单栏、状态栏、工具架、工具箱、工作区、通道盒</a:t>
            </a:r>
            <a:r>
              <a:rPr lang="en-US" altLang="zh-CN" dirty="0"/>
              <a:t>/</a:t>
            </a:r>
            <a:r>
              <a:rPr lang="zh-CN" altLang="en-US" dirty="0"/>
              <a:t>层编辑器、时间轴、范围条、命令行和帮助行这</a:t>
            </a:r>
            <a:r>
              <a:rPr lang="en-US" altLang="zh-CN" dirty="0"/>
              <a:t>11</a:t>
            </a:r>
            <a:r>
              <a:rPr lang="zh-CN" altLang="en-US" dirty="0"/>
              <a:t>大模块组成。下面为大家介绍各模块的功能和应用。</a:t>
            </a:r>
          </a:p>
        </p:txBody>
      </p:sp>
    </p:spTree>
    <p:extLst>
      <p:ext uri="{BB962C8B-B14F-4D97-AF65-F5344CB8AC3E}">
        <p14:creationId xmlns:p14="http://schemas.microsoft.com/office/powerpoint/2010/main" val="1540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0075AC7-41CF-4284-88B1-B3D2B375D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第</a:t>
            </a:r>
            <a:r>
              <a:rPr lang="en-US" altLang="zh-CN"/>
              <a:t>1</a:t>
            </a:r>
            <a:r>
              <a:rPr lang="zh-CN" altLang="en-US"/>
              <a:t>篇 基础知识篇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0409848-35CA-4888-B592-A4E6F2F11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9651" y="2486026"/>
            <a:ext cx="6621949" cy="3076574"/>
          </a:xfrm>
        </p:spPr>
        <p:txBody>
          <a:bodyPr/>
          <a:lstStyle/>
          <a:p>
            <a:r>
              <a:rPr lang="zh-CN" altLang="en-US" sz="1400" dirty="0"/>
              <a:t>本篇将对</a:t>
            </a:r>
            <a:r>
              <a:rPr lang="en-US" altLang="zh-CN" sz="1400" dirty="0"/>
              <a:t>Maya 2022</a:t>
            </a:r>
            <a:r>
              <a:rPr lang="zh-CN" altLang="en-US" sz="1400" dirty="0"/>
              <a:t>的概念及各大应用模块的功能进行详细介绍，包括软件的用户界面操作、视图与对象的操作、多边形建模的相关操作、材质与纹理的应用、灯光与摄影机的应用、渲染的概念和相关操作、动画的应用、绑定的原理与运用、变形器的应用等。在介绍基础操作的同时，配以丰富的实战案例，让读者可以全面掌握</a:t>
            </a:r>
            <a:r>
              <a:rPr lang="en-US" altLang="zh-CN" sz="1400" dirty="0"/>
              <a:t>Maya 2022</a:t>
            </a:r>
            <a:r>
              <a:rPr lang="zh-CN" altLang="en-US" sz="1400" dirty="0"/>
              <a:t>的操作技术。</a:t>
            </a:r>
          </a:p>
        </p:txBody>
      </p:sp>
    </p:spTree>
    <p:extLst>
      <p:ext uri="{BB962C8B-B14F-4D97-AF65-F5344CB8AC3E}">
        <p14:creationId xmlns:p14="http://schemas.microsoft.com/office/powerpoint/2010/main" val="18677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87" y="814799"/>
            <a:ext cx="8382627" cy="522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BEFAC1F9-5B3B-4C2C-B412-9F5F565DB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/>
              <a:t>标题栏</a:t>
            </a:r>
          </a:p>
          <a:p>
            <a:r>
              <a:rPr lang="zh-CN" altLang="en-US" dirty="0"/>
              <a:t>标题栏位于界面的最顶端，用于显示当前软件的版本、目录、文件名称，如果在当前的场景中选择了某个对象，那么在文件名称后面还会显示当前选择对象的名称。</a:t>
            </a:r>
          </a:p>
        </p:txBody>
      </p:sp>
    </p:spTree>
    <p:extLst>
      <p:ext uri="{BB962C8B-B14F-4D97-AF65-F5344CB8AC3E}">
        <p14:creationId xmlns:p14="http://schemas.microsoft.com/office/powerpoint/2010/main" val="28406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 </a:t>
            </a:r>
            <a:r>
              <a:rPr lang="zh-CN" altLang="en-US" dirty="0"/>
              <a:t>菜单栏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Maya 2022</a:t>
            </a:r>
            <a:r>
              <a:rPr lang="zh-CN" altLang="en-US" dirty="0"/>
              <a:t>中包括建模、绑定、动画、</a:t>
            </a:r>
            <a:r>
              <a:rPr lang="en-US" altLang="zh-CN" dirty="0"/>
              <a:t>FX</a:t>
            </a:r>
            <a:r>
              <a:rPr lang="zh-CN" altLang="en-US" dirty="0"/>
              <a:t>、渲染和自定义等模块，不同的模块对应的菜单组不同，可实现的功能也不同，但是在切换不同的模块时，通用菜单不会改变，它包括文件、编辑、修改、创建、显示和窗口等菜单，如下图所示。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9424" y="2654355"/>
            <a:ext cx="9783307" cy="19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有两种方法用于切换模块，除了直接点击状态栏下拉菜单切换模块，还可按快捷键切换模块，按</a:t>
            </a:r>
            <a:r>
              <a:rPr lang="en-US" altLang="zh-CN" dirty="0"/>
              <a:t>F2</a:t>
            </a:r>
            <a:r>
              <a:rPr lang="zh-CN" altLang="en-US" dirty="0"/>
              <a:t>功能键切换到建模模式、</a:t>
            </a:r>
            <a:r>
              <a:rPr lang="en-US" altLang="zh-CN" dirty="0"/>
              <a:t>F3</a:t>
            </a:r>
            <a:r>
              <a:rPr lang="zh-CN" altLang="en-US" dirty="0"/>
              <a:t>功能键切换到绑定模式、</a:t>
            </a:r>
            <a:r>
              <a:rPr lang="en-US" altLang="zh-CN" dirty="0"/>
              <a:t>F4</a:t>
            </a:r>
            <a:r>
              <a:rPr lang="zh-CN" altLang="en-US" dirty="0"/>
              <a:t>功能键切换到动画模式、</a:t>
            </a:r>
            <a:r>
              <a:rPr lang="en-US" altLang="zh-CN" dirty="0"/>
              <a:t>F5</a:t>
            </a:r>
            <a:r>
              <a:rPr lang="zh-CN" altLang="en-US" dirty="0"/>
              <a:t>功能键切换到</a:t>
            </a:r>
            <a:r>
              <a:rPr lang="en-US" altLang="zh-CN" dirty="0"/>
              <a:t>FX</a:t>
            </a:r>
            <a:r>
              <a:rPr lang="zh-CN" altLang="en-US" dirty="0"/>
              <a:t>模式、</a:t>
            </a:r>
            <a:r>
              <a:rPr lang="en-US" altLang="zh-CN" dirty="0"/>
              <a:t>F6</a:t>
            </a:r>
            <a:r>
              <a:rPr lang="zh-CN" altLang="en-US" dirty="0"/>
              <a:t>功能键切换到渲染模式。</a:t>
            </a:r>
          </a:p>
        </p:txBody>
      </p:sp>
    </p:spTree>
    <p:extLst>
      <p:ext uri="{BB962C8B-B14F-4D97-AF65-F5344CB8AC3E}">
        <p14:creationId xmlns:p14="http://schemas.microsoft.com/office/powerpoint/2010/main" val="1771687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状态栏</a:t>
            </a:r>
          </a:p>
          <a:p>
            <a:r>
              <a:rPr lang="zh-CN" altLang="en-US" dirty="0"/>
              <a:t>管理</a:t>
            </a:r>
            <a:r>
              <a:rPr lang="en-US" altLang="zh-CN" dirty="0"/>
              <a:t>Maya</a:t>
            </a:r>
            <a:r>
              <a:rPr lang="zh-CN" altLang="en-US" dirty="0"/>
              <a:t>的状态栏包含了多种工具，如模块选择器、文件、选择过滤器、选择模式、捕捉开关和渲染等类型的工具。通常某些工具部分处于收拢状态，用户可单击垂直分割线将其展开或关闭，如下图所示。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2583" y="2580804"/>
            <a:ext cx="10877610" cy="5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4 </a:t>
            </a:r>
            <a:r>
              <a:rPr lang="zh-CN" altLang="en-US" dirty="0"/>
              <a:t>工具架</a:t>
            </a:r>
          </a:p>
          <a:p>
            <a:r>
              <a:rPr lang="zh-CN" altLang="en-US" dirty="0"/>
              <a:t>工具架位于状态栏的下方，如下图所示。上面一行是按功能分类的标签栏，下面一行是不同标签栏对应的工具栏，这些图标分别代表每个集最常用的命令，用户单击标签就可激活相应的面板，再单击对应的工具图标即可执行该命令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8348" y="2599942"/>
            <a:ext cx="10494053" cy="7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5 </a:t>
            </a:r>
            <a:r>
              <a:rPr lang="zh-CN" altLang="en-US" dirty="0"/>
              <a:t>工具盒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的工具盒位于主界面的最左侧，其中包含了选择、套索、绘制选择、移动、旋转和缩放等常用工具的快捷图标。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765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6 </a:t>
            </a:r>
            <a:r>
              <a:rPr lang="zh-CN" altLang="en-US" dirty="0"/>
              <a:t>工作区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的工作区是我们进行作业的主要区域，</a:t>
            </a:r>
            <a:r>
              <a:rPr lang="en-US" altLang="zh-CN" dirty="0"/>
              <a:t>Maya</a:t>
            </a:r>
            <a:r>
              <a:rPr lang="zh-CN" altLang="en-US" dirty="0"/>
              <a:t>的建模、绑定、动画、灯光和渲染等操作都需要通过工作区来进行观察，默认情况下显示的是经典工作区模式，用户可根据需要点击界面右上角工作区下拉列表来进行切换，如下左图所示。</a:t>
            </a:r>
            <a:r>
              <a:rPr lang="en-US" altLang="zh-CN" dirty="0"/>
              <a:t>Maya</a:t>
            </a:r>
            <a:r>
              <a:rPr lang="zh-CN" altLang="en-US" dirty="0"/>
              <a:t>默认的视图布局为四视图，四视图模式为顶视图、透视图、前视图和侧视图，用户可右击工具箱下方的面板布局图标切换视图，如下右图所示。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99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60" y="1229711"/>
            <a:ext cx="4740440" cy="37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17" y="1229711"/>
            <a:ext cx="4147709" cy="37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54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61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1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7 </a:t>
            </a:r>
            <a:r>
              <a:rPr lang="zh-CN" altLang="en-US" dirty="0"/>
              <a:t>通道盒</a:t>
            </a:r>
            <a:r>
              <a:rPr lang="en-US" altLang="zh-CN" dirty="0"/>
              <a:t>/</a:t>
            </a:r>
            <a:r>
              <a:rPr lang="zh-CN" altLang="en-US" dirty="0"/>
              <a:t>层</a:t>
            </a:r>
            <a:r>
              <a:rPr lang="en-US" altLang="zh-CN" dirty="0"/>
              <a:t>/</a:t>
            </a:r>
            <a:r>
              <a:rPr lang="zh-CN" altLang="en-US" dirty="0"/>
              <a:t>属性编辑器</a:t>
            </a:r>
          </a:p>
          <a:p>
            <a:r>
              <a:rPr lang="zh-CN" altLang="en-US" dirty="0"/>
              <a:t>通道盒、层、属性编辑器位于界面最右侧同一面板中，用户可通过单击右侧文字字样打开对应的编辑器，对物体的属性进行编辑。通道盒用于修改物体的名称、平移、旋转、缩放等属性的参数，还可以设置节点属性动画，如下左图所示。层编辑器可以显示两个不同的编辑器来处理不同类型的层，如下中图所示。属性编辑器用于编辑详细的节点属性，如下右图所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316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908ED504-EF2D-4351-B6D8-3A087C4AD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7388" y="1891126"/>
            <a:ext cx="9340898" cy="658652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 进入</a:t>
            </a:r>
            <a:r>
              <a:rPr lang="en-US" altLang="zh-CN" dirty="0"/>
              <a:t>Maya 2022</a:t>
            </a:r>
            <a:r>
              <a:rPr lang="zh-CN" altLang="en-US" dirty="0"/>
              <a:t>的世界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BE5B0C6-EF4B-469B-B914-9B95E4B7F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Maya</a:t>
            </a:r>
            <a:r>
              <a:rPr lang="zh-CN" altLang="en-US" dirty="0"/>
              <a:t>作为目前功能完善的三维软件之一，被广泛应用于动画、游戏、影视和广告等多个行业。本章将带领读者初步了解</a:t>
            </a:r>
            <a:r>
              <a:rPr lang="en-US" altLang="zh-CN" dirty="0"/>
              <a:t>Maya 2022</a:t>
            </a:r>
            <a:r>
              <a:rPr lang="zh-CN" altLang="en-US" dirty="0"/>
              <a:t>，并对</a:t>
            </a:r>
            <a:r>
              <a:rPr lang="en-US" altLang="zh-CN" dirty="0"/>
              <a:t>Maya 2022</a:t>
            </a:r>
            <a:r>
              <a:rPr lang="zh-CN" altLang="en-US" dirty="0"/>
              <a:t>的发展史、工作流程、应用领域以及工作界面进行介绍。</a:t>
            </a:r>
          </a:p>
        </p:txBody>
      </p:sp>
    </p:spTree>
    <p:extLst>
      <p:ext uri="{BB962C8B-B14F-4D97-AF65-F5344CB8AC3E}">
        <p14:creationId xmlns:p14="http://schemas.microsoft.com/office/powerpoint/2010/main" val="3482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1" name="图片 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" y="1250766"/>
            <a:ext cx="2727434" cy="38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图片 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97" y="1250766"/>
            <a:ext cx="2666160" cy="38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图片 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6" y="1250766"/>
            <a:ext cx="4884953" cy="38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419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829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067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2176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8 </a:t>
            </a:r>
            <a:r>
              <a:rPr lang="zh-CN" altLang="en-US" dirty="0"/>
              <a:t>动画控制区</a:t>
            </a:r>
          </a:p>
          <a:p>
            <a:r>
              <a:rPr lang="zh-CN" altLang="en-US" dirty="0"/>
              <a:t>动画控制区是用于制作动画的区域，包括时间轴和范围滑块两个部分。时间轴包括时间指示器、设置当前时间和动画播放按钮。范围滑块包括设置动画开始时间和结束时间、设置播放范围的开始时间和结束时间、时间滑块书签菜单、选择播放速度、自动关键帧切换以及首选项等命令。</a:t>
            </a:r>
          </a:p>
          <a:p>
            <a:r>
              <a:rPr lang="en-US" altLang="zh-CN" dirty="0"/>
              <a:t>Maya</a:t>
            </a:r>
            <a:r>
              <a:rPr lang="zh-CN" altLang="en-US" dirty="0"/>
              <a:t>默认的播放速度是</a:t>
            </a:r>
            <a:r>
              <a:rPr lang="en-US" altLang="zh-CN" dirty="0"/>
              <a:t>24</a:t>
            </a:r>
            <a:r>
              <a:rPr lang="zh-CN" altLang="en-US" dirty="0"/>
              <a:t>帧</a:t>
            </a:r>
            <a:r>
              <a:rPr lang="en-US" altLang="zh-CN" dirty="0"/>
              <a:t>/</a:t>
            </a:r>
            <a:r>
              <a:rPr lang="zh-CN" altLang="en-US" dirty="0"/>
              <a:t>秒，用户可以在“选择播放速度”的在下拉列表中选择需要的播放速度，也可以单击“动画首选项”按钮，打开“首选项”对话框，执行“设置＞时间滑块＞帧速率”命令，选择需要的播放速度。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4114" y="4420914"/>
            <a:ext cx="10384936" cy="7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7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9 </a:t>
            </a:r>
            <a:r>
              <a:rPr lang="zh-CN" altLang="en-US" dirty="0"/>
              <a:t>命令栏和帮助栏</a:t>
            </a:r>
          </a:p>
          <a:p>
            <a:r>
              <a:rPr lang="zh-CN" altLang="en-US" dirty="0"/>
              <a:t>在命令栏中输入</a:t>
            </a:r>
            <a:r>
              <a:rPr lang="en-US" altLang="zh-CN" dirty="0"/>
              <a:t>MEL</a:t>
            </a:r>
            <a:r>
              <a:rPr lang="zh-CN" altLang="en-US" dirty="0"/>
              <a:t>命令或脚本命令后，场景中将执行相应的动作。命令栏包括输入命令栏、显示命令响应栏和脚本编辑器</a:t>
            </a:r>
            <a:r>
              <a:rPr lang="en-US" altLang="zh-CN" dirty="0"/>
              <a:t>3</a:t>
            </a:r>
            <a:r>
              <a:rPr lang="zh-CN" altLang="en-US" dirty="0"/>
              <a:t>个部分。显示命令响应栏用于显示执行该命令后的反馈信息。</a:t>
            </a: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5286" y="2209636"/>
            <a:ext cx="10619762" cy="3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04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帮助栏位于命令栏下方，帮助栏会显示简单的帮助信息。当用户把光标放在命令或工具按钮上时，帮助栏会显示相关的说明，在对物体进行移动、旋转、缩放操作时，在帮助栏中会显示相关坐标信息，便于用户直观的了解当前物体的变化信息，极大的提高了工作效率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2224" y="2033894"/>
            <a:ext cx="10383280" cy="3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5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E8912B13-B19F-43A6-807D-FF1812C9C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5844" y="2305172"/>
            <a:ext cx="6046265" cy="637192"/>
          </a:xfrm>
        </p:spPr>
        <p:txBody>
          <a:bodyPr/>
          <a:lstStyle/>
          <a:p>
            <a:r>
              <a:rPr lang="en-US" altLang="zh-CN" dirty="0"/>
              <a:t>Maya 2022</a:t>
            </a:r>
            <a:r>
              <a:rPr lang="zh-CN" altLang="en-US" dirty="0"/>
              <a:t>文件操作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568DF8F-9A6A-4890-A550-9D94BF631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5844" y="3950444"/>
            <a:ext cx="5441204" cy="398009"/>
          </a:xfrm>
        </p:spPr>
        <p:txBody>
          <a:bodyPr/>
          <a:lstStyle/>
          <a:p>
            <a:r>
              <a:rPr lang="en-US" altLang="zh-CN" dirty="0"/>
              <a:t>1.4.3 </a:t>
            </a:r>
            <a:r>
              <a:rPr lang="zh-CN" altLang="en-US" dirty="0"/>
              <a:t>保存场景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C977D07F-CF58-421A-8C72-85FC0C55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1C7AB951-E9E6-4B15-AAF7-30A9145D1B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3521206"/>
            <a:ext cx="5441204" cy="398009"/>
          </a:xfrm>
        </p:spPr>
        <p:txBody>
          <a:bodyPr/>
          <a:lstStyle/>
          <a:p>
            <a:r>
              <a:rPr lang="en-US" altLang="zh-CN" dirty="0"/>
              <a:t>1.4.2 </a:t>
            </a:r>
            <a:r>
              <a:rPr lang="zh-CN" altLang="en-US" dirty="0"/>
              <a:t>打开场景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BA39629A-92EE-43EB-B66E-BA633B5C6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844" y="3076202"/>
            <a:ext cx="5441204" cy="398009"/>
          </a:xfrm>
        </p:spPr>
        <p:txBody>
          <a:bodyPr/>
          <a:lstStyle/>
          <a:p>
            <a:r>
              <a:rPr lang="en-US" altLang="zh-CN" dirty="0"/>
              <a:t>1.4.1</a:t>
            </a:r>
            <a:r>
              <a:rPr lang="zh-CN" altLang="en-US" dirty="0"/>
              <a:t>新建场景 </a:t>
            </a:r>
          </a:p>
        </p:txBody>
      </p:sp>
      <p:sp>
        <p:nvSpPr>
          <p:cNvPr id="7" name="文本占位符 4">
            <a:extLst>
              <a:ext uri="{FF2B5EF4-FFF2-40B4-BE49-F238E27FC236}">
                <a16:creationId xmlns:a16="http://schemas.microsoft.com/office/drawing/2014/main" xmlns="" id="{1568DF8F-9A6A-4890-A550-9D94BF63184C}"/>
              </a:ext>
            </a:extLst>
          </p:cNvPr>
          <p:cNvSpPr txBox="1">
            <a:spLocks/>
          </p:cNvSpPr>
          <p:nvPr/>
        </p:nvSpPr>
        <p:spPr>
          <a:xfrm>
            <a:off x="5245844" y="4786016"/>
            <a:ext cx="5441204" cy="39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1.4.5 </a:t>
            </a:r>
            <a:r>
              <a:rPr lang="zh-CN" altLang="en-US" dirty="0"/>
              <a:t>项目窗口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xmlns="" id="{1C7AB951-E9E6-4B15-AAF7-30A9145D1BF5}"/>
              </a:ext>
            </a:extLst>
          </p:cNvPr>
          <p:cNvSpPr txBox="1">
            <a:spLocks/>
          </p:cNvSpPr>
          <p:nvPr/>
        </p:nvSpPr>
        <p:spPr>
          <a:xfrm>
            <a:off x="5245844" y="4356778"/>
            <a:ext cx="5441204" cy="39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spc="13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1.4.4 </a:t>
            </a:r>
            <a:r>
              <a:rPr lang="zh-CN" altLang="en-US" dirty="0"/>
              <a:t>优化场景大小</a:t>
            </a:r>
          </a:p>
        </p:txBody>
      </p:sp>
    </p:spTree>
    <p:extLst>
      <p:ext uri="{BB962C8B-B14F-4D97-AF65-F5344CB8AC3E}">
        <p14:creationId xmlns:p14="http://schemas.microsoft.com/office/powerpoint/2010/main" val="42831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1.4 Maya 2022</a:t>
            </a:r>
            <a:r>
              <a:rPr lang="zh-CN" altLang="en-US" dirty="0"/>
              <a:t>文件操作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了</a:t>
            </a:r>
            <a:r>
              <a:rPr lang="zh-CN" altLang="en-US" dirty="0"/>
              <a:t>解</a:t>
            </a:r>
            <a:r>
              <a:rPr lang="en-US" altLang="zh-CN" dirty="0"/>
              <a:t>Maya 2022</a:t>
            </a:r>
            <a:r>
              <a:rPr lang="zh-CN" altLang="en-US" dirty="0"/>
              <a:t>的工作界面后，接下来介绍使用</a:t>
            </a:r>
            <a:r>
              <a:rPr lang="en-US" altLang="zh-CN" dirty="0"/>
              <a:t>Maya 2022</a:t>
            </a:r>
            <a:r>
              <a:rPr lang="zh-CN" altLang="en-US" dirty="0"/>
              <a:t>进行场景管理的一些基本操作，包括新建场景、打开场景和保存场景等。</a:t>
            </a:r>
          </a:p>
        </p:txBody>
      </p:sp>
    </p:spTree>
    <p:extLst>
      <p:ext uri="{BB962C8B-B14F-4D97-AF65-F5344CB8AC3E}">
        <p14:creationId xmlns:p14="http://schemas.microsoft.com/office/powerpoint/2010/main" val="2713289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Maya 2022</a:t>
            </a:r>
            <a:r>
              <a:rPr lang="zh-CN" altLang="en-US" dirty="0"/>
              <a:t>中进行工作时，首先需要创建一个新场景，执行“文件＞新建场景”命令，或按</a:t>
            </a:r>
            <a:r>
              <a:rPr lang="en-US" altLang="zh-CN" dirty="0"/>
              <a:t>Ctrl+N</a:t>
            </a:r>
            <a:r>
              <a:rPr lang="zh-CN" altLang="en-US" dirty="0"/>
              <a:t>快捷键即可创建新的场景，如下左图所示。如果当前文件未保存，系统会提示用户是否进行保存。</a:t>
            </a:r>
          </a:p>
          <a:p>
            <a:r>
              <a:rPr lang="zh-CN" altLang="en-US" dirty="0"/>
              <a:t>此时将打开“新建场景选项”对话框，用户可以根据需要设置场景工作单位、时间滑块和颜色管理等相关选项，如下右图所示。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1.4.1</a:t>
            </a:r>
            <a:r>
              <a:rPr lang="zh-CN" altLang="en-US" dirty="0"/>
              <a:t>新建场景 </a:t>
            </a:r>
          </a:p>
        </p:txBody>
      </p:sp>
    </p:spTree>
    <p:extLst>
      <p:ext uri="{BB962C8B-B14F-4D97-AF65-F5344CB8AC3E}">
        <p14:creationId xmlns:p14="http://schemas.microsoft.com/office/powerpoint/2010/main" val="940121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rcRect b="60550"/>
          <a:stretch>
            <a:fillRect/>
          </a:stretch>
        </p:blipFill>
        <p:spPr>
          <a:xfrm>
            <a:off x="1476987" y="1187011"/>
            <a:ext cx="4573489" cy="3822700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04836" y="1187011"/>
            <a:ext cx="4717667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要想打开一个场景文件，可以执行“文件＞打开场景”命令，或按</a:t>
            </a:r>
            <a:r>
              <a:rPr lang="en-US" altLang="zh-CN" dirty="0"/>
              <a:t>Ctrl+O</a:t>
            </a:r>
            <a:r>
              <a:rPr lang="zh-CN" altLang="en-US" dirty="0"/>
              <a:t>组合键，打开“打开”对话框，在“打开”对话框右侧可以设置打开场景的常规选项、引用和文件类型特定选项。选择需要打开的文件，单击“打开”按钮，如下左图所示。打开场景时会关闭当前场景文件，如果当前文件未保存，系统会提示用户是否进行保存。</a:t>
            </a:r>
          </a:p>
          <a:p>
            <a:r>
              <a:rPr lang="zh-CN" altLang="en-US" dirty="0"/>
              <a:t>或者单击“打开场景”命令右侧的方框图标，在弹出的“打开选项”对话框中也可完成设置，如下右图所示。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1.4.2 </a:t>
            </a:r>
            <a:r>
              <a:rPr lang="zh-CN" altLang="en-US" dirty="0"/>
              <a:t>打开场景</a:t>
            </a:r>
          </a:p>
        </p:txBody>
      </p:sp>
    </p:spTree>
    <p:extLst>
      <p:ext uri="{BB962C8B-B14F-4D97-AF65-F5344CB8AC3E}">
        <p14:creationId xmlns:p14="http://schemas.microsoft.com/office/powerpoint/2010/main" val="3686319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9089" y="1046913"/>
            <a:ext cx="5185924" cy="3674362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279" y="1046913"/>
            <a:ext cx="5280497" cy="36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7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324B65BD-3D0E-4F32-87EF-6C552A0966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了解</a:t>
            </a:r>
            <a:r>
              <a:rPr lang="en-US" altLang="zh-CN" dirty="0"/>
              <a:t>Maya 2022</a:t>
            </a:r>
            <a:r>
              <a:rPr lang="zh-CN" altLang="en-US" dirty="0"/>
              <a:t>的工作流程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了</a:t>
            </a:r>
            <a:r>
              <a:rPr lang="zh-CN" altLang="en-US" dirty="0"/>
              <a:t>解</a:t>
            </a:r>
            <a:r>
              <a:rPr lang="en-US" altLang="zh-CN" dirty="0"/>
              <a:t>Maya 2022</a:t>
            </a:r>
            <a:r>
              <a:rPr lang="zh-CN" altLang="en-US" dirty="0"/>
              <a:t>的应用领域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熟</a:t>
            </a:r>
            <a:r>
              <a:rPr lang="zh-CN" altLang="en-US" dirty="0"/>
              <a:t>悉</a:t>
            </a:r>
            <a:r>
              <a:rPr lang="en-US" altLang="zh-CN" dirty="0"/>
              <a:t>Maya 2022</a:t>
            </a:r>
            <a:r>
              <a:rPr lang="zh-CN" altLang="en-US" dirty="0"/>
              <a:t>工作界面的组成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熟</a:t>
            </a:r>
            <a:r>
              <a:rPr lang="zh-CN" altLang="en-US" dirty="0"/>
              <a:t>悉工具架上各工具的应用</a:t>
            </a:r>
          </a:p>
        </p:txBody>
      </p:sp>
    </p:spTree>
    <p:extLst>
      <p:ext uri="{BB962C8B-B14F-4D97-AF65-F5344CB8AC3E}">
        <p14:creationId xmlns:p14="http://schemas.microsoft.com/office/powerpoint/2010/main" val="27408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执行“文件＞保存场景”命令，或按</a:t>
            </a:r>
            <a:r>
              <a:rPr lang="en-US" altLang="zh-CN" dirty="0"/>
              <a:t>Ctrl+S</a:t>
            </a:r>
            <a:r>
              <a:rPr lang="zh-CN" altLang="en-US" dirty="0"/>
              <a:t>快捷键即可保存当前场景，默认保存在当前设置的工程目录</a:t>
            </a:r>
            <a:r>
              <a:rPr lang="en-US" altLang="zh-CN" dirty="0"/>
              <a:t>scenes</a:t>
            </a:r>
            <a:r>
              <a:rPr lang="zh-CN" altLang="en-US" dirty="0"/>
              <a:t>文件夹中，如下图所示。用户也可根据需要选择保存目录。</a:t>
            </a:r>
            <a:r>
              <a:rPr lang="en-US" altLang="zh-CN" dirty="0"/>
              <a:t>Maya 2022</a:t>
            </a:r>
            <a:r>
              <a:rPr lang="zh-CN" altLang="en-US" dirty="0"/>
              <a:t>的场景文件有</a:t>
            </a:r>
            <a:r>
              <a:rPr lang="en-US" altLang="zh-CN" dirty="0"/>
              <a:t>.mb</a:t>
            </a:r>
            <a:r>
              <a:rPr lang="zh-CN" altLang="en-US" dirty="0"/>
              <a:t>和</a:t>
            </a:r>
            <a:r>
              <a:rPr lang="en-US" altLang="zh-CN" dirty="0"/>
              <a:t>.ma</a:t>
            </a:r>
            <a:r>
              <a:rPr lang="zh-CN" altLang="en-US" dirty="0"/>
              <a:t>两种格式，</a:t>
            </a:r>
            <a:r>
              <a:rPr lang="en-US" altLang="zh-CN" dirty="0"/>
              <a:t>.mb</a:t>
            </a:r>
            <a:r>
              <a:rPr lang="zh-CN" altLang="en-US" dirty="0"/>
              <a:t>格式文件在保存期内调用速度较快，而</a:t>
            </a:r>
            <a:r>
              <a:rPr lang="en-US" altLang="zh-CN" dirty="0"/>
              <a:t>.ma</a:t>
            </a:r>
            <a:r>
              <a:rPr lang="zh-CN" altLang="en-US" dirty="0"/>
              <a:t>文件是标准的</a:t>
            </a:r>
            <a:r>
              <a:rPr lang="en-US" altLang="zh-CN" dirty="0"/>
              <a:t>Native ASCII</a:t>
            </a:r>
            <a:r>
              <a:rPr lang="zh-CN" altLang="en-US" dirty="0"/>
              <a:t>文件，允许用户用文本编辑器直接进行修改。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1.4.3 </a:t>
            </a:r>
            <a:r>
              <a:rPr lang="zh-CN" altLang="en-US" dirty="0"/>
              <a:t>保存场景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25129" y="3210668"/>
            <a:ext cx="4331192" cy="33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使用“优化场景大小”命令可以移除无效、未使用的项目，如无效的空层、无关联的材质节点或变形器等，注意此操作不可撤回，在使用时要谨慎。若要优化所有项目，则执行“文件＞优化场景大小”命令；若要优化其中某些项目，则勾选“优化场景大小”命令右侧的方框图标，打开“优化场景大小选项”对话框，单击该对话框中各项目类型右侧的“立即优化”按钮，即可对其单独进行优化，如下图所示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1.4.4 </a:t>
            </a:r>
            <a:r>
              <a:rPr lang="zh-CN" altLang="en-US" dirty="0"/>
              <a:t>优化场景大小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16411" y="3620135"/>
            <a:ext cx="4246002" cy="29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209B01B-F844-4989-A441-E3053CE24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提示：创建引用</a:t>
            </a:r>
          </a:p>
          <a:p>
            <a:r>
              <a:rPr lang="zh-CN" altLang="en-US" dirty="0"/>
              <a:t>执行“文件＞创建引用”命令，然后在打开的对话框中选择要引用的文件，此命令只是将场景内容导入到当前打开的场景，而文件并不会导入此场景中。场景中的对象、动画等是引用自仍然独立，并且未打开的已存在文件。</a:t>
            </a:r>
          </a:p>
        </p:txBody>
      </p:sp>
    </p:spTree>
    <p:extLst>
      <p:ext uri="{BB962C8B-B14F-4D97-AF65-F5344CB8AC3E}">
        <p14:creationId xmlns:p14="http://schemas.microsoft.com/office/powerpoint/2010/main" val="11649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执行“文件＞项目窗口”命令，弹出“项目窗口”对话框，在该对话框在可以设置与项目有关的数据文件，如下左图所示。单击“当前项目”右侧的“新建”按钮，即可新建一个项目，在该文本框可以修改项目的名称。单击“位置”右侧的文件夹按钮，在弹出的“选择位置”对话框中选择用于保存此项目文件的位置，如下右图所示。“项目窗口”对话框中的“图像”参数用于放置渲染图像，“声音”参数用于放置声音文件。设置好所有选项后，单击“项目窗口”对话框中的“接受”按钮，即可完成工程目录的创建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1.4.5 </a:t>
            </a:r>
            <a:r>
              <a:rPr lang="zh-CN" altLang="en-US" dirty="0"/>
              <a:t>项目窗口</a:t>
            </a:r>
          </a:p>
        </p:txBody>
      </p:sp>
    </p:spTree>
    <p:extLst>
      <p:ext uri="{BB962C8B-B14F-4D97-AF65-F5344CB8AC3E}">
        <p14:creationId xmlns:p14="http://schemas.microsoft.com/office/powerpoint/2010/main" val="1562696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图片 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6" y="1308538"/>
            <a:ext cx="4510937" cy="37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图片 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4" y="1308537"/>
            <a:ext cx="5112395" cy="37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486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1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7503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知识延伸：热盒工具的使用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582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A4774D80-D159-43E0-9F44-1C2AB45CB1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前面所介绍的文件操作及其他基础操作都可通过热盒工具来实现。热盒工具是以鼠标指针为中心进行显示，按住</a:t>
            </a:r>
            <a:r>
              <a:rPr lang="en-US" altLang="zh-CN" dirty="0"/>
              <a:t>Space</a:t>
            </a:r>
            <a:r>
              <a:rPr lang="zh-CN" altLang="en-US" dirty="0"/>
              <a:t>键不放即可显示该菜单，如下图所示。场景中显示出来的菜单即标记菜单，它包含了菜单栏、视图菜单栏及建模、动画、绑定、动力学和渲染等多个模块的菜单，操作简便高效，熟练掌握此工具后可极大地提升工作效率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rcRect t="2595"/>
          <a:stretch>
            <a:fillRect/>
          </a:stretch>
        </p:blipFill>
        <p:spPr>
          <a:xfrm>
            <a:off x="1958799" y="2355499"/>
            <a:ext cx="7441177" cy="4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D928367-E2EB-4114-A623-5798AEF34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在使用</a:t>
            </a:r>
            <a:r>
              <a:rPr lang="en-US" altLang="zh-CN" dirty="0"/>
              <a:t>Maya 2022</a:t>
            </a:r>
            <a:r>
              <a:rPr lang="zh-CN" altLang="en-US" dirty="0"/>
              <a:t>热盒工具前，我们首先要了解此工具的基本操作，下面通过“新建场景”命令介绍热盒工具的使用方法。</a:t>
            </a:r>
          </a:p>
          <a:p>
            <a:r>
              <a:rPr lang="zh-CN" altLang="en-US" dirty="0"/>
              <a:t>步骤 </a:t>
            </a:r>
            <a:r>
              <a:rPr lang="en-US" altLang="zh-CN" dirty="0"/>
              <a:t>01</a:t>
            </a:r>
            <a:r>
              <a:rPr lang="zh-CN" altLang="en-US" dirty="0"/>
              <a:t>：在工作区按住</a:t>
            </a:r>
            <a:r>
              <a:rPr lang="en-US" altLang="zh-CN" dirty="0"/>
              <a:t>Space</a:t>
            </a:r>
            <a:r>
              <a:rPr lang="zh-CN" altLang="en-US" dirty="0"/>
              <a:t>键不放，场景中显示标记菜单，如下左图所示。</a:t>
            </a:r>
          </a:p>
          <a:p>
            <a:r>
              <a:rPr lang="zh-CN" altLang="en-US" dirty="0"/>
              <a:t>步骤 </a:t>
            </a:r>
            <a:r>
              <a:rPr lang="en-US" altLang="zh-CN" dirty="0"/>
              <a:t>02</a:t>
            </a:r>
            <a:r>
              <a:rPr lang="zh-CN" altLang="en-US" dirty="0"/>
              <a:t>：鼠标指针移至文件菜单并右击，如下右图所示。</a:t>
            </a:r>
          </a:p>
        </p:txBody>
      </p:sp>
      <p:pic>
        <p:nvPicPr>
          <p:cNvPr id="9218" name="图片 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8" y="3598391"/>
            <a:ext cx="4419135" cy="22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图片 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54" b="23709"/>
          <a:stretch>
            <a:fillRect/>
          </a:stretch>
        </p:blipFill>
        <p:spPr bwMode="auto">
          <a:xfrm>
            <a:off x="5707117" y="2889523"/>
            <a:ext cx="3972911" cy="2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81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476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1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9E42B161-8A59-4C17-8FAC-BBD1A9CE0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 </a:t>
            </a:r>
            <a:r>
              <a:rPr lang="en-US" altLang="zh-CN" dirty="0"/>
              <a:t>03</a:t>
            </a:r>
            <a:r>
              <a:rPr lang="zh-CN" altLang="en-US" dirty="0"/>
              <a:t>：在快捷菜单中选择“新建场景”命令，如下左图所示。</a:t>
            </a:r>
          </a:p>
          <a:p>
            <a:r>
              <a:rPr lang="zh-CN" altLang="en-US" dirty="0"/>
              <a:t>步骤 </a:t>
            </a:r>
            <a:r>
              <a:rPr lang="en-US" altLang="zh-CN" dirty="0"/>
              <a:t>04</a:t>
            </a:r>
            <a:r>
              <a:rPr lang="zh-CN" altLang="en-US" dirty="0"/>
              <a:t>：系统提示是否需要保存当前场景，用户根据需要选择保存或不保存，即可完成新建场景的操作，如下右图所示。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rcRect r="27506" b="38651"/>
          <a:stretch>
            <a:fillRect/>
          </a:stretch>
        </p:blipFill>
        <p:spPr>
          <a:xfrm>
            <a:off x="807271" y="2251468"/>
            <a:ext cx="4884292" cy="3219165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rcRect l="16019" t="11035" r="8941" b="15531"/>
          <a:stretch>
            <a:fillRect/>
          </a:stretch>
        </p:blipFill>
        <p:spPr>
          <a:xfrm>
            <a:off x="5853934" y="2251468"/>
            <a:ext cx="4819688" cy="32191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7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51250" y="2349469"/>
            <a:ext cx="6046265" cy="637192"/>
          </a:xfrm>
        </p:spPr>
        <p:txBody>
          <a:bodyPr/>
          <a:lstStyle/>
          <a:p>
            <a:r>
              <a:rPr lang="zh-CN" altLang="en-US" dirty="0"/>
              <a:t>上机实</a:t>
            </a:r>
            <a:r>
              <a:rPr lang="zh-CN" altLang="en-US" dirty="0" smtClean="0"/>
              <a:t>训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121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2479076-1772-4D12-B2B2-E5FC6137F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Maya</a:t>
            </a:r>
            <a:r>
              <a:rPr lang="zh-CN" altLang="en-US" dirty="0"/>
              <a:t>概述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70D53124-448E-4A66-9818-202314136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Maya 2022</a:t>
            </a:r>
            <a:r>
              <a:rPr lang="zh-CN" altLang="en-US" dirty="0"/>
              <a:t>的启动与退出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xmlns="" id="{4809F739-2340-439D-88B8-C58E8A945B92}"/>
              </a:ext>
            </a:extLst>
          </p:cNvPr>
          <p:cNvSpPr txBox="1">
            <a:spLocks/>
          </p:cNvSpPr>
          <p:nvPr/>
        </p:nvSpPr>
        <p:spPr>
          <a:xfrm>
            <a:off x="7321944" y="3975530"/>
            <a:ext cx="3165081" cy="42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知识延伸</a:t>
            </a:r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xmlns="" id="{0FEB2EA4-E770-4AED-846A-656F68EF0D2F}"/>
              </a:ext>
            </a:extLst>
          </p:cNvPr>
          <p:cNvSpPr txBox="1">
            <a:spLocks/>
          </p:cNvSpPr>
          <p:nvPr/>
        </p:nvSpPr>
        <p:spPr>
          <a:xfrm>
            <a:off x="7321944" y="4629063"/>
            <a:ext cx="3165081" cy="42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上机实训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xmlns="" id="{5431DBE6-DF3C-4744-9D8D-09A761709F96}"/>
              </a:ext>
            </a:extLst>
          </p:cNvPr>
          <p:cNvSpPr txBox="1">
            <a:spLocks/>
          </p:cNvSpPr>
          <p:nvPr/>
        </p:nvSpPr>
        <p:spPr>
          <a:xfrm>
            <a:off x="7321944" y="5369961"/>
            <a:ext cx="3165081" cy="42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课后练习</a:t>
            </a:r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xmlns="" id="{70D53124-448E-4A66-9818-202314136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1944" y="2654568"/>
            <a:ext cx="3165081" cy="428624"/>
          </a:xfrm>
        </p:spPr>
        <p:txBody>
          <a:bodyPr/>
          <a:lstStyle/>
          <a:p>
            <a:r>
              <a:rPr lang="en-US" altLang="zh-CN" dirty="0"/>
              <a:t>Maya 2022</a:t>
            </a:r>
            <a:r>
              <a:rPr lang="zh-CN" altLang="en-US" dirty="0"/>
              <a:t>工作界面组成</a:t>
            </a:r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xmlns="" id="{70D53124-448E-4A66-9818-202314136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1944" y="3331190"/>
            <a:ext cx="3165081" cy="428624"/>
          </a:xfrm>
        </p:spPr>
        <p:txBody>
          <a:bodyPr/>
          <a:lstStyle/>
          <a:p>
            <a:r>
              <a:rPr lang="en-US" altLang="zh-CN" dirty="0"/>
              <a:t>Maya 2022</a:t>
            </a:r>
            <a:r>
              <a:rPr lang="zh-CN" altLang="en-US" dirty="0"/>
              <a:t>文件操作</a:t>
            </a:r>
          </a:p>
        </p:txBody>
      </p:sp>
    </p:spTree>
    <p:extLst>
      <p:ext uri="{BB962C8B-B14F-4D97-AF65-F5344CB8AC3E}">
        <p14:creationId xmlns:p14="http://schemas.microsoft.com/office/powerpoint/2010/main" val="1601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上机实训：创建并保存</a:t>
            </a:r>
            <a:r>
              <a:rPr lang="en-US" altLang="zh-CN" dirty="0"/>
              <a:t>maya</a:t>
            </a:r>
            <a:r>
              <a:rPr lang="zh-CN" altLang="en-US" dirty="0"/>
              <a:t>文件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通过本章的学习，用户应当了解</a:t>
            </a:r>
            <a:r>
              <a:rPr lang="en-US" altLang="zh-CN" dirty="0"/>
              <a:t>Maya 2022</a:t>
            </a:r>
            <a:r>
              <a:rPr lang="zh-CN" altLang="en-US" dirty="0"/>
              <a:t>界面的组成元素以及文件的各项基本操作。下面将通过案例了解从新建场景、创建简单几何体到保存文件的基本流程。</a:t>
            </a:r>
          </a:p>
        </p:txBody>
      </p:sp>
    </p:spTree>
    <p:extLst>
      <p:ext uri="{BB962C8B-B14F-4D97-AF65-F5344CB8AC3E}">
        <p14:creationId xmlns:p14="http://schemas.microsoft.com/office/powerpoint/2010/main" val="2063061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10DCAEE-3BEC-4132-9387-E6E54559B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 </a:t>
            </a:r>
            <a:r>
              <a:rPr lang="en-US" altLang="zh-CN" dirty="0"/>
              <a:t>01</a:t>
            </a:r>
            <a:r>
              <a:rPr lang="zh-CN" altLang="en-US" dirty="0"/>
              <a:t>：打开</a:t>
            </a:r>
            <a:r>
              <a:rPr lang="en-US" altLang="zh-CN" dirty="0"/>
              <a:t>Maya 2022</a:t>
            </a:r>
            <a:r>
              <a:rPr lang="zh-CN" altLang="en-US" dirty="0"/>
              <a:t>，执行“文件＞新建场景”命令，如果此时场景中有未保存的模型文件，则</a:t>
            </a:r>
            <a:r>
              <a:rPr lang="en-US" altLang="zh-CN" dirty="0"/>
              <a:t>Maya</a:t>
            </a:r>
            <a:r>
              <a:rPr lang="zh-CN" altLang="en-US" dirty="0"/>
              <a:t>会弹出对话框咨询用户是否需要保存当前场景，用户可以执行“保存”命令来保存制作的文件，也可以点击“不保存”来新建一个空场景，或者是点击“取消”命令来终止“新建场景”的命令，如下左图所示。</a:t>
            </a:r>
          </a:p>
          <a:p>
            <a:r>
              <a:rPr lang="zh-CN" altLang="en-US" dirty="0"/>
              <a:t>步骤 </a:t>
            </a:r>
            <a:r>
              <a:rPr lang="en-US" altLang="zh-CN" dirty="0"/>
              <a:t>02</a:t>
            </a:r>
            <a:r>
              <a:rPr lang="zh-CN" altLang="en-US" dirty="0"/>
              <a:t>：新建一个空场景后，执行“多边形建模”工具栏中的“多边形球体”命令、“多边形立方体”命令和“多边形圆柱体”命令在场景中创建几个模型，并随意移动下模型，如下右图所示。</a:t>
            </a:r>
          </a:p>
        </p:txBody>
      </p:sp>
    </p:spTree>
    <p:extLst>
      <p:ext uri="{BB962C8B-B14F-4D97-AF65-F5344CB8AC3E}">
        <p14:creationId xmlns:p14="http://schemas.microsoft.com/office/powerpoint/2010/main" val="5941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895DFAE-622A-4A87-BC72-F7F8E90711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402" y="1283214"/>
            <a:ext cx="4740902" cy="36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18237" y="1283214"/>
            <a:ext cx="4768776" cy="368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7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EC39C33-7128-4BA2-B7F1-947F378289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 </a:t>
            </a:r>
            <a:r>
              <a:rPr lang="en-US" altLang="zh-CN" dirty="0"/>
              <a:t>03</a:t>
            </a:r>
            <a:r>
              <a:rPr lang="zh-CN" altLang="en-US" dirty="0"/>
              <a:t>：然后执行“文件</a:t>
            </a:r>
            <a:r>
              <a:rPr lang="en-US" altLang="zh-CN" dirty="0"/>
              <a:t>&gt;</a:t>
            </a:r>
            <a:r>
              <a:rPr lang="zh-CN" altLang="en-US" dirty="0"/>
              <a:t>保存场景”命令，如下左图所示。</a:t>
            </a:r>
          </a:p>
          <a:p>
            <a:r>
              <a:rPr lang="zh-CN" altLang="en-US" dirty="0"/>
              <a:t>步骤</a:t>
            </a:r>
            <a:r>
              <a:rPr lang="en-US" altLang="zh-CN" dirty="0"/>
              <a:t>04</a:t>
            </a:r>
            <a:r>
              <a:rPr lang="zh-CN" altLang="en-US" dirty="0"/>
              <a:t>：场景中会弹出“另存为”对话框，默认路径为项目文件目录下的</a:t>
            </a:r>
            <a:r>
              <a:rPr lang="en-US" altLang="zh-CN" dirty="0"/>
              <a:t>scenes</a:t>
            </a:r>
            <a:r>
              <a:rPr lang="zh-CN" altLang="en-US" dirty="0"/>
              <a:t>场景文件夹中，如下右图所示。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85230" y="2236009"/>
            <a:ext cx="3892064" cy="302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09280" y="2236008"/>
            <a:ext cx="4993099" cy="302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6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EC39C33-7128-4BA2-B7F1-947F378289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步骤 </a:t>
            </a:r>
            <a:r>
              <a:rPr lang="en-US" altLang="zh-CN" dirty="0"/>
              <a:t>05</a:t>
            </a:r>
            <a:r>
              <a:rPr lang="zh-CN" altLang="en-US" dirty="0"/>
              <a:t>：在“文件名”中输入一个名称，如“练习”。在“文件类型”列表中选择</a:t>
            </a:r>
            <a:r>
              <a:rPr lang="en-US" altLang="zh-CN" dirty="0"/>
              <a:t>Maya ASCII</a:t>
            </a:r>
            <a:r>
              <a:rPr lang="zh-CN" altLang="en-US" dirty="0"/>
              <a:t>（后缀名为</a:t>
            </a:r>
            <a:r>
              <a:rPr lang="en-US" altLang="zh-CN" dirty="0"/>
              <a:t>.ma</a:t>
            </a:r>
            <a:r>
              <a:rPr lang="zh-CN" altLang="en-US" dirty="0"/>
              <a:t>文件）或“</a:t>
            </a:r>
            <a:r>
              <a:rPr lang="en-US" altLang="zh-CN" dirty="0"/>
              <a:t>Maya </a:t>
            </a:r>
            <a:r>
              <a:rPr lang="zh-CN" altLang="en-US" dirty="0"/>
              <a:t>二进制”（后缀名为</a:t>
            </a:r>
            <a:r>
              <a:rPr lang="en-US" altLang="zh-CN" dirty="0"/>
              <a:t>.mb</a:t>
            </a:r>
            <a:r>
              <a:rPr lang="zh-CN" altLang="en-US" dirty="0"/>
              <a:t>文件），单击“另存为”按钮，完成文件的保存，如下左图所示。</a:t>
            </a:r>
          </a:p>
          <a:p>
            <a:r>
              <a:rPr lang="zh-CN" altLang="en-US" dirty="0"/>
              <a:t>步骤 </a:t>
            </a:r>
            <a:r>
              <a:rPr lang="en-US" altLang="zh-CN" dirty="0"/>
              <a:t>06</a:t>
            </a:r>
            <a:r>
              <a:rPr lang="zh-CN" altLang="en-US" dirty="0"/>
              <a:t>：保存完成后就可以在相应的路径文件夹中看到带有</a:t>
            </a:r>
            <a:r>
              <a:rPr lang="en-US" altLang="zh-CN" dirty="0"/>
              <a:t>Maya</a:t>
            </a:r>
            <a:r>
              <a:rPr lang="zh-CN" altLang="en-US" dirty="0"/>
              <a:t>图标的后缀分别为</a:t>
            </a:r>
            <a:r>
              <a:rPr lang="en-US" altLang="zh-CN" dirty="0"/>
              <a:t>.ma</a:t>
            </a:r>
            <a:r>
              <a:rPr lang="zh-CN" altLang="en-US" dirty="0"/>
              <a:t>或是</a:t>
            </a:r>
            <a:r>
              <a:rPr lang="en-US" altLang="zh-CN" dirty="0"/>
              <a:t>.mb</a:t>
            </a:r>
            <a:r>
              <a:rPr lang="zh-CN" altLang="en-US" dirty="0"/>
              <a:t>的</a:t>
            </a:r>
            <a:r>
              <a:rPr lang="en-US" altLang="zh-CN" dirty="0"/>
              <a:t>Maya</a:t>
            </a:r>
            <a:r>
              <a:rPr lang="zh-CN" altLang="en-US" dirty="0"/>
              <a:t>文件了，如下右图所示。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910688" y="3064849"/>
            <a:ext cx="4269662" cy="281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9223" y="3359538"/>
            <a:ext cx="4545853" cy="252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3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E8912B13-B19F-43A6-807D-FF1812C9C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课后练习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568DF8F-9A6A-4890-A550-9D94BF631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C977D07F-CF58-421A-8C72-85FC0C556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07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1C7AB951-E9E6-4B15-AAF7-30A9145D1B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BA39629A-92EE-43EB-B66E-BA633B5C6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30C28DF-D0AE-4DAD-A6A3-AFBCF8D78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选择题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）在</a:t>
            </a:r>
            <a:r>
              <a:rPr lang="en-US" altLang="zh-CN" dirty="0"/>
              <a:t>Maya 2022</a:t>
            </a:r>
            <a:r>
              <a:rPr lang="zh-CN" altLang="en-US" dirty="0"/>
              <a:t>中打开场景的快捷键</a:t>
            </a:r>
            <a:r>
              <a:rPr lang="zh-CN" altLang="en-US" u="sng" dirty="0"/>
              <a:t>         </a:t>
            </a:r>
            <a:r>
              <a:rPr lang="zh-CN" altLang="en-US" dirty="0"/>
              <a:t>。</a:t>
            </a:r>
          </a:p>
          <a:p>
            <a:r>
              <a:rPr lang="en-US" altLang="zh-CN" dirty="0"/>
              <a:t>A.Ctrl+E                              B.Ctrl+N   </a:t>
            </a:r>
          </a:p>
          <a:p>
            <a:r>
              <a:rPr lang="en-US" altLang="zh-CN" dirty="0"/>
              <a:t>C.Ctrl+O                              D.Ctrl+Shift+O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Maya</a:t>
            </a:r>
            <a:r>
              <a:rPr lang="zh-CN" altLang="en-US" dirty="0"/>
              <a:t>默认的播放速度是</a:t>
            </a:r>
            <a:r>
              <a:rPr lang="zh-CN" altLang="en-US" u="sng" dirty="0"/>
              <a:t>       </a:t>
            </a:r>
            <a:r>
              <a:rPr lang="zh-CN" altLang="en-US" dirty="0"/>
              <a:t>帧</a:t>
            </a:r>
            <a:r>
              <a:rPr lang="en-US" altLang="zh-CN" dirty="0"/>
              <a:t>/</a:t>
            </a:r>
            <a:r>
              <a:rPr lang="zh-CN" altLang="en-US" dirty="0"/>
              <a:t>秒。</a:t>
            </a:r>
          </a:p>
          <a:p>
            <a:r>
              <a:rPr lang="en-US" altLang="zh-CN" dirty="0"/>
              <a:t>A.24                                   B.25</a:t>
            </a:r>
          </a:p>
          <a:p>
            <a:r>
              <a:rPr lang="en-US" altLang="zh-CN" dirty="0"/>
              <a:t>C.30                                   D.28</a:t>
            </a:r>
          </a:p>
        </p:txBody>
      </p:sp>
    </p:spTree>
    <p:extLst>
      <p:ext uri="{BB962C8B-B14F-4D97-AF65-F5344CB8AC3E}">
        <p14:creationId xmlns:p14="http://schemas.microsoft.com/office/powerpoint/2010/main" val="32214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4C7D107D-C1BE-4612-932E-D4F4FC023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）执行“文件＞保存场景”命令，或按</a:t>
            </a:r>
            <a:r>
              <a:rPr lang="en-US" altLang="zh-CN" dirty="0"/>
              <a:t>Ctrl+S</a:t>
            </a:r>
            <a:r>
              <a:rPr lang="zh-CN" altLang="en-US" dirty="0"/>
              <a:t>快捷键即可保存当前场景，默认保存在当前设置的工程目录</a:t>
            </a:r>
            <a:r>
              <a:rPr lang="zh-CN" altLang="en-US" u="sng" dirty="0"/>
              <a:t>        </a:t>
            </a:r>
            <a:r>
              <a:rPr lang="zh-CN" altLang="en-US" dirty="0"/>
              <a:t>文件夹中。</a:t>
            </a:r>
          </a:p>
          <a:p>
            <a:r>
              <a:rPr lang="en-US" altLang="zh-CN" dirty="0"/>
              <a:t>A. scenes                              B. images  </a:t>
            </a:r>
          </a:p>
          <a:p>
            <a:r>
              <a:rPr lang="en-US" altLang="zh-CN" dirty="0"/>
              <a:t>C. scripts                             D. renderData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）本章所介绍的文件操作及其他基础操作都可通过热盒工具来实现，它是以鼠标指针为中心进行显示，按住</a:t>
            </a:r>
            <a:r>
              <a:rPr lang="zh-CN" altLang="en-US" u="sng" dirty="0"/>
              <a:t>        </a:t>
            </a:r>
            <a:r>
              <a:rPr lang="zh-CN" altLang="en-US" dirty="0"/>
              <a:t>键不放即可显示该菜单。</a:t>
            </a:r>
          </a:p>
          <a:p>
            <a:r>
              <a:rPr lang="en-US" altLang="zh-CN" dirty="0"/>
              <a:t>A. Shift                               B. Ctrl </a:t>
            </a:r>
          </a:p>
          <a:p>
            <a:r>
              <a:rPr lang="en-US" altLang="zh-CN" dirty="0"/>
              <a:t>C. Enter                               D. Space</a:t>
            </a:r>
          </a:p>
        </p:txBody>
      </p:sp>
    </p:spTree>
    <p:extLst>
      <p:ext uri="{BB962C8B-B14F-4D97-AF65-F5344CB8AC3E}">
        <p14:creationId xmlns:p14="http://schemas.microsoft.com/office/powerpoint/2010/main" val="13754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EE237D7-BBC6-492C-BBF4-6055D5AEEC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填空题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Maya 2022</a:t>
            </a:r>
            <a:r>
              <a:rPr lang="zh-CN" altLang="en-US" dirty="0"/>
              <a:t>的工作界面由标题栏、菜单栏</a:t>
            </a:r>
            <a:r>
              <a:rPr lang="zh-CN" altLang="en-US" u="sng" dirty="0"/>
              <a:t>、       </a:t>
            </a:r>
            <a:r>
              <a:rPr lang="zh-CN" altLang="en-US" dirty="0"/>
              <a:t> 、工具架、工具箱、工作区、通道盒</a:t>
            </a:r>
            <a:r>
              <a:rPr lang="en-US" altLang="zh-CN" dirty="0"/>
              <a:t>/</a:t>
            </a:r>
            <a:r>
              <a:rPr lang="zh-CN" altLang="en-US" dirty="0"/>
              <a:t>层编辑器、时间滑块、范围滑块、命令行和帮助行这</a:t>
            </a:r>
            <a:r>
              <a:rPr lang="en-US" altLang="zh-CN" dirty="0"/>
              <a:t>11</a:t>
            </a:r>
            <a:r>
              <a:rPr lang="zh-CN" altLang="en-US" dirty="0"/>
              <a:t>大模块组成。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）若要优化场景中某些项目，勾选“优化场景大小”右侧的方框图标，打开“优化场景大小选项”对话框，单击该对话框中类型后面的 </a:t>
            </a:r>
            <a:r>
              <a:rPr lang="zh-CN" altLang="en-US" u="sng" dirty="0"/>
              <a:t>         </a:t>
            </a:r>
            <a:r>
              <a:rPr lang="zh-CN" altLang="en-US" dirty="0"/>
              <a:t>按钮，即可对其单独进行优化。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）执行</a:t>
            </a:r>
            <a:r>
              <a:rPr lang="zh-CN" altLang="en-US" u="sng" dirty="0"/>
              <a:t>            </a:t>
            </a:r>
            <a:r>
              <a:rPr lang="zh-CN" altLang="en-US" dirty="0"/>
              <a:t>命令，设置工程目录，即指定</a:t>
            </a:r>
            <a:r>
              <a:rPr lang="en-US" altLang="zh-CN" dirty="0"/>
              <a:t>projects</a:t>
            </a:r>
            <a:r>
              <a:rPr lang="zh-CN" altLang="en-US" dirty="0"/>
              <a:t>文件夹作为工程目录文件夹。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Maya</a:t>
            </a:r>
            <a:r>
              <a:rPr lang="zh-CN" altLang="en-US" dirty="0"/>
              <a:t>的工具盒位于主界面的最左侧，其中包含了</a:t>
            </a:r>
            <a:r>
              <a:rPr lang="zh-CN" altLang="en-US" u="sng" dirty="0"/>
              <a:t>       </a:t>
            </a:r>
            <a:r>
              <a:rPr lang="zh-CN" altLang="en-US" dirty="0"/>
              <a:t>  、套索、绘制选择、移动、旋转、缩放等常用工具的快捷图标。</a:t>
            </a:r>
          </a:p>
        </p:txBody>
      </p:sp>
    </p:spTree>
    <p:extLst>
      <p:ext uri="{BB962C8B-B14F-4D97-AF65-F5344CB8AC3E}">
        <p14:creationId xmlns:p14="http://schemas.microsoft.com/office/powerpoint/2010/main" val="15432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83BABAD9-8449-4751-B263-CCED54859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上机题</a:t>
            </a:r>
          </a:p>
          <a:p>
            <a:r>
              <a:rPr lang="zh-CN" altLang="en-US" dirty="0"/>
              <a:t>通过本章学习用户可以熟练掌握文件编辑操作，打开</a:t>
            </a:r>
            <a:r>
              <a:rPr lang="en-US" altLang="zh-CN" dirty="0"/>
              <a:t>Maya 2022</a:t>
            </a:r>
            <a:r>
              <a:rPr lang="zh-CN" altLang="en-US" dirty="0"/>
              <a:t>并新建场景，在前视图中执行“视图＞图像平面＞导入图像”命令，将“墙纸”图片导入作为参考图使用，如下图所示。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76176" y="2184772"/>
            <a:ext cx="6243354" cy="427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492736CC-3BCF-46FD-BA73-428E4A149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Maya</a:t>
            </a:r>
            <a:r>
              <a:rPr lang="zh-CN" altLang="en-US" dirty="0"/>
              <a:t>概述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A4C237C-4F0D-467E-B01B-57EE4C07A4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1.1.1 Maya 2022</a:t>
            </a:r>
            <a:r>
              <a:rPr lang="zh-CN" altLang="en-US" dirty="0"/>
              <a:t>简介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F325ECA8-BF56-4346-B3ED-50032AF8B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9002" y="2886229"/>
            <a:ext cx="2001158" cy="1406553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B613E124-1A27-4902-A7EA-DF5F616D5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1.1.2 Maya</a:t>
            </a:r>
            <a:r>
              <a:rPr lang="zh-CN" altLang="en-US" dirty="0"/>
              <a:t>应用领域</a:t>
            </a:r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xmlns="" id="{B613E124-1A27-4902-A7EA-DF5F616D5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5844" y="4160341"/>
            <a:ext cx="5441204" cy="398009"/>
          </a:xfrm>
        </p:spPr>
        <p:txBody>
          <a:bodyPr/>
          <a:lstStyle/>
          <a:p>
            <a:r>
              <a:rPr lang="en-US" altLang="zh-CN" dirty="0"/>
              <a:t>1.1.3 Maya</a:t>
            </a:r>
            <a:r>
              <a:rPr lang="zh-CN" altLang="en-US" dirty="0"/>
              <a:t>工作流程</a:t>
            </a:r>
          </a:p>
        </p:txBody>
      </p:sp>
    </p:spTree>
    <p:extLst>
      <p:ext uri="{BB962C8B-B14F-4D97-AF65-F5344CB8AC3E}">
        <p14:creationId xmlns:p14="http://schemas.microsoft.com/office/powerpoint/2010/main" val="32475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64E59DE6-FC50-436B-B429-0D7D8F79A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1.1 Maya</a:t>
            </a:r>
            <a:r>
              <a:rPr lang="zh-CN" altLang="en-US" dirty="0"/>
              <a:t>概述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93ABDF1-28A5-4B27-9379-1B76FD37E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Autodesk Maya 2022</a:t>
            </a:r>
            <a:r>
              <a:rPr lang="zh-CN" altLang="en-US" dirty="0"/>
              <a:t>是一款三维动画软件。</a:t>
            </a:r>
            <a:r>
              <a:rPr lang="en-US" altLang="zh-CN" dirty="0"/>
              <a:t>Maya</a:t>
            </a:r>
            <a:r>
              <a:rPr lang="zh-CN" altLang="en-US" dirty="0"/>
              <a:t>强大的功能以及完善的体系，使其广泛地应用于影视特效、游戏、机械设计、广告制作、建筑设计等诸多领域并作为主要的创作工具。目前</a:t>
            </a:r>
            <a:r>
              <a:rPr lang="en-US" altLang="zh-CN" dirty="0"/>
              <a:t>Autodesk</a:t>
            </a:r>
            <a:r>
              <a:rPr lang="zh-CN" altLang="en-US" dirty="0"/>
              <a:t>公司已将</a:t>
            </a:r>
            <a:r>
              <a:rPr lang="en-US" altLang="zh-CN" dirty="0"/>
              <a:t>Maya</a:t>
            </a:r>
            <a:r>
              <a:rPr lang="zh-CN" altLang="en-US" dirty="0"/>
              <a:t>升级到</a:t>
            </a:r>
            <a:r>
              <a:rPr lang="en-US" altLang="zh-CN" dirty="0"/>
              <a:t>Maya 2022</a:t>
            </a:r>
            <a:r>
              <a:rPr lang="zh-CN" altLang="en-US" dirty="0"/>
              <a:t>版本，新版本在建模、材质、灯光、渲染等多方面进行了改进，使得工作效率和流程得到极大的提升和优化。</a:t>
            </a:r>
          </a:p>
        </p:txBody>
      </p:sp>
    </p:spTree>
    <p:extLst>
      <p:ext uri="{BB962C8B-B14F-4D97-AF65-F5344CB8AC3E}">
        <p14:creationId xmlns:p14="http://schemas.microsoft.com/office/powerpoint/2010/main" val="8441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22AD1E77-9C9E-42A3-8F61-EB8D56B420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54578" y="311314"/>
            <a:ext cx="8972550" cy="658652"/>
          </a:xfrm>
        </p:spPr>
        <p:txBody>
          <a:bodyPr/>
          <a:lstStyle/>
          <a:p>
            <a:r>
              <a:rPr lang="en-US" altLang="zh-CN"/>
              <a:t>1.1 Python</a:t>
            </a:r>
            <a:r>
              <a:rPr lang="zh-CN" altLang="en-US"/>
              <a:t>的心路历程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77EBF-EB27-470C-96DA-06E5BD5C38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130" y="1122292"/>
            <a:ext cx="10791371" cy="5227694"/>
          </a:xfrm>
        </p:spPr>
        <p:txBody>
          <a:bodyPr/>
          <a:lstStyle/>
          <a:p>
            <a:r>
              <a:rPr lang="en-US" altLang="zh-CN" dirty="0"/>
              <a:t>Maya 2022</a:t>
            </a:r>
            <a:r>
              <a:rPr lang="zh-CN" altLang="en-US" dirty="0"/>
              <a:t>作为三维软件中功能最为强大的软件之一，受到了各个行业的欢迎和青睐。</a:t>
            </a:r>
            <a:r>
              <a:rPr lang="en-US" altLang="zh-CN" dirty="0"/>
              <a:t>Maya 2022</a:t>
            </a:r>
            <a:r>
              <a:rPr lang="zh-CN" altLang="en-US" dirty="0"/>
              <a:t>由于其所具有的强烈视觉冲击力被众人所喜爱，新版本在“网格”菜单新增设两个命令，在建模、绑定、渲染和灯光等方面都做了极大的改进。本章的内容都是将来熟练使用</a:t>
            </a:r>
            <a:r>
              <a:rPr lang="en-US" altLang="zh-CN" dirty="0"/>
              <a:t>Maya 2022</a:t>
            </a:r>
            <a:r>
              <a:rPr lang="zh-CN" altLang="en-US" dirty="0"/>
              <a:t>的基础，读者一定要仔细阅读，反复练习并熟练掌握。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4D981-5128-4A86-AACB-69FF3A5B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667" y="463640"/>
            <a:ext cx="8972550" cy="475941"/>
          </a:xfrm>
        </p:spPr>
        <p:txBody>
          <a:bodyPr/>
          <a:lstStyle/>
          <a:p>
            <a:r>
              <a:rPr lang="en-US" altLang="zh-CN" dirty="0"/>
              <a:t>1.1.1 Maya 2022</a:t>
            </a:r>
            <a:r>
              <a:rPr lang="zh-CN" altLang="en-US" dirty="0"/>
              <a:t>简介</a:t>
            </a:r>
          </a:p>
        </p:txBody>
      </p:sp>
    </p:spTree>
    <p:extLst>
      <p:ext uri="{BB962C8B-B14F-4D97-AF65-F5344CB8AC3E}">
        <p14:creationId xmlns:p14="http://schemas.microsoft.com/office/powerpoint/2010/main" val="9732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22AD1E77-9C9E-42A3-8F61-EB8D56B420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54578" y="311314"/>
            <a:ext cx="8972550" cy="658652"/>
          </a:xfrm>
        </p:spPr>
        <p:txBody>
          <a:bodyPr/>
          <a:lstStyle/>
          <a:p>
            <a:r>
              <a:rPr lang="en-US" altLang="zh-CN"/>
              <a:t>1.1 Python</a:t>
            </a:r>
            <a:r>
              <a:rPr lang="zh-CN" altLang="en-US"/>
              <a:t>的心路历程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77EBF-EB27-470C-96DA-06E5BD5C38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Maya</a:t>
            </a:r>
            <a:r>
              <a:rPr lang="zh-CN" altLang="en-US" dirty="0"/>
              <a:t>集成了先进的数字及动画效果技术，它强大的功能在三维动画中产生了巨大的影响，并在广播电视、游戏角色、场景设计以及建筑设计等领域有突出的表现。下面将对</a:t>
            </a:r>
            <a:r>
              <a:rPr lang="en-US" altLang="zh-CN" dirty="0"/>
              <a:t>Maya 2022</a:t>
            </a:r>
            <a:r>
              <a:rPr lang="zh-CN" altLang="en-US" dirty="0"/>
              <a:t>的应用领域进行详细地介绍。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4D981-5128-4A86-AACB-69FF3A5B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8720" y="508014"/>
            <a:ext cx="8972550" cy="475941"/>
          </a:xfrm>
        </p:spPr>
        <p:txBody>
          <a:bodyPr/>
          <a:lstStyle/>
          <a:p>
            <a:r>
              <a:rPr lang="en-US" altLang="zh-CN" dirty="0"/>
              <a:t>1.1.2 Maya</a:t>
            </a:r>
            <a:r>
              <a:rPr lang="zh-CN" altLang="en-US" dirty="0"/>
              <a:t>应用领域</a:t>
            </a:r>
          </a:p>
        </p:txBody>
      </p:sp>
    </p:spTree>
    <p:extLst>
      <p:ext uri="{BB962C8B-B14F-4D97-AF65-F5344CB8AC3E}">
        <p14:creationId xmlns:p14="http://schemas.microsoft.com/office/powerpoint/2010/main" val="2682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5249</Words>
  <Application>Microsoft Office PowerPoint</Application>
  <PresentationFormat>自定义</PresentationFormat>
  <Paragraphs>146</Paragraphs>
  <Slides>59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张栋</dc:creator>
  <cp:lastModifiedBy>xb21cn</cp:lastModifiedBy>
  <cp:revision>36</cp:revision>
  <dcterms:created xsi:type="dcterms:W3CDTF">2021-09-06T01:26:36Z</dcterms:created>
  <dcterms:modified xsi:type="dcterms:W3CDTF">2022-01-06T00:26:31Z</dcterms:modified>
</cp:coreProperties>
</file>