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613" r:id="rId8"/>
    <p:sldId id="614" r:id="rId9"/>
    <p:sldId id="279" r:id="rId10"/>
    <p:sldId id="280" r:id="rId11"/>
    <p:sldId id="558" r:id="rId12"/>
    <p:sldId id="615" r:id="rId13"/>
    <p:sldId id="443" r:id="rId14"/>
    <p:sldId id="559" r:id="rId15"/>
    <p:sldId id="562" r:id="rId16"/>
    <p:sldId id="563" r:id="rId17"/>
    <p:sldId id="667" r:id="rId18"/>
    <p:sldId id="668" r:id="rId19"/>
    <p:sldId id="307" r:id="rId20"/>
    <p:sldId id="308" r:id="rId21"/>
    <p:sldId id="633" r:id="rId22"/>
    <p:sldId id="635" r:id="rId23"/>
    <p:sldId id="636" r:id="rId24"/>
    <p:sldId id="672" r:id="rId25"/>
    <p:sldId id="637" r:id="rId26"/>
    <p:sldId id="638" r:id="rId27"/>
    <p:sldId id="673" r:id="rId28"/>
    <p:sldId id="674" r:id="rId29"/>
    <p:sldId id="675" r:id="rId30"/>
    <p:sldId id="676" r:id="rId31"/>
    <p:sldId id="677" r:id="rId32"/>
    <p:sldId id="678" r:id="rId33"/>
    <p:sldId id="679" r:id="rId34"/>
    <p:sldId id="68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6"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 xmlns:a16="http://schemas.microsoft.com/office/drawing/2014/main"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 xmlns:a16="http://schemas.microsoft.com/office/drawing/2014/main"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 xmlns:a16="http://schemas.microsoft.com/office/drawing/2014/main"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 xmlns:a16="http://schemas.microsoft.com/office/drawing/2014/main"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 xmlns:a16="http://schemas.microsoft.com/office/drawing/2014/main"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 xmlns:a16="http://schemas.microsoft.com/office/drawing/2014/main"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104" name="组合 103"/>
          <p:cNvGrpSpPr/>
          <p:nvPr userDrawn="1"/>
        </p:nvGrpSpPr>
        <p:grpSpPr>
          <a:xfrm>
            <a:off x="0" y="0"/>
            <a:ext cx="12192000" cy="6858000"/>
            <a:chOff x="0" y="0"/>
            <a:chExt cx="12192000" cy="6858000"/>
          </a:xfrm>
        </p:grpSpPr>
        <p:pic>
          <p:nvPicPr>
            <p:cNvPr id="10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 name="矩形 111">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a:extLst>
              <a:ext uri="{FF2B5EF4-FFF2-40B4-BE49-F238E27FC236}">
                <a16:creationId xmlns:a16="http://schemas.microsoft.com/office/drawing/2014/main" xmlns="" id="{5423CB39-18C1-449A-AD71-E7E6E5F2DEDB}"/>
              </a:ext>
            </a:extLst>
          </p:cNvPr>
          <p:cNvGrpSpPr/>
          <p:nvPr userDrawn="1"/>
        </p:nvGrpSpPr>
        <p:grpSpPr>
          <a:xfrm>
            <a:off x="1104900" y="857250"/>
            <a:ext cx="9982200" cy="5143500"/>
            <a:chOff x="1104900" y="857250"/>
            <a:chExt cx="9982200" cy="5143500"/>
          </a:xfrm>
        </p:grpSpPr>
        <p:sp>
          <p:nvSpPr>
            <p:cNvPr id="114" name="矩形 113">
              <a:extLst>
                <a:ext uri="{FF2B5EF4-FFF2-40B4-BE49-F238E27FC236}">
                  <a16:creationId xmlns:a16="http://schemas.microsoft.com/office/drawing/2014/main" xmlns=""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a:extLst>
                <a:ext uri="{FF2B5EF4-FFF2-40B4-BE49-F238E27FC236}">
                  <a16:creationId xmlns:a16="http://schemas.microsoft.com/office/drawing/2014/main" xmlns=""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a:extLst>
                <a:ext uri="{FF2B5EF4-FFF2-40B4-BE49-F238E27FC236}">
                  <a16:creationId xmlns:a16="http://schemas.microsoft.com/office/drawing/2014/main" xmlns=""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a:extLst>
                <a:ext uri="{FF2B5EF4-FFF2-40B4-BE49-F238E27FC236}">
                  <a16:creationId xmlns:a16="http://schemas.microsoft.com/office/drawing/2014/main" xmlns="" id="{7EEB809C-21CF-4B93-A7CD-ADDF613ACE06}"/>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a:extLst>
                <a:ext uri="{FF2B5EF4-FFF2-40B4-BE49-F238E27FC236}">
                  <a16:creationId xmlns:a16="http://schemas.microsoft.com/office/drawing/2014/main" xmlns="" id="{46A3F01B-6E8C-4EF2-9089-DA63DBF6276D}"/>
                </a:ext>
              </a:extLst>
            </p:cNvPr>
            <p:cNvSpPr/>
            <p:nvPr userDrawn="1"/>
          </p:nvSpPr>
          <p:spPr>
            <a:xfrm>
              <a:off x="6096000"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文本框 14">
            <a:extLst>
              <a:ext uri="{FF2B5EF4-FFF2-40B4-BE49-F238E27FC236}">
                <a16:creationId xmlns:a16="http://schemas.microsoft.com/office/drawing/2014/main" xmlns="" id="{04A5F7C2-AC50-4D60-9DC7-F06796A5256C}"/>
              </a:ext>
            </a:extLst>
          </p:cNvPr>
          <p:cNvSpPr txBox="1"/>
          <p:nvPr userDrawn="1"/>
        </p:nvSpPr>
        <p:spPr>
          <a:xfrm>
            <a:off x="2586449" y="2533650"/>
            <a:ext cx="2339102" cy="646331"/>
          </a:xfrm>
          <a:prstGeom prst="rect">
            <a:avLst/>
          </a:prstGeom>
          <a:noFill/>
        </p:spPr>
        <p:txBody>
          <a:bodyPr wrap="none" rtlCol="0">
            <a:spAutoFit/>
          </a:bodyPr>
          <a:lstStyle/>
          <a:p>
            <a:r>
              <a:rPr lang="zh-CN" altLang="en-US" sz="3600" b="1" spc="600">
                <a:solidFill>
                  <a:srgbClr val="0075AA"/>
                </a:solidFill>
                <a:latin typeface="微软雅黑" panose="020B0503020204020204" pitchFamily="34" charset="-122"/>
                <a:ea typeface="微软雅黑" panose="020B0503020204020204" pitchFamily="34" charset="-122"/>
              </a:rPr>
              <a:t>本章目录</a:t>
            </a:r>
          </a:p>
        </p:txBody>
      </p:sp>
      <p:sp>
        <p:nvSpPr>
          <p:cNvPr id="121" name="文本框 15">
            <a:extLst>
              <a:ext uri="{FF2B5EF4-FFF2-40B4-BE49-F238E27FC236}">
                <a16:creationId xmlns:a16="http://schemas.microsoft.com/office/drawing/2014/main" xmlns="" id="{CD95941B-18FF-47B6-9153-26F555877C0B}"/>
              </a:ext>
            </a:extLst>
          </p:cNvPr>
          <p:cNvSpPr txBox="1"/>
          <p:nvPr userDrawn="1"/>
        </p:nvSpPr>
        <p:spPr>
          <a:xfrm>
            <a:off x="2586449"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122" name="文本占位符 30">
            <a:extLst>
              <a:ext uri="{FF2B5EF4-FFF2-40B4-BE49-F238E27FC236}">
                <a16:creationId xmlns:a16="http://schemas.microsoft.com/office/drawing/2014/main" xmlns="" id="{74D817D6-02E2-4B5A-8129-1F0CABFD4B06}"/>
              </a:ext>
            </a:extLst>
          </p:cNvPr>
          <p:cNvSpPr>
            <a:spLocks noGrp="1"/>
          </p:cNvSpPr>
          <p:nvPr>
            <p:ph type="body" sz="quarter" idx="10"/>
          </p:nvPr>
        </p:nvSpPr>
        <p:spPr>
          <a:xfrm>
            <a:off x="7321944" y="199037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endParaRPr lang="zh-CN" altLang="en-US" dirty="0"/>
          </a:p>
        </p:txBody>
      </p:sp>
      <p:sp>
        <p:nvSpPr>
          <p:cNvPr id="123" name="文本占位符 30">
            <a:extLst>
              <a:ext uri="{FF2B5EF4-FFF2-40B4-BE49-F238E27FC236}">
                <a16:creationId xmlns:a16="http://schemas.microsoft.com/office/drawing/2014/main" xmlns="" id="{FDAB73AB-973F-42F1-9D75-0F6BF7A0E604}"/>
              </a:ext>
            </a:extLst>
          </p:cNvPr>
          <p:cNvSpPr>
            <a:spLocks noGrp="1"/>
          </p:cNvSpPr>
          <p:nvPr>
            <p:ph type="body" sz="quarter" idx="11"/>
          </p:nvPr>
        </p:nvSpPr>
        <p:spPr>
          <a:xfrm>
            <a:off x="7321944" y="2686374"/>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endParaRPr lang="zh-CN" altLang="en-US" dirty="0"/>
          </a:p>
        </p:txBody>
      </p:sp>
      <p:grpSp>
        <p:nvGrpSpPr>
          <p:cNvPr id="124" name="组合 123">
            <a:extLst>
              <a:ext uri="{FF2B5EF4-FFF2-40B4-BE49-F238E27FC236}">
                <a16:creationId xmlns:a16="http://schemas.microsoft.com/office/drawing/2014/main" xmlns="" id="{9614A408-4C93-490F-9CD1-45A02AD6BE9E}"/>
              </a:ext>
            </a:extLst>
          </p:cNvPr>
          <p:cNvGrpSpPr/>
          <p:nvPr userDrawn="1"/>
        </p:nvGrpSpPr>
        <p:grpSpPr>
          <a:xfrm>
            <a:off x="6765231" y="1852267"/>
            <a:ext cx="3302694" cy="571500"/>
            <a:chOff x="6765231" y="1371600"/>
            <a:chExt cx="3302694" cy="571500"/>
          </a:xfrm>
        </p:grpSpPr>
        <p:grpSp>
          <p:nvGrpSpPr>
            <p:cNvPr id="125" name="组合 124">
              <a:extLst>
                <a:ext uri="{FF2B5EF4-FFF2-40B4-BE49-F238E27FC236}">
                  <a16:creationId xmlns:a16="http://schemas.microsoft.com/office/drawing/2014/main" xmlns="" id="{A59F35C6-0BFB-4D72-9515-CB744A8B9EEB}"/>
                </a:ext>
              </a:extLst>
            </p:cNvPr>
            <p:cNvGrpSpPr/>
            <p:nvPr userDrawn="1"/>
          </p:nvGrpSpPr>
          <p:grpSpPr>
            <a:xfrm>
              <a:off x="6765231" y="1371600"/>
              <a:ext cx="571500" cy="571500"/>
              <a:chOff x="6908106" y="1371600"/>
              <a:chExt cx="571500" cy="571500"/>
            </a:xfrm>
          </p:grpSpPr>
          <p:sp>
            <p:nvSpPr>
              <p:cNvPr id="127" name="椭圆 126">
                <a:extLst>
                  <a:ext uri="{FF2B5EF4-FFF2-40B4-BE49-F238E27FC236}">
                    <a16:creationId xmlns:a16="http://schemas.microsoft.com/office/drawing/2014/main" xmlns=""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23">
                <a:extLst>
                  <a:ext uri="{FF2B5EF4-FFF2-40B4-BE49-F238E27FC236}">
                    <a16:creationId xmlns:a16="http://schemas.microsoft.com/office/drawing/2014/main" xmlns=""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26" name="直接连接符 125">
              <a:extLst>
                <a:ext uri="{FF2B5EF4-FFF2-40B4-BE49-F238E27FC236}">
                  <a16:creationId xmlns:a16="http://schemas.microsoft.com/office/drawing/2014/main" xmlns="" id="{FBD82667-89BC-464B-AE25-BA225B835162}"/>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29" name="组合 128">
            <a:extLst>
              <a:ext uri="{FF2B5EF4-FFF2-40B4-BE49-F238E27FC236}">
                <a16:creationId xmlns:a16="http://schemas.microsoft.com/office/drawing/2014/main" xmlns="" id="{C646C315-4E07-4AB1-9048-7676BB22D9F3}"/>
              </a:ext>
            </a:extLst>
          </p:cNvPr>
          <p:cNvGrpSpPr/>
          <p:nvPr userDrawn="1"/>
        </p:nvGrpSpPr>
        <p:grpSpPr>
          <a:xfrm>
            <a:off x="6765231" y="2548262"/>
            <a:ext cx="3302694" cy="571500"/>
            <a:chOff x="6765231" y="1371600"/>
            <a:chExt cx="3302694" cy="571500"/>
          </a:xfrm>
        </p:grpSpPr>
        <p:grpSp>
          <p:nvGrpSpPr>
            <p:cNvPr id="130" name="组合 129">
              <a:extLst>
                <a:ext uri="{FF2B5EF4-FFF2-40B4-BE49-F238E27FC236}">
                  <a16:creationId xmlns:a16="http://schemas.microsoft.com/office/drawing/2014/main" xmlns="" id="{E59F6D50-B40C-42B4-A44C-DB7035A65B13}"/>
                </a:ext>
              </a:extLst>
            </p:cNvPr>
            <p:cNvGrpSpPr/>
            <p:nvPr userDrawn="1"/>
          </p:nvGrpSpPr>
          <p:grpSpPr>
            <a:xfrm>
              <a:off x="6765231" y="1371600"/>
              <a:ext cx="571500" cy="571500"/>
              <a:chOff x="6908106" y="1371600"/>
              <a:chExt cx="571500" cy="571500"/>
            </a:xfrm>
          </p:grpSpPr>
          <p:sp>
            <p:nvSpPr>
              <p:cNvPr id="132" name="椭圆 131">
                <a:extLst>
                  <a:ext uri="{FF2B5EF4-FFF2-40B4-BE49-F238E27FC236}">
                    <a16:creationId xmlns:a16="http://schemas.microsoft.com/office/drawing/2014/main" xmlns=""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文本框 53">
                <a:extLst>
                  <a:ext uri="{FF2B5EF4-FFF2-40B4-BE49-F238E27FC236}">
                    <a16:creationId xmlns:a16="http://schemas.microsoft.com/office/drawing/2014/main" xmlns=""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131" name="直接连接符 130">
              <a:extLst>
                <a:ext uri="{FF2B5EF4-FFF2-40B4-BE49-F238E27FC236}">
                  <a16:creationId xmlns:a16="http://schemas.microsoft.com/office/drawing/2014/main" xmlns="" id="{888B8FD4-83CE-4F6D-82E7-29017B3C4C19}"/>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34" name="文本占位符 30">
            <a:extLst>
              <a:ext uri="{FF2B5EF4-FFF2-40B4-BE49-F238E27FC236}">
                <a16:creationId xmlns:a16="http://schemas.microsoft.com/office/drawing/2014/main" xmlns="" id="{3FE8387A-429B-440F-810C-2119E0570784}"/>
              </a:ext>
            </a:extLst>
          </p:cNvPr>
          <p:cNvSpPr>
            <a:spLocks noGrp="1"/>
          </p:cNvSpPr>
          <p:nvPr>
            <p:ph type="body" sz="quarter" idx="12"/>
          </p:nvPr>
        </p:nvSpPr>
        <p:spPr>
          <a:xfrm>
            <a:off x="7321944" y="340585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endParaRPr lang="zh-CN" altLang="en-US" dirty="0"/>
          </a:p>
        </p:txBody>
      </p:sp>
      <p:grpSp>
        <p:nvGrpSpPr>
          <p:cNvPr id="136" name="组合 135">
            <a:extLst>
              <a:ext uri="{FF2B5EF4-FFF2-40B4-BE49-F238E27FC236}">
                <a16:creationId xmlns:a16="http://schemas.microsoft.com/office/drawing/2014/main" xmlns="" id="{12C8231F-6163-49A8-AA52-05BFED120A18}"/>
              </a:ext>
            </a:extLst>
          </p:cNvPr>
          <p:cNvGrpSpPr/>
          <p:nvPr userDrawn="1"/>
        </p:nvGrpSpPr>
        <p:grpSpPr>
          <a:xfrm>
            <a:off x="6765231" y="3267744"/>
            <a:ext cx="3302694" cy="571500"/>
            <a:chOff x="6765231" y="1371600"/>
            <a:chExt cx="3302694" cy="571500"/>
          </a:xfrm>
        </p:grpSpPr>
        <p:grpSp>
          <p:nvGrpSpPr>
            <p:cNvPr id="137" name="组合 136">
              <a:extLst>
                <a:ext uri="{FF2B5EF4-FFF2-40B4-BE49-F238E27FC236}">
                  <a16:creationId xmlns:a16="http://schemas.microsoft.com/office/drawing/2014/main" xmlns="" id="{E08FC323-9E2A-4ECC-B56D-23062F837F9D}"/>
                </a:ext>
              </a:extLst>
            </p:cNvPr>
            <p:cNvGrpSpPr/>
            <p:nvPr userDrawn="1"/>
          </p:nvGrpSpPr>
          <p:grpSpPr>
            <a:xfrm>
              <a:off x="6765231" y="1371600"/>
              <a:ext cx="571500" cy="571500"/>
              <a:chOff x="6908106" y="1371600"/>
              <a:chExt cx="571500" cy="571500"/>
            </a:xfrm>
          </p:grpSpPr>
          <p:sp>
            <p:nvSpPr>
              <p:cNvPr id="139" name="椭圆 138">
                <a:extLst>
                  <a:ext uri="{FF2B5EF4-FFF2-40B4-BE49-F238E27FC236}">
                    <a16:creationId xmlns:a16="http://schemas.microsoft.com/office/drawing/2014/main" xmlns=""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75">
                <a:extLst>
                  <a:ext uri="{FF2B5EF4-FFF2-40B4-BE49-F238E27FC236}">
                    <a16:creationId xmlns:a16="http://schemas.microsoft.com/office/drawing/2014/main" xmlns=""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38" name="直接连接符 137">
              <a:extLst>
                <a:ext uri="{FF2B5EF4-FFF2-40B4-BE49-F238E27FC236}">
                  <a16:creationId xmlns:a16="http://schemas.microsoft.com/office/drawing/2014/main" xmlns="" id="{7D26D5A8-D39D-484C-B78A-10C13187DF80}"/>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31" name="文本占位符 30">
            <a:extLst>
              <a:ext uri="{FF2B5EF4-FFF2-40B4-BE49-F238E27FC236}">
                <a16:creationId xmlns:a16="http://schemas.microsoft.com/office/drawing/2014/main" xmlns="" id="{3FE8387A-429B-440F-810C-2119E0570784}"/>
              </a:ext>
            </a:extLst>
          </p:cNvPr>
          <p:cNvSpPr>
            <a:spLocks noGrp="1"/>
          </p:cNvSpPr>
          <p:nvPr>
            <p:ph type="body" sz="quarter" idx="13"/>
          </p:nvPr>
        </p:nvSpPr>
        <p:spPr>
          <a:xfrm>
            <a:off x="7321944" y="414360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endParaRPr lang="zh-CN" altLang="en-US" dirty="0"/>
          </a:p>
        </p:txBody>
      </p:sp>
      <p:grpSp>
        <p:nvGrpSpPr>
          <p:cNvPr id="32" name="组合 31">
            <a:extLst>
              <a:ext uri="{FF2B5EF4-FFF2-40B4-BE49-F238E27FC236}">
                <a16:creationId xmlns:a16="http://schemas.microsoft.com/office/drawing/2014/main" xmlns="" id="{12C8231F-6163-49A8-AA52-05BFED120A18}"/>
              </a:ext>
            </a:extLst>
          </p:cNvPr>
          <p:cNvGrpSpPr/>
          <p:nvPr userDrawn="1"/>
        </p:nvGrpSpPr>
        <p:grpSpPr>
          <a:xfrm>
            <a:off x="6765231" y="4005494"/>
            <a:ext cx="3302694" cy="571500"/>
            <a:chOff x="6765231" y="1371600"/>
            <a:chExt cx="3302694" cy="571500"/>
          </a:xfrm>
        </p:grpSpPr>
        <p:grpSp>
          <p:nvGrpSpPr>
            <p:cNvPr id="33" name="组合 32">
              <a:extLst>
                <a:ext uri="{FF2B5EF4-FFF2-40B4-BE49-F238E27FC236}">
                  <a16:creationId xmlns:a16="http://schemas.microsoft.com/office/drawing/2014/main" xmlns="" id="{E08FC323-9E2A-4ECC-B56D-23062F837F9D}"/>
                </a:ext>
              </a:extLst>
            </p:cNvPr>
            <p:cNvGrpSpPr/>
            <p:nvPr userDrawn="1"/>
          </p:nvGrpSpPr>
          <p:grpSpPr>
            <a:xfrm>
              <a:off x="6765231" y="1371600"/>
              <a:ext cx="571500" cy="571500"/>
              <a:chOff x="6908106" y="1371600"/>
              <a:chExt cx="571500" cy="571500"/>
            </a:xfrm>
          </p:grpSpPr>
          <p:sp>
            <p:nvSpPr>
              <p:cNvPr id="35" name="椭圆 34">
                <a:extLst>
                  <a:ext uri="{FF2B5EF4-FFF2-40B4-BE49-F238E27FC236}">
                    <a16:creationId xmlns:a16="http://schemas.microsoft.com/office/drawing/2014/main" xmlns=""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75">
                <a:extLst>
                  <a:ext uri="{FF2B5EF4-FFF2-40B4-BE49-F238E27FC236}">
                    <a16:creationId xmlns:a16="http://schemas.microsoft.com/office/drawing/2014/main" xmlns=""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34" name="直接连接符 33">
              <a:extLst>
                <a:ext uri="{FF2B5EF4-FFF2-40B4-BE49-F238E27FC236}">
                  <a16:creationId xmlns:a16="http://schemas.microsoft.com/office/drawing/2014/main" xmlns="" id="{7D26D5A8-D39D-484C-B78A-10C13187DF80}"/>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 xmlns:a16="http://schemas.microsoft.com/office/drawing/2014/main"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 xmlns:a16="http://schemas.microsoft.com/office/drawing/2014/main"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 xmlns:a16="http://schemas.microsoft.com/office/drawing/2014/main"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 xmlns:a16="http://schemas.microsoft.com/office/drawing/2014/main"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 xmlns:a16="http://schemas.microsoft.com/office/drawing/2014/main"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 xmlns:a16="http://schemas.microsoft.com/office/drawing/2014/main"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 xmlns:a16="http://schemas.microsoft.com/office/drawing/2014/main"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 xmlns:a16="http://schemas.microsoft.com/office/drawing/2014/main"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 xmlns:a16="http://schemas.microsoft.com/office/drawing/2014/main"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 xmlns:a16="http://schemas.microsoft.com/office/drawing/2014/main"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 xmlns:a16="http://schemas.microsoft.com/office/drawing/2014/main"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 xmlns:a16="http://schemas.microsoft.com/office/drawing/2014/main"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 xmlns:a16="http://schemas.microsoft.com/office/drawing/2014/main"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 xmlns:a16="http://schemas.microsoft.com/office/drawing/2014/main"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 xmlns:a16="http://schemas.microsoft.com/office/drawing/2014/main"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 xmlns:a16="http://schemas.microsoft.com/office/drawing/2014/main"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 xmlns:a16="http://schemas.microsoft.com/office/drawing/2014/main"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 xmlns:a16="http://schemas.microsoft.com/office/drawing/2014/main"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 xmlns:a16="http://schemas.microsoft.com/office/drawing/2014/main"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 xmlns:a16="http://schemas.microsoft.com/office/drawing/2014/main"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 xmlns:a16="http://schemas.microsoft.com/office/drawing/2014/main"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 xmlns:a16="http://schemas.microsoft.com/office/drawing/2014/main"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 xmlns:a16="http://schemas.microsoft.com/office/drawing/2014/main"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 xmlns:a16="http://schemas.microsoft.com/office/drawing/2014/main"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 xmlns:a16="http://schemas.microsoft.com/office/drawing/2014/main"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 xmlns:a16="http://schemas.microsoft.com/office/drawing/2014/main"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 xmlns:a16="http://schemas.microsoft.com/office/drawing/2014/main"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12.2 </a:t>
            </a:r>
            <a:r>
              <a:rPr lang="zh-CN" altLang="en-US" dirty="0"/>
              <a:t>制作三套骨骼</a:t>
            </a:r>
            <a:endParaRPr lang="zh-CN" altLang="en-US" dirty="0"/>
          </a:p>
        </p:txBody>
      </p:sp>
      <p:sp>
        <p:nvSpPr>
          <p:cNvPr id="3" name="文本占位符 2">
            <a:extLst>
              <a:ext uri="{FF2B5EF4-FFF2-40B4-BE49-F238E27FC236}">
                <a16:creationId xmlns="" xmlns:a16="http://schemas.microsoft.com/office/drawing/2014/main" id="{E2B5B803-F1F1-4500-B13F-ADAFA50072B9}"/>
              </a:ext>
            </a:extLst>
          </p:cNvPr>
          <p:cNvSpPr>
            <a:spLocks noGrp="1"/>
          </p:cNvSpPr>
          <p:nvPr>
            <p:ph type="body" sz="quarter" idx="11"/>
          </p:nvPr>
        </p:nvSpPr>
        <p:spPr/>
        <p:txBody>
          <a:bodyPr/>
          <a:lstStyle/>
          <a:p>
            <a:r>
              <a:rPr lang="zh-CN" altLang="en-US" dirty="0"/>
              <a:t>下面来给手臂创建三套骨骼，给其中的</a:t>
            </a:r>
            <a:r>
              <a:rPr lang="en-US" altLang="zh-CN" dirty="0"/>
              <a:t>FK</a:t>
            </a:r>
            <a:r>
              <a:rPr lang="zh-CN" altLang="en-US" dirty="0"/>
              <a:t>骨骼和</a:t>
            </a:r>
            <a:r>
              <a:rPr lang="en-US" altLang="zh-CN" dirty="0"/>
              <a:t>IK</a:t>
            </a:r>
            <a:r>
              <a:rPr lang="zh-CN" altLang="en-US" dirty="0"/>
              <a:t>骨骼创建控制器。然后用</a:t>
            </a:r>
            <a:r>
              <a:rPr lang="en-US" altLang="zh-CN" dirty="0"/>
              <a:t>SK</a:t>
            </a:r>
            <a:r>
              <a:rPr lang="zh-CN" altLang="en-US" dirty="0"/>
              <a:t>骨骼给手臂进行绑定蒙皮，具体操作如下。</a:t>
            </a:r>
            <a:endParaRPr lang="zh-CN" altLang="en-US" dirty="0"/>
          </a:p>
        </p:txBody>
      </p:sp>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：首先打开随书附赠的文件“</a:t>
            </a:r>
            <a:r>
              <a:rPr lang="en-US" altLang="zh-CN" dirty="0"/>
              <a:t>IKFK</a:t>
            </a:r>
            <a:r>
              <a:rPr lang="zh-CN" altLang="en-US" dirty="0"/>
              <a:t>无缝切换</a:t>
            </a:r>
            <a:r>
              <a:rPr lang="en-US" altLang="zh-CN" dirty="0"/>
              <a:t>_</a:t>
            </a:r>
            <a:r>
              <a:rPr lang="zh-CN" altLang="en-US" dirty="0"/>
              <a:t>准备</a:t>
            </a:r>
            <a:r>
              <a:rPr lang="en-US" altLang="zh-CN" dirty="0"/>
              <a:t>.ma”</a:t>
            </a:r>
            <a:r>
              <a:rPr lang="zh-CN" altLang="en-US" dirty="0"/>
              <a:t>，里面有一个手臂的模型，如下图所示。</a:t>
            </a:r>
            <a:endParaRPr lang="zh-CN" altLang="en-US" dirty="0"/>
          </a:p>
        </p:txBody>
      </p:sp>
      <p:pic>
        <p:nvPicPr>
          <p:cNvPr id="5" name="图片 4"/>
          <p:cNvPicPr/>
          <p:nvPr/>
        </p:nvPicPr>
        <p:blipFill>
          <a:blip r:embed="rId2"/>
          <a:stretch>
            <a:fillRect/>
          </a:stretch>
        </p:blipFill>
        <p:spPr>
          <a:xfrm>
            <a:off x="2073101" y="1751329"/>
            <a:ext cx="8249355" cy="3651943"/>
          </a:xfrm>
          <a:prstGeom prst="rect">
            <a:avLst/>
          </a:prstGeom>
          <a:noFill/>
          <a:ln>
            <a:noFill/>
          </a:ln>
        </p:spPr>
      </p:pic>
    </p:spTree>
    <p:extLst>
      <p:ext uri="{BB962C8B-B14F-4D97-AF65-F5344CB8AC3E}">
        <p14:creationId xmlns:p14="http://schemas.microsoft.com/office/powerpoint/2010/main" val="35807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：使用绑定模块下的“骨架</a:t>
            </a:r>
            <a:r>
              <a:rPr lang="en-US" altLang="zh-CN" dirty="0"/>
              <a:t>&gt;</a:t>
            </a:r>
            <a:r>
              <a:rPr lang="zh-CN" altLang="en-US" dirty="0"/>
              <a:t>创建关节”命令给手臂创建一条骨骼链，如下图所示。</a:t>
            </a:r>
            <a:endParaRPr lang="zh-CN" altLang="en-US" dirty="0"/>
          </a:p>
        </p:txBody>
      </p:sp>
      <p:pic>
        <p:nvPicPr>
          <p:cNvPr id="5" name="图片 4"/>
          <p:cNvPicPr/>
          <p:nvPr/>
        </p:nvPicPr>
        <p:blipFill>
          <a:blip r:embed="rId2"/>
          <a:stretch>
            <a:fillRect/>
          </a:stretch>
        </p:blipFill>
        <p:spPr>
          <a:xfrm>
            <a:off x="1068675" y="1365509"/>
            <a:ext cx="9388735" cy="4802626"/>
          </a:xfrm>
          <a:prstGeom prst="rect">
            <a:avLst/>
          </a:prstGeom>
          <a:noFill/>
          <a:ln>
            <a:noFill/>
          </a:ln>
        </p:spPr>
      </p:pic>
    </p:spTree>
    <p:extLst>
      <p:ext uri="{BB962C8B-B14F-4D97-AF65-F5344CB8AC3E}">
        <p14:creationId xmlns:p14="http://schemas.microsoft.com/office/powerpoint/2010/main" val="379928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：将骨骼链重命名，并复制两套骨骼链，同样进行重命名，</a:t>
            </a:r>
            <a:r>
              <a:rPr lang="zh-CN" altLang="en-US" dirty="0" smtClean="0"/>
              <a:t>如下图</a:t>
            </a:r>
            <a:r>
              <a:rPr lang="zh-CN" altLang="en-US" dirty="0"/>
              <a:t>所示。不管做角色还是道具的绑定都要养成重命名的习惯，因为在权重绘制以及编写代码时都需要能通过名称准确的找到相应的骨骼。</a:t>
            </a:r>
            <a:endParaRPr lang="zh-CN" altLang="en-US" dirty="0"/>
          </a:p>
        </p:txBody>
      </p:sp>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
          <p:cNvSpPr>
            <a:spLocks noChangeArrowheads="1"/>
          </p:cNvSpPr>
          <p:nvPr/>
        </p:nvSpPr>
        <p:spPr bwMode="auto">
          <a:xfrm>
            <a:off x="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7" name="图片 6"/>
          <p:cNvPicPr/>
          <p:nvPr/>
        </p:nvPicPr>
        <p:blipFill>
          <a:blip r:embed="rId2"/>
          <a:stretch>
            <a:fillRect/>
          </a:stretch>
        </p:blipFill>
        <p:spPr>
          <a:xfrm>
            <a:off x="4080885" y="1828799"/>
            <a:ext cx="3352627" cy="4488873"/>
          </a:xfrm>
          <a:prstGeom prst="rect">
            <a:avLst/>
          </a:prstGeom>
          <a:noFill/>
          <a:ln>
            <a:noFill/>
          </a:ln>
        </p:spPr>
      </p:pic>
    </p:spTree>
    <p:extLst>
      <p:ext uri="{BB962C8B-B14F-4D97-AF65-F5344CB8AC3E}">
        <p14:creationId xmlns:p14="http://schemas.microsoft.com/office/powerpoint/2010/main" val="387535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：为了方便观察可以选中骨骼链的根关节，在属性面板里展开“显示</a:t>
            </a:r>
            <a:r>
              <a:rPr lang="en-US" altLang="zh-CN" dirty="0"/>
              <a:t>&gt;</a:t>
            </a:r>
            <a:r>
              <a:rPr lang="zh-CN" altLang="en-US" dirty="0"/>
              <a:t>绘制覆盖”卷展栏，勾选“启用覆盖”复选框并将颜色改成不同颜色，如下图所示。这里将</a:t>
            </a:r>
            <a:r>
              <a:rPr lang="en-US" altLang="zh-CN" dirty="0"/>
              <a:t>IK</a:t>
            </a:r>
            <a:r>
              <a:rPr lang="zh-CN" altLang="en-US" dirty="0"/>
              <a:t>骨骼链设置为了红色，</a:t>
            </a:r>
            <a:r>
              <a:rPr lang="en-US" altLang="zh-CN" dirty="0"/>
              <a:t>FK</a:t>
            </a:r>
            <a:r>
              <a:rPr lang="zh-CN" altLang="en-US" dirty="0"/>
              <a:t>骨骼链设置为了黄色，</a:t>
            </a:r>
            <a:r>
              <a:rPr lang="en-US" altLang="zh-CN" dirty="0"/>
              <a:t>SK</a:t>
            </a:r>
            <a:r>
              <a:rPr lang="zh-CN" altLang="en-US" dirty="0"/>
              <a:t>蒙皮骨骼链设置为了蓝色。</a:t>
            </a:r>
            <a:endParaRPr lang="zh-CN" altLang="en-US" dirty="0"/>
          </a:p>
        </p:txBody>
      </p:sp>
      <p:pic>
        <p:nvPicPr>
          <p:cNvPr id="6" name="图片 5"/>
          <p:cNvPicPr/>
          <p:nvPr/>
        </p:nvPicPr>
        <p:blipFill>
          <a:blip r:embed="rId2"/>
          <a:stretch>
            <a:fillRect/>
          </a:stretch>
        </p:blipFill>
        <p:spPr>
          <a:xfrm>
            <a:off x="1792547" y="1977303"/>
            <a:ext cx="8187114" cy="3858232"/>
          </a:xfrm>
          <a:prstGeom prst="rect">
            <a:avLst/>
          </a:prstGeom>
          <a:noFill/>
          <a:ln>
            <a:noFill/>
          </a:ln>
        </p:spPr>
      </p:pic>
    </p:spTree>
    <p:extLst>
      <p:ext uri="{BB962C8B-B14F-4D97-AF65-F5344CB8AC3E}">
        <p14:creationId xmlns:p14="http://schemas.microsoft.com/office/powerpoint/2010/main" val="82134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412750" y="552457"/>
            <a:ext cx="11410950" cy="5931470"/>
          </a:xfrm>
        </p:spPr>
        <p:txBody>
          <a:bodyPr>
            <a:normAutofit/>
          </a:bodyPr>
          <a:lstStyle/>
          <a:p>
            <a:r>
              <a:rPr lang="zh-CN" altLang="en-US" dirty="0"/>
              <a:t>步骤</a:t>
            </a:r>
            <a:r>
              <a:rPr lang="en-US" altLang="zh-CN" dirty="0"/>
              <a:t>05</a:t>
            </a:r>
            <a:r>
              <a:rPr lang="zh-CN" altLang="en-US" dirty="0"/>
              <a:t>：创建好骨骼后，下面要针对</a:t>
            </a:r>
            <a:r>
              <a:rPr lang="en-US" altLang="zh-CN" dirty="0"/>
              <a:t>IK</a:t>
            </a:r>
            <a:r>
              <a:rPr lang="zh-CN" altLang="en-US" dirty="0"/>
              <a:t>骨骼链和</a:t>
            </a:r>
            <a:r>
              <a:rPr lang="en-US" altLang="zh-CN" dirty="0"/>
              <a:t>FK</a:t>
            </a:r>
            <a:r>
              <a:rPr lang="zh-CN" altLang="en-US" dirty="0"/>
              <a:t>骨骼链进行控制器的创建。先创建</a:t>
            </a:r>
            <a:r>
              <a:rPr lang="en-US" altLang="zh-CN" dirty="0"/>
              <a:t>FK</a:t>
            </a:r>
            <a:r>
              <a:rPr lang="zh-CN" altLang="en-US" dirty="0"/>
              <a:t>控制器，创建</a:t>
            </a:r>
            <a:r>
              <a:rPr lang="en-US" altLang="zh-CN" dirty="0"/>
              <a:t>NURBS</a:t>
            </a:r>
            <a:r>
              <a:rPr lang="zh-CN" altLang="en-US" dirty="0"/>
              <a:t>圆形并添加分组，用</a:t>
            </a:r>
            <a:r>
              <a:rPr lang="en-US" altLang="zh-CN" dirty="0"/>
              <a:t>FK</a:t>
            </a:r>
            <a:r>
              <a:rPr lang="zh-CN" altLang="en-US" dirty="0"/>
              <a:t>的骨骼对分组进行父子约束，目的是使控制器的位置及旋转与骨骼的位置及旋转保持一致，然后删除分组的父子约束节点。再选中控制器加选骨骼做父子约束，用控制器来控制骨骼。大臂骨骼、手肘骨骼和手腕骨骼分别添加三个控制器，如下左图所示。</a:t>
            </a:r>
          </a:p>
          <a:p>
            <a:r>
              <a:rPr lang="zh-CN" altLang="en-US" dirty="0"/>
              <a:t>步骤</a:t>
            </a:r>
            <a:r>
              <a:rPr lang="en-US" altLang="zh-CN" dirty="0"/>
              <a:t>06</a:t>
            </a:r>
            <a:r>
              <a:rPr lang="zh-CN" altLang="en-US" dirty="0"/>
              <a:t>：测试下控制器对骨骼的控制是否正常，效果如下右图所示。</a:t>
            </a:r>
            <a:endParaRPr lang="zh-CN" altLang="en-US" dirty="0"/>
          </a:p>
        </p:txBody>
      </p:sp>
      <p:pic>
        <p:nvPicPr>
          <p:cNvPr id="5" name="图片 4"/>
          <p:cNvPicPr/>
          <p:nvPr/>
        </p:nvPicPr>
        <p:blipFill>
          <a:blip r:embed="rId2"/>
          <a:stretch>
            <a:fillRect/>
          </a:stretch>
        </p:blipFill>
        <p:spPr>
          <a:xfrm>
            <a:off x="607146" y="3576320"/>
            <a:ext cx="5180562" cy="2774604"/>
          </a:xfrm>
          <a:prstGeom prst="rect">
            <a:avLst/>
          </a:prstGeom>
          <a:noFill/>
          <a:ln>
            <a:noFill/>
          </a:ln>
        </p:spPr>
      </p:pic>
      <p:pic>
        <p:nvPicPr>
          <p:cNvPr id="6" name="图片 5"/>
          <p:cNvPicPr/>
          <p:nvPr/>
        </p:nvPicPr>
        <p:blipFill>
          <a:blip r:embed="rId3"/>
          <a:stretch>
            <a:fillRect/>
          </a:stretch>
        </p:blipFill>
        <p:spPr>
          <a:xfrm>
            <a:off x="5943686" y="3576320"/>
            <a:ext cx="4383302" cy="2774604"/>
          </a:xfrm>
          <a:prstGeom prst="rect">
            <a:avLst/>
          </a:prstGeom>
          <a:noFill/>
          <a:ln>
            <a:noFill/>
          </a:ln>
        </p:spPr>
      </p:pic>
    </p:spTree>
    <p:extLst>
      <p:ext uri="{BB962C8B-B14F-4D97-AF65-F5344CB8AC3E}">
        <p14:creationId xmlns:p14="http://schemas.microsoft.com/office/powerpoint/2010/main" val="55515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1"/>
          </p:nvPr>
        </p:nvSpPr>
        <p:spPr/>
        <p:txBody>
          <a:bodyPr/>
          <a:lstStyle/>
          <a:p>
            <a:r>
              <a:rPr lang="zh-CN" altLang="en-US" dirty="0"/>
              <a:t>步骤</a:t>
            </a:r>
            <a:r>
              <a:rPr lang="en-US" altLang="zh-CN" dirty="0"/>
              <a:t>07</a:t>
            </a:r>
            <a:r>
              <a:rPr lang="zh-CN" altLang="en-US" dirty="0"/>
              <a:t>：然后来创建</a:t>
            </a:r>
            <a:r>
              <a:rPr lang="en-US" altLang="zh-CN" dirty="0"/>
              <a:t>IK</a:t>
            </a:r>
            <a:r>
              <a:rPr lang="zh-CN" altLang="en-US" dirty="0"/>
              <a:t>控制器，先执行绑定模块下的“骨架</a:t>
            </a:r>
            <a:r>
              <a:rPr lang="en-US" altLang="zh-CN" dirty="0"/>
              <a:t>&gt;</a:t>
            </a:r>
            <a:r>
              <a:rPr lang="zh-CN" altLang="en-US" dirty="0"/>
              <a:t>创建</a:t>
            </a:r>
            <a:r>
              <a:rPr lang="en-US" altLang="zh-CN" dirty="0"/>
              <a:t>IK</a:t>
            </a:r>
            <a:r>
              <a:rPr lang="zh-CN" altLang="en-US" dirty="0"/>
              <a:t>控制柄”命令，给大臂和手腕的骨骼直接创建一个</a:t>
            </a:r>
            <a:r>
              <a:rPr lang="en-US" altLang="zh-CN" dirty="0"/>
              <a:t>IK</a:t>
            </a:r>
            <a:r>
              <a:rPr lang="zh-CN" altLang="en-US" dirty="0"/>
              <a:t>控制柄。分别在手腕的地方创建一个</a:t>
            </a:r>
            <a:r>
              <a:rPr lang="en-US" altLang="zh-CN" dirty="0"/>
              <a:t>IK</a:t>
            </a:r>
            <a:r>
              <a:rPr lang="zh-CN" altLang="en-US" dirty="0"/>
              <a:t>控制器，在肘部的后方创建一个定位器用来与</a:t>
            </a:r>
            <a:r>
              <a:rPr lang="en-US" altLang="zh-CN" dirty="0"/>
              <a:t>IK</a:t>
            </a:r>
            <a:r>
              <a:rPr lang="zh-CN" altLang="en-US" dirty="0"/>
              <a:t>控制柄直接创建极向量约束，如下左图所示。</a:t>
            </a:r>
            <a:endParaRPr lang="zh-CN" altLang="en-US" dirty="0"/>
          </a:p>
        </p:txBody>
      </p:sp>
      <p:pic>
        <p:nvPicPr>
          <p:cNvPr id="6" name="图片 5"/>
          <p:cNvPicPr/>
          <p:nvPr/>
        </p:nvPicPr>
        <p:blipFill>
          <a:blip r:embed="rId2"/>
          <a:stretch>
            <a:fillRect/>
          </a:stretch>
        </p:blipFill>
        <p:spPr>
          <a:xfrm>
            <a:off x="2627243" y="2053242"/>
            <a:ext cx="6937514" cy="4214554"/>
          </a:xfrm>
          <a:prstGeom prst="rect">
            <a:avLst/>
          </a:prstGeom>
          <a:noFill/>
          <a:ln>
            <a:noFill/>
          </a:ln>
        </p:spPr>
      </p:pic>
    </p:spTree>
    <p:extLst>
      <p:ext uri="{BB962C8B-B14F-4D97-AF65-F5344CB8AC3E}">
        <p14:creationId xmlns:p14="http://schemas.microsoft.com/office/powerpoint/2010/main" val="280968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：测试</a:t>
            </a:r>
            <a:r>
              <a:rPr lang="en-US" altLang="zh-CN" dirty="0"/>
              <a:t>IK</a:t>
            </a:r>
            <a:r>
              <a:rPr lang="zh-CN" altLang="en-US" dirty="0"/>
              <a:t>控制器运行是否正常，效果如下图所示。</a:t>
            </a:r>
            <a:endParaRPr lang="zh-CN" altLang="en-US" dirty="0"/>
          </a:p>
        </p:txBody>
      </p:sp>
      <p:pic>
        <p:nvPicPr>
          <p:cNvPr id="6" name="图片 5"/>
          <p:cNvPicPr/>
          <p:nvPr/>
        </p:nvPicPr>
        <p:blipFill>
          <a:blip r:embed="rId2"/>
          <a:stretch>
            <a:fillRect/>
          </a:stretch>
        </p:blipFill>
        <p:spPr>
          <a:xfrm>
            <a:off x="2766391" y="1371600"/>
            <a:ext cx="6659218" cy="4114800"/>
          </a:xfrm>
          <a:prstGeom prst="rect">
            <a:avLst/>
          </a:prstGeom>
          <a:noFill/>
          <a:ln>
            <a:noFill/>
          </a:ln>
        </p:spPr>
      </p:pic>
    </p:spTree>
    <p:extLst>
      <p:ext uri="{BB962C8B-B14F-4D97-AF65-F5344CB8AC3E}">
        <p14:creationId xmlns:p14="http://schemas.microsoft.com/office/powerpoint/2010/main" val="342317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：选中</a:t>
            </a:r>
            <a:r>
              <a:rPr lang="en-US" altLang="zh-CN" dirty="0"/>
              <a:t>SK</a:t>
            </a:r>
            <a:r>
              <a:rPr lang="zh-CN" altLang="en-US" dirty="0"/>
              <a:t>骨骼链并加选模型，执行绑定模块下的“蒙皮</a:t>
            </a:r>
            <a:r>
              <a:rPr lang="en-US" altLang="zh-CN" dirty="0"/>
              <a:t>&gt;</a:t>
            </a:r>
            <a:r>
              <a:rPr lang="zh-CN" altLang="en-US" dirty="0"/>
              <a:t>绑定蒙皮”命令，并绘制手臂的权重如下四张图所示。</a:t>
            </a:r>
            <a:endParaRPr lang="zh-CN" altLang="en-US" dirty="0"/>
          </a:p>
        </p:txBody>
      </p:sp>
      <p:pic>
        <p:nvPicPr>
          <p:cNvPr id="4" name="图片 3"/>
          <p:cNvPicPr/>
          <p:nvPr/>
        </p:nvPicPr>
        <p:blipFill>
          <a:blip r:embed="rId2"/>
          <a:stretch>
            <a:fillRect/>
          </a:stretch>
        </p:blipFill>
        <p:spPr>
          <a:xfrm>
            <a:off x="3727450" y="1439835"/>
            <a:ext cx="4737100" cy="1276985"/>
          </a:xfrm>
          <a:prstGeom prst="rect">
            <a:avLst/>
          </a:prstGeom>
          <a:noFill/>
          <a:ln>
            <a:noFill/>
          </a:ln>
        </p:spPr>
      </p:pic>
      <p:pic>
        <p:nvPicPr>
          <p:cNvPr id="5" name="图片 4"/>
          <p:cNvPicPr/>
          <p:nvPr/>
        </p:nvPicPr>
        <p:blipFill>
          <a:blip r:embed="rId3"/>
          <a:srcRect r="11352"/>
          <a:stretch>
            <a:fillRect/>
          </a:stretch>
        </p:blipFill>
        <p:spPr>
          <a:xfrm>
            <a:off x="3727450" y="2766695"/>
            <a:ext cx="4737100" cy="1324610"/>
          </a:xfrm>
          <a:prstGeom prst="rect">
            <a:avLst/>
          </a:prstGeom>
          <a:noFill/>
          <a:ln>
            <a:noFill/>
          </a:ln>
        </p:spPr>
      </p:pic>
      <p:pic>
        <p:nvPicPr>
          <p:cNvPr id="6" name="图片 5"/>
          <p:cNvPicPr/>
          <p:nvPr/>
        </p:nvPicPr>
        <p:blipFill>
          <a:blip r:embed="rId4"/>
          <a:stretch>
            <a:fillRect/>
          </a:stretch>
        </p:blipFill>
        <p:spPr>
          <a:xfrm>
            <a:off x="3724275" y="4122102"/>
            <a:ext cx="4743450" cy="1386205"/>
          </a:xfrm>
          <a:prstGeom prst="rect">
            <a:avLst/>
          </a:prstGeom>
          <a:noFill/>
          <a:ln>
            <a:noFill/>
          </a:ln>
        </p:spPr>
      </p:pic>
      <p:pic>
        <p:nvPicPr>
          <p:cNvPr id="7" name="图片 6"/>
          <p:cNvPicPr/>
          <p:nvPr/>
        </p:nvPicPr>
        <p:blipFill>
          <a:blip r:embed="rId5"/>
          <a:srcRect l="7750"/>
          <a:stretch>
            <a:fillRect/>
          </a:stretch>
        </p:blipFill>
        <p:spPr>
          <a:xfrm>
            <a:off x="3721100" y="5508307"/>
            <a:ext cx="4749800" cy="1288415"/>
          </a:xfrm>
          <a:prstGeom prst="rect">
            <a:avLst/>
          </a:prstGeom>
          <a:noFill/>
          <a:ln>
            <a:noFill/>
          </a:ln>
        </p:spPr>
      </p:pic>
    </p:spTree>
    <p:extLst>
      <p:ext uri="{BB962C8B-B14F-4D97-AF65-F5344CB8AC3E}">
        <p14:creationId xmlns:p14="http://schemas.microsoft.com/office/powerpoint/2010/main" val="93986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30957"/>
            <a:ext cx="6046265" cy="637192"/>
          </a:xfrm>
        </p:spPr>
        <p:txBody>
          <a:bodyPr/>
          <a:lstStyle/>
          <a:p>
            <a:r>
              <a:rPr lang="zh-CN" altLang="en-US" dirty="0" smtClean="0"/>
              <a:t>关</a:t>
            </a:r>
            <a:r>
              <a:rPr lang="zh-CN" altLang="en-US" dirty="0"/>
              <a:t>联三套骨骼</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5" name="文本占位符 4"/>
          <p:cNvSpPr>
            <a:spLocks noGrp="1"/>
          </p:cNvSpPr>
          <p:nvPr>
            <p:ph type="body" sz="quarter" idx="11"/>
          </p:nvPr>
        </p:nvSpPr>
        <p:spPr/>
        <p:txBody>
          <a:bodyPr/>
          <a:lstStyle/>
          <a:p>
            <a:endParaRPr lang="zh-CN" altLang="en-US"/>
          </a:p>
        </p:txBody>
      </p:sp>
      <p:sp>
        <p:nvSpPr>
          <p:cNvPr id="7" name="文本占位符 6"/>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908ED504-EF2D-4351-B6D8-3A087C4AD4D0}"/>
              </a:ext>
            </a:extLst>
          </p:cNvPr>
          <p:cNvSpPr>
            <a:spLocks noGrp="1"/>
          </p:cNvSpPr>
          <p:nvPr>
            <p:ph type="body" sz="quarter" idx="10"/>
          </p:nvPr>
        </p:nvSpPr>
        <p:spPr>
          <a:xfrm>
            <a:off x="1617388" y="1525376"/>
            <a:ext cx="9340898" cy="658652"/>
          </a:xfrm>
        </p:spPr>
        <p:txBody>
          <a:bodyPr/>
          <a:lstStyle/>
          <a:p>
            <a:r>
              <a:rPr lang="zh-CN" altLang="en-US" dirty="0"/>
              <a:t>第</a:t>
            </a:r>
            <a:r>
              <a:rPr lang="en-US" altLang="zh-CN" dirty="0"/>
              <a:t>12</a:t>
            </a:r>
            <a:r>
              <a:rPr lang="zh-CN" altLang="en-US" dirty="0"/>
              <a:t>章 </a:t>
            </a:r>
            <a:r>
              <a:rPr lang="en-US" altLang="zh-CN" dirty="0"/>
              <a:t>IKFK</a:t>
            </a:r>
            <a:r>
              <a:rPr lang="zh-CN" altLang="en-US" dirty="0"/>
              <a:t>无缝切换实现手臂动画效果</a:t>
            </a:r>
            <a:endParaRPr lang="zh-CN" altLang="en-US" dirty="0"/>
          </a:p>
        </p:txBody>
      </p:sp>
      <p:sp>
        <p:nvSpPr>
          <p:cNvPr id="3" name="文本占位符 2">
            <a:extLst>
              <a:ext uri="{FF2B5EF4-FFF2-40B4-BE49-F238E27FC236}">
                <a16:creationId xmlns="" xmlns:a16="http://schemas.microsoft.com/office/drawing/2014/main" id="{1BE5B0C6-EF4B-469B-B914-9B95E4B7FD38}"/>
              </a:ext>
            </a:extLst>
          </p:cNvPr>
          <p:cNvSpPr>
            <a:spLocks noGrp="1"/>
          </p:cNvSpPr>
          <p:nvPr>
            <p:ph type="body" sz="quarter" idx="11"/>
          </p:nvPr>
        </p:nvSpPr>
        <p:spPr/>
        <p:txBody>
          <a:bodyPr/>
          <a:lstStyle/>
          <a:p>
            <a:r>
              <a:rPr lang="zh-CN" altLang="en-US" dirty="0"/>
              <a:t>本章通过实例来讲解</a:t>
            </a:r>
            <a:r>
              <a:rPr lang="en-US" altLang="zh-CN" dirty="0"/>
              <a:t>IKFK</a:t>
            </a:r>
            <a:r>
              <a:rPr lang="zh-CN" altLang="en-US" dirty="0"/>
              <a:t>无缝切换的原理及代码。通过学习</a:t>
            </a:r>
            <a:r>
              <a:rPr lang="en-US" altLang="zh-CN" dirty="0"/>
              <a:t>IKFK</a:t>
            </a:r>
            <a:r>
              <a:rPr lang="zh-CN" altLang="en-US" dirty="0"/>
              <a:t>的代码原理可以在动画制作中实现很多动画效果。</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12.3 </a:t>
            </a:r>
            <a:r>
              <a:rPr lang="zh-CN" altLang="en-US" dirty="0"/>
              <a:t>关联三套骨骼</a:t>
            </a:r>
            <a:endParaRPr lang="zh-CN" altLang="en-US" dirty="0"/>
          </a:p>
        </p:txBody>
      </p:sp>
      <p:sp>
        <p:nvSpPr>
          <p:cNvPr id="3" name="文本占位符 2">
            <a:extLst>
              <a:ext uri="{FF2B5EF4-FFF2-40B4-BE49-F238E27FC236}">
                <a16:creationId xmlns="" xmlns:a16="http://schemas.microsoft.com/office/drawing/2014/main" id="{B244A27C-E663-428E-A6FA-326670C8D387}"/>
              </a:ext>
            </a:extLst>
          </p:cNvPr>
          <p:cNvSpPr>
            <a:spLocks noGrp="1"/>
          </p:cNvSpPr>
          <p:nvPr>
            <p:ph type="body" sz="quarter" idx="11"/>
          </p:nvPr>
        </p:nvSpPr>
        <p:spPr/>
        <p:txBody>
          <a:bodyPr/>
          <a:lstStyle/>
          <a:p>
            <a:r>
              <a:rPr lang="zh-CN" altLang="en-US" dirty="0"/>
              <a:t>三套骨骼创建完成后，需要先用“父子约束”命令，用</a:t>
            </a:r>
            <a:r>
              <a:rPr lang="en-US" altLang="zh-CN" dirty="0"/>
              <a:t>FK</a:t>
            </a:r>
            <a:r>
              <a:rPr lang="zh-CN" altLang="en-US" dirty="0"/>
              <a:t>骨骼和</a:t>
            </a:r>
            <a:r>
              <a:rPr lang="en-US" altLang="zh-CN" dirty="0"/>
              <a:t>IK</a:t>
            </a:r>
            <a:r>
              <a:rPr lang="zh-CN" altLang="en-US" dirty="0"/>
              <a:t>骨骼同时控制</a:t>
            </a:r>
            <a:r>
              <a:rPr lang="en-US" altLang="zh-CN" dirty="0"/>
              <a:t>SK</a:t>
            </a:r>
            <a:r>
              <a:rPr lang="zh-CN" altLang="en-US" dirty="0"/>
              <a:t>骨骼，并创建一个控制器来控制切换，具体操作如下。</a:t>
            </a:r>
            <a:endParaRPr lang="zh-CN" altLang="en-US" dirty="0"/>
          </a:p>
        </p:txBody>
      </p:sp>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：使用</a:t>
            </a:r>
            <a:r>
              <a:rPr lang="en-US" altLang="zh-CN" dirty="0"/>
              <a:t>IK</a:t>
            </a:r>
            <a:r>
              <a:rPr lang="zh-CN" altLang="en-US" dirty="0"/>
              <a:t>骨骼和</a:t>
            </a:r>
            <a:r>
              <a:rPr lang="en-US" altLang="zh-CN" dirty="0"/>
              <a:t>FK</a:t>
            </a:r>
            <a:r>
              <a:rPr lang="zh-CN" altLang="en-US" dirty="0"/>
              <a:t>骨骼同时对</a:t>
            </a:r>
            <a:r>
              <a:rPr lang="en-US" altLang="zh-CN" dirty="0"/>
              <a:t>SK</a:t>
            </a:r>
            <a:r>
              <a:rPr lang="zh-CN" altLang="en-US" dirty="0"/>
              <a:t>骨骼做父子约束。选中</a:t>
            </a:r>
            <a:r>
              <a:rPr lang="en-US" altLang="zh-CN" dirty="0"/>
              <a:t>joint_ik2</a:t>
            </a:r>
            <a:r>
              <a:rPr lang="zh-CN" altLang="en-US" dirty="0"/>
              <a:t>骨骼加选</a:t>
            </a:r>
            <a:r>
              <a:rPr lang="en-US" altLang="zh-CN" dirty="0"/>
              <a:t>joint_k2</a:t>
            </a:r>
            <a:r>
              <a:rPr lang="zh-CN" altLang="en-US" dirty="0"/>
              <a:t>，最后加选</a:t>
            </a:r>
            <a:r>
              <a:rPr lang="en-US" altLang="zh-CN" dirty="0"/>
              <a:t>joint_sk2</a:t>
            </a:r>
            <a:r>
              <a:rPr lang="zh-CN" altLang="en-US" dirty="0"/>
              <a:t>骨骼执行父子约束，如下左图所示。依次给</a:t>
            </a:r>
            <a:r>
              <a:rPr lang="en-US" altLang="zh-CN" dirty="0"/>
              <a:t>joint_sk2</a:t>
            </a:r>
            <a:r>
              <a:rPr lang="zh-CN" altLang="en-US" dirty="0"/>
              <a:t>、</a:t>
            </a:r>
            <a:r>
              <a:rPr lang="en-US" altLang="zh-CN" dirty="0"/>
              <a:t>joint_sk3</a:t>
            </a:r>
            <a:r>
              <a:rPr lang="zh-CN" altLang="en-US" dirty="0"/>
              <a:t>和</a:t>
            </a:r>
            <a:r>
              <a:rPr lang="en-US" altLang="zh-CN" dirty="0"/>
              <a:t>joint_sk4</a:t>
            </a:r>
            <a:r>
              <a:rPr lang="zh-CN" altLang="en-US" dirty="0"/>
              <a:t>骨骼进行父子约束。</a:t>
            </a:r>
          </a:p>
          <a:p>
            <a:r>
              <a:rPr lang="zh-CN" altLang="en-US" dirty="0"/>
              <a:t>步骤</a:t>
            </a:r>
            <a:r>
              <a:rPr lang="en-US" altLang="zh-CN" dirty="0"/>
              <a:t>02</a:t>
            </a:r>
            <a:r>
              <a:rPr lang="zh-CN" altLang="en-US" dirty="0"/>
              <a:t>：创建完成后移动</a:t>
            </a:r>
            <a:r>
              <a:rPr lang="en-US" altLang="zh-CN" dirty="0"/>
              <a:t>IK</a:t>
            </a:r>
            <a:r>
              <a:rPr lang="zh-CN" altLang="en-US" dirty="0"/>
              <a:t>控制器会发现</a:t>
            </a:r>
            <a:r>
              <a:rPr lang="en-US" altLang="zh-CN" dirty="0"/>
              <a:t>SK</a:t>
            </a:r>
            <a:r>
              <a:rPr lang="zh-CN" altLang="en-US" dirty="0"/>
              <a:t>骨骼由于同时受到</a:t>
            </a:r>
            <a:r>
              <a:rPr lang="en-US" altLang="zh-CN" dirty="0"/>
              <a:t>IK</a:t>
            </a:r>
            <a:r>
              <a:rPr lang="zh-CN" altLang="en-US" dirty="0"/>
              <a:t>骨骼和</a:t>
            </a:r>
            <a:r>
              <a:rPr lang="en-US" altLang="zh-CN" dirty="0"/>
              <a:t>FK</a:t>
            </a:r>
            <a:r>
              <a:rPr lang="zh-CN" altLang="en-US" dirty="0"/>
              <a:t>骨骼的影响，所以骨骼的运动轨迹会在两套骨骼的中间，如下右图所示。下面要创建一个控制器对</a:t>
            </a:r>
            <a:r>
              <a:rPr lang="en-US" altLang="zh-CN" dirty="0"/>
              <a:t>SK</a:t>
            </a:r>
            <a:r>
              <a:rPr lang="zh-CN" altLang="en-US" dirty="0"/>
              <a:t>骨骼上的父子约束节点进行控制，也就是做一个</a:t>
            </a:r>
            <a:r>
              <a:rPr lang="en-US" altLang="zh-CN" dirty="0"/>
              <a:t>IKFK</a:t>
            </a:r>
            <a:r>
              <a:rPr lang="zh-CN" altLang="en-US" dirty="0"/>
              <a:t>切换的控制器，用来决定</a:t>
            </a:r>
            <a:r>
              <a:rPr lang="en-US" altLang="zh-CN" dirty="0"/>
              <a:t>SK</a:t>
            </a:r>
            <a:r>
              <a:rPr lang="zh-CN" altLang="en-US" dirty="0"/>
              <a:t>骨骼此时是受到</a:t>
            </a:r>
            <a:r>
              <a:rPr lang="en-US" altLang="zh-CN" dirty="0"/>
              <a:t>IK</a:t>
            </a:r>
            <a:r>
              <a:rPr lang="zh-CN" altLang="en-US" dirty="0"/>
              <a:t>骨骼控制还是</a:t>
            </a:r>
            <a:r>
              <a:rPr lang="en-US" altLang="zh-CN" dirty="0"/>
              <a:t>FK</a:t>
            </a:r>
            <a:r>
              <a:rPr lang="zh-CN" altLang="en-US" dirty="0"/>
              <a:t>骨骼控制。</a:t>
            </a:r>
            <a:endParaRPr lang="zh-CN" altLang="en-US" dirty="0"/>
          </a:p>
        </p:txBody>
      </p:sp>
      <p:pic>
        <p:nvPicPr>
          <p:cNvPr id="4" name="图片 3"/>
          <p:cNvPicPr/>
          <p:nvPr/>
        </p:nvPicPr>
        <p:blipFill>
          <a:blip r:embed="rId2"/>
          <a:stretch>
            <a:fillRect/>
          </a:stretch>
        </p:blipFill>
        <p:spPr>
          <a:xfrm>
            <a:off x="2024053" y="3693420"/>
            <a:ext cx="4128193" cy="2956762"/>
          </a:xfrm>
          <a:prstGeom prst="rect">
            <a:avLst/>
          </a:prstGeom>
          <a:noFill/>
          <a:ln>
            <a:noFill/>
          </a:ln>
        </p:spPr>
      </p:pic>
      <p:pic>
        <p:nvPicPr>
          <p:cNvPr id="5" name="图片 4"/>
          <p:cNvPicPr/>
          <p:nvPr/>
        </p:nvPicPr>
        <p:blipFill rotWithShape="1">
          <a:blip r:embed="rId3"/>
          <a:srcRect l="1933" r="3112"/>
          <a:stretch/>
        </p:blipFill>
        <p:spPr bwMode="auto">
          <a:xfrm>
            <a:off x="6401628" y="3693420"/>
            <a:ext cx="4179646" cy="29567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268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：在手腕上方创建一个控制器，并执行“编辑</a:t>
            </a:r>
            <a:r>
              <a:rPr lang="en-US" altLang="zh-CN" dirty="0"/>
              <a:t>&gt;</a:t>
            </a:r>
            <a:r>
              <a:rPr lang="zh-CN" altLang="en-US" dirty="0"/>
              <a:t>添加属性”命令，如下图所示。</a:t>
            </a:r>
            <a:endParaRPr lang="zh-CN" altLang="en-US" dirty="0"/>
          </a:p>
        </p:txBody>
      </p:sp>
      <p:pic>
        <p:nvPicPr>
          <p:cNvPr id="4" name="图片 3"/>
          <p:cNvPicPr/>
          <p:nvPr/>
        </p:nvPicPr>
        <p:blipFill>
          <a:blip r:embed="rId2"/>
          <a:srcRect l="11562"/>
          <a:stretch>
            <a:fillRect/>
          </a:stretch>
        </p:blipFill>
        <p:spPr>
          <a:xfrm>
            <a:off x="1762297" y="1247025"/>
            <a:ext cx="8328367" cy="4272626"/>
          </a:xfrm>
          <a:prstGeom prst="rect">
            <a:avLst/>
          </a:prstGeom>
          <a:noFill/>
          <a:ln>
            <a:noFill/>
          </a:ln>
        </p:spPr>
      </p:pic>
    </p:spTree>
    <p:extLst>
      <p:ext uri="{BB962C8B-B14F-4D97-AF65-F5344CB8AC3E}">
        <p14:creationId xmlns:p14="http://schemas.microsoft.com/office/powerpoint/2010/main" val="4028742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normAutofit/>
          </a:bodyPr>
          <a:lstStyle/>
          <a:p>
            <a:r>
              <a:rPr lang="zh-CN" altLang="en-US" dirty="0"/>
              <a:t>步骤</a:t>
            </a:r>
            <a:r>
              <a:rPr lang="en-US" altLang="zh-CN" dirty="0"/>
              <a:t>04</a:t>
            </a:r>
            <a:r>
              <a:rPr lang="zh-CN" altLang="en-US" dirty="0"/>
              <a:t>：在弹出的“编辑属性”对话框中将“长名称”设置为</a:t>
            </a:r>
            <a:r>
              <a:rPr lang="en-US" altLang="zh-CN" dirty="0"/>
              <a:t>IKFK</a:t>
            </a:r>
            <a:r>
              <a:rPr lang="zh-CN" altLang="en-US" dirty="0"/>
              <a:t>，“数据类型”为“枚举”的属性。并将“枚举名称”改成</a:t>
            </a:r>
            <a:r>
              <a:rPr lang="en-US" altLang="zh-CN" dirty="0"/>
              <a:t>FK</a:t>
            </a:r>
            <a:r>
              <a:rPr lang="zh-CN" altLang="en-US" dirty="0"/>
              <a:t>和</a:t>
            </a:r>
            <a:r>
              <a:rPr lang="en-US" altLang="zh-CN" dirty="0"/>
              <a:t>IK</a:t>
            </a:r>
            <a:r>
              <a:rPr lang="zh-CN" altLang="en-US" dirty="0"/>
              <a:t>，如下左图所示。</a:t>
            </a:r>
          </a:p>
          <a:p>
            <a:r>
              <a:rPr lang="zh-CN" altLang="en-US" dirty="0"/>
              <a:t>步骤</a:t>
            </a:r>
            <a:r>
              <a:rPr lang="en-US" altLang="zh-CN" dirty="0"/>
              <a:t>05</a:t>
            </a:r>
            <a:r>
              <a:rPr lang="zh-CN" altLang="en-US" dirty="0"/>
              <a:t>：执行动画模块下的“关键帧</a:t>
            </a:r>
            <a:r>
              <a:rPr lang="en-US" altLang="zh-CN" dirty="0"/>
              <a:t>&gt;</a:t>
            </a:r>
            <a:r>
              <a:rPr lang="zh-CN" altLang="en-US" dirty="0"/>
              <a:t>设置受驱动关键帧</a:t>
            </a:r>
            <a:r>
              <a:rPr lang="en-US" altLang="zh-CN" dirty="0"/>
              <a:t>&gt;</a:t>
            </a:r>
            <a:r>
              <a:rPr lang="zh-CN" altLang="en-US" dirty="0"/>
              <a:t>设置</a:t>
            </a:r>
            <a:r>
              <a:rPr lang="en-US" altLang="zh-CN" dirty="0"/>
              <a:t>...”</a:t>
            </a:r>
            <a:r>
              <a:rPr lang="zh-CN" altLang="en-US" dirty="0"/>
              <a:t>命令，用关联驱动关键帧的方式让控制器对父子约束的节点属性进行控制。当控制器是</a:t>
            </a:r>
            <a:r>
              <a:rPr lang="en-US" altLang="zh-CN" dirty="0"/>
              <a:t>FK</a:t>
            </a:r>
            <a:r>
              <a:rPr lang="zh-CN" altLang="en-US" dirty="0"/>
              <a:t>的时候设置父子约束节点的</a:t>
            </a:r>
            <a:r>
              <a:rPr lang="en-US" altLang="zh-CN" dirty="0"/>
              <a:t>FK</a:t>
            </a:r>
            <a:r>
              <a:rPr lang="zh-CN" altLang="en-US" dirty="0"/>
              <a:t>权重为</a:t>
            </a:r>
            <a:r>
              <a:rPr lang="en-US" altLang="zh-CN" dirty="0"/>
              <a:t>1</a:t>
            </a:r>
            <a:r>
              <a:rPr lang="zh-CN" altLang="en-US" dirty="0"/>
              <a:t>，</a:t>
            </a:r>
            <a:r>
              <a:rPr lang="en-US" altLang="zh-CN" dirty="0"/>
              <a:t>IK</a:t>
            </a:r>
            <a:r>
              <a:rPr lang="zh-CN" altLang="en-US" dirty="0"/>
              <a:t>权重为</a:t>
            </a:r>
            <a:r>
              <a:rPr lang="en-US" altLang="zh-CN" dirty="0"/>
              <a:t>0</a:t>
            </a:r>
            <a:r>
              <a:rPr lang="zh-CN" altLang="en-US" dirty="0"/>
              <a:t>，如下右图所示。</a:t>
            </a:r>
            <a:endParaRPr lang="zh-CN" altLang="en-US" dirty="0"/>
          </a:p>
        </p:txBody>
      </p:sp>
    </p:spTree>
    <p:extLst>
      <p:ext uri="{BB962C8B-B14F-4D97-AF65-F5344CB8AC3E}">
        <p14:creationId xmlns:p14="http://schemas.microsoft.com/office/powerpoint/2010/main" val="2199723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endParaRPr lang="zh-CN" altLang="en-US"/>
          </a:p>
        </p:txBody>
      </p:sp>
      <p:pic>
        <p:nvPicPr>
          <p:cNvPr id="5" name="图片 4"/>
          <p:cNvPicPr/>
          <p:nvPr/>
        </p:nvPicPr>
        <p:blipFill>
          <a:blip r:embed="rId2"/>
          <a:srcRect b="14669"/>
          <a:stretch>
            <a:fillRect/>
          </a:stretch>
        </p:blipFill>
        <p:spPr>
          <a:xfrm>
            <a:off x="1301374" y="733653"/>
            <a:ext cx="4167968" cy="5085253"/>
          </a:xfrm>
          <a:prstGeom prst="rect">
            <a:avLst/>
          </a:prstGeom>
          <a:noFill/>
          <a:ln>
            <a:noFill/>
          </a:ln>
        </p:spPr>
      </p:pic>
      <p:pic>
        <p:nvPicPr>
          <p:cNvPr id="6" name="图片 5"/>
          <p:cNvPicPr/>
          <p:nvPr/>
        </p:nvPicPr>
        <p:blipFill rotWithShape="1">
          <a:blip r:embed="rId3"/>
          <a:srcRect l="2085" r="3635"/>
          <a:stretch/>
        </p:blipFill>
        <p:spPr bwMode="auto">
          <a:xfrm>
            <a:off x="5667374" y="733652"/>
            <a:ext cx="5423757" cy="50852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90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：当控制器是</a:t>
            </a:r>
            <a:r>
              <a:rPr lang="en-US" altLang="zh-CN" dirty="0"/>
              <a:t>IK</a:t>
            </a:r>
            <a:r>
              <a:rPr lang="zh-CN" altLang="en-US" dirty="0"/>
              <a:t>的时候设置父子约束节点的</a:t>
            </a:r>
            <a:r>
              <a:rPr lang="en-US" altLang="zh-CN" dirty="0"/>
              <a:t>FK</a:t>
            </a:r>
            <a:r>
              <a:rPr lang="zh-CN" altLang="en-US" dirty="0"/>
              <a:t>权重为</a:t>
            </a:r>
            <a:r>
              <a:rPr lang="en-US" altLang="zh-CN" dirty="0"/>
              <a:t>0</a:t>
            </a:r>
            <a:r>
              <a:rPr lang="zh-CN" altLang="en-US" dirty="0"/>
              <a:t>，</a:t>
            </a:r>
            <a:r>
              <a:rPr lang="en-US" altLang="zh-CN" dirty="0"/>
              <a:t>IK</a:t>
            </a:r>
            <a:r>
              <a:rPr lang="zh-CN" altLang="en-US" dirty="0"/>
              <a:t>权重为</a:t>
            </a:r>
            <a:r>
              <a:rPr lang="en-US" altLang="zh-CN" dirty="0"/>
              <a:t>1</a:t>
            </a:r>
            <a:r>
              <a:rPr lang="zh-CN" altLang="en-US" dirty="0"/>
              <a:t>，如下左图所示。</a:t>
            </a:r>
          </a:p>
          <a:p>
            <a:r>
              <a:rPr lang="zh-CN" altLang="en-US" dirty="0"/>
              <a:t>步骤</a:t>
            </a:r>
            <a:r>
              <a:rPr lang="en-US" altLang="zh-CN" dirty="0"/>
              <a:t>07</a:t>
            </a:r>
            <a:r>
              <a:rPr lang="zh-CN" altLang="en-US" dirty="0"/>
              <a:t>：设置好关联后，当</a:t>
            </a:r>
            <a:r>
              <a:rPr lang="en-US" altLang="zh-CN" dirty="0"/>
              <a:t>IKFK</a:t>
            </a:r>
            <a:r>
              <a:rPr lang="zh-CN" altLang="en-US" dirty="0"/>
              <a:t>属性为</a:t>
            </a:r>
            <a:r>
              <a:rPr lang="en-US" altLang="zh-CN" dirty="0"/>
              <a:t>IK</a:t>
            </a:r>
            <a:r>
              <a:rPr lang="zh-CN" altLang="en-US" dirty="0"/>
              <a:t>时，</a:t>
            </a:r>
            <a:r>
              <a:rPr lang="en-US" altLang="zh-CN" dirty="0"/>
              <a:t>SK</a:t>
            </a:r>
            <a:r>
              <a:rPr lang="zh-CN" altLang="en-US" dirty="0"/>
              <a:t>骨骼会与</a:t>
            </a:r>
            <a:r>
              <a:rPr lang="en-US" altLang="zh-CN" dirty="0"/>
              <a:t>IK</a:t>
            </a:r>
            <a:r>
              <a:rPr lang="zh-CN" altLang="en-US" dirty="0"/>
              <a:t>骨骼保持一致，如下右图所示。</a:t>
            </a:r>
            <a:endParaRPr lang="zh-CN" altLang="en-US" dirty="0"/>
          </a:p>
        </p:txBody>
      </p:sp>
      <p:pic>
        <p:nvPicPr>
          <p:cNvPr id="3" name="图片 2"/>
          <p:cNvPicPr/>
          <p:nvPr/>
        </p:nvPicPr>
        <p:blipFill>
          <a:blip r:embed="rId2"/>
          <a:stretch>
            <a:fillRect/>
          </a:stretch>
        </p:blipFill>
        <p:spPr>
          <a:xfrm>
            <a:off x="669060" y="1855873"/>
            <a:ext cx="4906850" cy="4096039"/>
          </a:xfrm>
          <a:prstGeom prst="rect">
            <a:avLst/>
          </a:prstGeom>
          <a:noFill/>
          <a:ln>
            <a:noFill/>
          </a:ln>
        </p:spPr>
      </p:pic>
      <p:pic>
        <p:nvPicPr>
          <p:cNvPr id="4" name="图片 3"/>
          <p:cNvPicPr/>
          <p:nvPr/>
        </p:nvPicPr>
        <p:blipFill rotWithShape="1">
          <a:blip r:embed="rId3"/>
          <a:srcRect l="9523" t="9946" r="4112" b="4348"/>
          <a:stretch/>
        </p:blipFill>
        <p:spPr bwMode="auto">
          <a:xfrm>
            <a:off x="5780173" y="1926530"/>
            <a:ext cx="5978915" cy="40253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8265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：当</a:t>
            </a:r>
            <a:r>
              <a:rPr lang="en-US" altLang="zh-CN" dirty="0"/>
              <a:t>IKFK</a:t>
            </a:r>
            <a:r>
              <a:rPr lang="zh-CN" altLang="en-US" dirty="0"/>
              <a:t>属性为</a:t>
            </a:r>
            <a:r>
              <a:rPr lang="en-US" altLang="zh-CN" dirty="0"/>
              <a:t>FK</a:t>
            </a:r>
            <a:r>
              <a:rPr lang="zh-CN" altLang="en-US" dirty="0"/>
              <a:t>时，</a:t>
            </a:r>
            <a:r>
              <a:rPr lang="en-US" altLang="zh-CN" dirty="0"/>
              <a:t>SK</a:t>
            </a:r>
            <a:r>
              <a:rPr lang="zh-CN" altLang="en-US" dirty="0"/>
              <a:t>骨骼会与</a:t>
            </a:r>
            <a:r>
              <a:rPr lang="en-US" altLang="zh-CN" dirty="0"/>
              <a:t>FK</a:t>
            </a:r>
            <a:r>
              <a:rPr lang="zh-CN" altLang="en-US" dirty="0"/>
              <a:t>骨骼保持一致，如右图所示。此时三套骨骼已经设置完成，下面要通过代码的编写来实现无缝切换的效果。</a:t>
            </a:r>
            <a:endParaRPr lang="zh-CN" altLang="en-US" dirty="0"/>
          </a:p>
        </p:txBody>
      </p:sp>
      <p:pic>
        <p:nvPicPr>
          <p:cNvPr id="5" name="图片 4"/>
          <p:cNvPicPr/>
          <p:nvPr/>
        </p:nvPicPr>
        <p:blipFill>
          <a:blip r:embed="rId2"/>
          <a:stretch>
            <a:fillRect/>
          </a:stretch>
        </p:blipFill>
        <p:spPr>
          <a:xfrm>
            <a:off x="2813388" y="1687483"/>
            <a:ext cx="6565224" cy="4547062"/>
          </a:xfrm>
          <a:prstGeom prst="rect">
            <a:avLst/>
          </a:prstGeom>
          <a:noFill/>
          <a:ln>
            <a:noFill/>
          </a:ln>
        </p:spPr>
      </p:pic>
    </p:spTree>
    <p:extLst>
      <p:ext uri="{BB962C8B-B14F-4D97-AF65-F5344CB8AC3E}">
        <p14:creationId xmlns:p14="http://schemas.microsoft.com/office/powerpoint/2010/main" val="2005822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编</a:t>
            </a:r>
            <a:r>
              <a:rPr lang="zh-CN" altLang="en-US" dirty="0"/>
              <a:t>写无缝切换代码</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04</a:t>
            </a:r>
            <a:endParaRPr lang="zh-CN" altLang="en-US" dirty="0"/>
          </a:p>
        </p:txBody>
      </p:sp>
    </p:spTree>
    <p:extLst>
      <p:ext uri="{BB962C8B-B14F-4D97-AF65-F5344CB8AC3E}">
        <p14:creationId xmlns:p14="http://schemas.microsoft.com/office/powerpoint/2010/main" val="105330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12.4 </a:t>
            </a:r>
            <a:r>
              <a:rPr lang="zh-CN" altLang="en-US" dirty="0"/>
              <a:t>编写无缝切换代码</a:t>
            </a:r>
            <a:endParaRPr lang="zh-CN" altLang="en-US" dirty="0"/>
          </a:p>
        </p:txBody>
      </p:sp>
      <p:sp>
        <p:nvSpPr>
          <p:cNvPr id="3" name="文本占位符 2"/>
          <p:cNvSpPr>
            <a:spLocks noGrp="1"/>
          </p:cNvSpPr>
          <p:nvPr>
            <p:ph type="body" sz="quarter" idx="11"/>
          </p:nvPr>
        </p:nvSpPr>
        <p:spPr/>
        <p:txBody>
          <a:bodyPr/>
          <a:lstStyle/>
          <a:p>
            <a:r>
              <a:rPr lang="zh-CN" altLang="en-US" dirty="0"/>
              <a:t>无缝切换的准备工作已经完成了，</a:t>
            </a:r>
            <a:r>
              <a:rPr lang="en-US" altLang="zh-CN" dirty="0"/>
              <a:t>IK</a:t>
            </a:r>
            <a:r>
              <a:rPr lang="zh-CN" altLang="en-US" dirty="0"/>
              <a:t>与</a:t>
            </a:r>
            <a:r>
              <a:rPr lang="en-US" altLang="zh-CN" dirty="0"/>
              <a:t>FK</a:t>
            </a:r>
            <a:r>
              <a:rPr lang="zh-CN" altLang="en-US" dirty="0"/>
              <a:t>也已经可以进行切换了，只不过这时还不是“无缝”切换，下面我们将编写代码，来实现无缝切换的最终效果，具体操作如下。</a:t>
            </a:r>
            <a:endParaRPr lang="zh-CN" altLang="en-US" dirty="0"/>
          </a:p>
        </p:txBody>
      </p:sp>
    </p:spTree>
    <p:extLst>
      <p:ext uri="{BB962C8B-B14F-4D97-AF65-F5344CB8AC3E}">
        <p14:creationId xmlns:p14="http://schemas.microsoft.com/office/powerpoint/2010/main" val="78696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a:t>
            </a:r>
            <a:r>
              <a:rPr lang="en-US" altLang="zh-CN" dirty="0"/>
              <a:t>Maya 2022</a:t>
            </a:r>
            <a:r>
              <a:rPr lang="zh-CN" altLang="en-US" dirty="0"/>
              <a:t>界面的右下角单击“脚本编辑器”按钮，运行后会弹出“脚本编辑器”对话框，如下左图所示。</a:t>
            </a:r>
          </a:p>
          <a:p>
            <a:r>
              <a:rPr lang="zh-CN" altLang="en-US" dirty="0"/>
              <a:t>步骤</a:t>
            </a:r>
            <a:r>
              <a:rPr lang="en-US" altLang="zh-CN" dirty="0"/>
              <a:t>02</a:t>
            </a:r>
            <a:r>
              <a:rPr lang="zh-CN" altLang="en-US" dirty="0"/>
              <a:t>：“脚本编辑器”对话框上面部分为代码运行区域，下面部分为编写区域，在编写区域内编写代码并按键盘</a:t>
            </a:r>
            <a:r>
              <a:rPr lang="en-US" altLang="zh-CN" dirty="0"/>
              <a:t>Enter</a:t>
            </a:r>
            <a:r>
              <a:rPr lang="zh-CN" altLang="en-US" dirty="0"/>
              <a:t>键即可运行代码，如下右图所示。</a:t>
            </a:r>
            <a:endParaRPr lang="zh-CN" altLang="en-US" dirty="0"/>
          </a:p>
        </p:txBody>
      </p:sp>
      <p:pic>
        <p:nvPicPr>
          <p:cNvPr id="4" name="图片 3"/>
          <p:cNvPicPr/>
          <p:nvPr/>
        </p:nvPicPr>
        <p:blipFill>
          <a:blip r:embed="rId2"/>
          <a:stretch>
            <a:fillRect/>
          </a:stretch>
        </p:blipFill>
        <p:spPr>
          <a:xfrm>
            <a:off x="777991" y="2723602"/>
            <a:ext cx="4370164" cy="3311438"/>
          </a:xfrm>
          <a:prstGeom prst="rect">
            <a:avLst/>
          </a:prstGeom>
          <a:noFill/>
          <a:ln>
            <a:noFill/>
          </a:ln>
        </p:spPr>
      </p:pic>
      <p:pic>
        <p:nvPicPr>
          <p:cNvPr id="5" name="图片 4"/>
          <p:cNvPicPr/>
          <p:nvPr/>
        </p:nvPicPr>
        <p:blipFill>
          <a:blip r:embed="rId3"/>
          <a:stretch>
            <a:fillRect/>
          </a:stretch>
        </p:blipFill>
        <p:spPr>
          <a:xfrm>
            <a:off x="5463944" y="2723602"/>
            <a:ext cx="5060148" cy="3311438"/>
          </a:xfrm>
          <a:prstGeom prst="rect">
            <a:avLst/>
          </a:prstGeom>
          <a:noFill/>
          <a:ln>
            <a:noFill/>
          </a:ln>
        </p:spPr>
      </p:pic>
    </p:spTree>
    <p:extLst>
      <p:ext uri="{BB962C8B-B14F-4D97-AF65-F5344CB8AC3E}">
        <p14:creationId xmlns:p14="http://schemas.microsoft.com/office/powerpoint/2010/main" val="17579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a:t>
            </a:r>
            <a:r>
              <a:rPr lang="en-US" altLang="zh-CN" dirty="0"/>
              <a:t>Mel</a:t>
            </a:r>
            <a:r>
              <a:rPr lang="zh-CN" altLang="en-US" dirty="0"/>
              <a:t>的基础知识</a:t>
            </a:r>
          </a:p>
          <a:p>
            <a:pPr marL="342900" indent="-342900">
              <a:buFont typeface="+mj-lt"/>
              <a:buAutoNum type="arabicPeriod"/>
            </a:pPr>
            <a:r>
              <a:rPr lang="zh-CN" altLang="en-US" dirty="0" smtClean="0"/>
              <a:t>了</a:t>
            </a:r>
            <a:r>
              <a:rPr lang="zh-CN" altLang="en-US" dirty="0"/>
              <a:t>解</a:t>
            </a:r>
            <a:r>
              <a:rPr lang="en-US" altLang="zh-CN" dirty="0"/>
              <a:t>IKFK</a:t>
            </a:r>
            <a:r>
              <a:rPr lang="zh-CN" altLang="en-US" dirty="0"/>
              <a:t>无缝切换原理</a:t>
            </a:r>
          </a:p>
          <a:p>
            <a:pPr marL="342900" indent="-342900">
              <a:buFont typeface="+mj-lt"/>
              <a:buAutoNum type="arabicPeriod"/>
            </a:pPr>
            <a:r>
              <a:rPr lang="zh-CN" altLang="en-US" dirty="0" smtClean="0"/>
              <a:t>掌</a:t>
            </a:r>
            <a:r>
              <a:rPr lang="zh-CN" altLang="en-US" dirty="0"/>
              <a:t>握</a:t>
            </a:r>
            <a:r>
              <a:rPr lang="en-US" altLang="zh-CN" dirty="0"/>
              <a:t>IKFK</a:t>
            </a:r>
            <a:r>
              <a:rPr lang="zh-CN" altLang="en-US" dirty="0"/>
              <a:t>无缝切换代码</a:t>
            </a:r>
            <a:endParaRPr lang="zh-CN" altLang="en-US"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：在脚本编辑器中编写代码，如下图所示。前三行分别是用</a:t>
            </a:r>
            <a:r>
              <a:rPr lang="en-US" altLang="zh-CN" dirty="0"/>
              <a:t>xform</a:t>
            </a:r>
            <a:r>
              <a:rPr lang="zh-CN" altLang="en-US" dirty="0"/>
              <a:t>代码获取</a:t>
            </a:r>
            <a:r>
              <a:rPr lang="en-US" altLang="zh-CN" dirty="0"/>
              <a:t>IK</a:t>
            </a:r>
            <a:r>
              <a:rPr lang="zh-CN" altLang="en-US" dirty="0"/>
              <a:t>骨骼链上的三节骨骼的旋转参数，下面三行是将获取到的旋转参数辅助</a:t>
            </a:r>
            <a:r>
              <a:rPr lang="en-US" altLang="zh-CN" dirty="0"/>
              <a:t>FK</a:t>
            </a:r>
            <a:r>
              <a:rPr lang="zh-CN" altLang="en-US" dirty="0"/>
              <a:t>的控制器。在由</a:t>
            </a:r>
            <a:r>
              <a:rPr lang="en-US" altLang="zh-CN" dirty="0"/>
              <a:t>IK</a:t>
            </a:r>
            <a:r>
              <a:rPr lang="zh-CN" altLang="en-US" dirty="0"/>
              <a:t>骨骼切换至</a:t>
            </a:r>
            <a:r>
              <a:rPr lang="en-US" altLang="zh-CN" dirty="0"/>
              <a:t>FK</a:t>
            </a:r>
            <a:r>
              <a:rPr lang="zh-CN" altLang="en-US" dirty="0"/>
              <a:t>骨骼后运行这几行代码，可以实现让</a:t>
            </a:r>
            <a:r>
              <a:rPr lang="en-US" altLang="zh-CN" dirty="0"/>
              <a:t>FK</a:t>
            </a:r>
            <a:r>
              <a:rPr lang="zh-CN" altLang="en-US" dirty="0"/>
              <a:t>的骨骼与</a:t>
            </a:r>
            <a:r>
              <a:rPr lang="en-US" altLang="zh-CN" dirty="0"/>
              <a:t>IK</a:t>
            </a:r>
            <a:r>
              <a:rPr lang="zh-CN" altLang="en-US" dirty="0"/>
              <a:t>骨骼的旋转保持一致的效果。</a:t>
            </a:r>
            <a:endParaRPr lang="zh-CN" altLang="en-US" dirty="0"/>
          </a:p>
        </p:txBody>
      </p:sp>
      <p:pic>
        <p:nvPicPr>
          <p:cNvPr id="5" name="图片 4"/>
          <p:cNvPicPr/>
          <p:nvPr/>
        </p:nvPicPr>
        <p:blipFill>
          <a:blip r:embed="rId2"/>
          <a:srcRect b="19426"/>
          <a:stretch>
            <a:fillRect/>
          </a:stretch>
        </p:blipFill>
        <p:spPr>
          <a:xfrm>
            <a:off x="2422235" y="2179897"/>
            <a:ext cx="7271343" cy="3589135"/>
          </a:xfrm>
          <a:prstGeom prst="rect">
            <a:avLst/>
          </a:prstGeom>
          <a:noFill/>
          <a:ln>
            <a:noFill/>
          </a:ln>
        </p:spPr>
      </p:pic>
    </p:spTree>
    <p:extLst>
      <p:ext uri="{BB962C8B-B14F-4D97-AF65-F5344CB8AC3E}">
        <p14:creationId xmlns:p14="http://schemas.microsoft.com/office/powerpoint/2010/main" val="3020926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：当</a:t>
            </a:r>
            <a:r>
              <a:rPr lang="en-US" altLang="zh-CN" dirty="0"/>
              <a:t>FK</a:t>
            </a:r>
            <a:r>
              <a:rPr lang="zh-CN" altLang="en-US" dirty="0"/>
              <a:t>切换至</a:t>
            </a:r>
            <a:r>
              <a:rPr lang="en-US" altLang="zh-CN" dirty="0"/>
              <a:t>IK</a:t>
            </a:r>
            <a:r>
              <a:rPr lang="zh-CN" altLang="en-US" dirty="0"/>
              <a:t>时，需要让</a:t>
            </a:r>
            <a:r>
              <a:rPr lang="en-US" altLang="zh-CN" dirty="0"/>
              <a:t>IK</a:t>
            </a:r>
            <a:r>
              <a:rPr lang="zh-CN" altLang="en-US" dirty="0"/>
              <a:t>控制器的位置及旋转与</a:t>
            </a:r>
            <a:r>
              <a:rPr lang="en-US" altLang="zh-CN" dirty="0"/>
              <a:t>joint_fk4</a:t>
            </a:r>
            <a:r>
              <a:rPr lang="zh-CN" altLang="en-US" dirty="0"/>
              <a:t>骨骼保持一致，代码编写如下图所示。</a:t>
            </a:r>
            <a:endParaRPr lang="zh-CN" altLang="en-US" dirty="0"/>
          </a:p>
        </p:txBody>
      </p:sp>
      <p:pic>
        <p:nvPicPr>
          <p:cNvPr id="6" name="图片 5"/>
          <p:cNvPicPr/>
          <p:nvPr/>
        </p:nvPicPr>
        <p:blipFill>
          <a:blip r:embed="rId2"/>
          <a:srcRect b="9221"/>
          <a:stretch>
            <a:fillRect/>
          </a:stretch>
        </p:blipFill>
        <p:spPr>
          <a:xfrm>
            <a:off x="2106340" y="1604356"/>
            <a:ext cx="7979320" cy="4181302"/>
          </a:xfrm>
          <a:prstGeom prst="rect">
            <a:avLst/>
          </a:prstGeom>
          <a:noFill/>
          <a:ln>
            <a:noFill/>
          </a:ln>
        </p:spPr>
      </p:pic>
    </p:spTree>
    <p:extLst>
      <p:ext uri="{BB962C8B-B14F-4D97-AF65-F5344CB8AC3E}">
        <p14:creationId xmlns:p14="http://schemas.microsoft.com/office/powerpoint/2010/main" val="235816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：这两段代码就已经可以实现</a:t>
            </a:r>
            <a:r>
              <a:rPr lang="en-US" altLang="zh-CN" dirty="0"/>
              <a:t>IKFK</a:t>
            </a:r>
            <a:r>
              <a:rPr lang="zh-CN" altLang="en-US" dirty="0"/>
              <a:t>的无缝切换效果了，如下图所示。下面要将两段代码进行整理，把两段代码写在一个函数下，用户运行代码就可以自动实现</a:t>
            </a:r>
            <a:r>
              <a:rPr lang="en-US" altLang="zh-CN" dirty="0"/>
              <a:t>IKFK</a:t>
            </a:r>
            <a:r>
              <a:rPr lang="zh-CN" altLang="en-US" dirty="0"/>
              <a:t>无缝切换效果。</a:t>
            </a:r>
            <a:endParaRPr lang="zh-CN" altLang="en-US" dirty="0"/>
          </a:p>
        </p:txBody>
      </p:sp>
      <p:pic>
        <p:nvPicPr>
          <p:cNvPr id="5" name="图片 4"/>
          <p:cNvPicPr/>
          <p:nvPr/>
        </p:nvPicPr>
        <p:blipFill>
          <a:blip r:embed="rId2"/>
          <a:stretch>
            <a:fillRect/>
          </a:stretch>
        </p:blipFill>
        <p:spPr>
          <a:xfrm>
            <a:off x="2905563" y="1687483"/>
            <a:ext cx="6380874" cy="3483034"/>
          </a:xfrm>
          <a:prstGeom prst="rect">
            <a:avLst/>
          </a:prstGeom>
          <a:noFill/>
          <a:ln>
            <a:noFill/>
          </a:ln>
        </p:spPr>
      </p:pic>
    </p:spTree>
    <p:extLst>
      <p:ext uri="{BB962C8B-B14F-4D97-AF65-F5344CB8AC3E}">
        <p14:creationId xmlns:p14="http://schemas.microsoft.com/office/powerpoint/2010/main" val="3108374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：完整代码如下图所示。“</a:t>
            </a:r>
            <a:r>
              <a:rPr lang="en-US" altLang="zh-CN" dirty="0"/>
              <a:t>//”</a:t>
            </a:r>
            <a:r>
              <a:rPr lang="zh-CN" altLang="en-US" dirty="0"/>
              <a:t>为注释命令，这里是给用户备注每行代码的含义，不参与代码运算，可以不用编写。</a:t>
            </a:r>
          </a:p>
        </p:txBody>
      </p:sp>
      <p:pic>
        <p:nvPicPr>
          <p:cNvPr id="3" name="图片 2"/>
          <p:cNvPicPr/>
          <p:nvPr/>
        </p:nvPicPr>
        <p:blipFill>
          <a:blip r:embed="rId2"/>
          <a:stretch>
            <a:fillRect/>
          </a:stretch>
        </p:blipFill>
        <p:spPr>
          <a:xfrm>
            <a:off x="3869660" y="1654232"/>
            <a:ext cx="4452680" cy="4846320"/>
          </a:xfrm>
          <a:prstGeom prst="rect">
            <a:avLst/>
          </a:prstGeom>
          <a:noFill/>
          <a:ln>
            <a:noFill/>
          </a:ln>
        </p:spPr>
      </p:pic>
    </p:spTree>
    <p:extLst>
      <p:ext uri="{BB962C8B-B14F-4D97-AF65-F5344CB8AC3E}">
        <p14:creationId xmlns:p14="http://schemas.microsoft.com/office/powerpoint/2010/main" val="4097317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：调整</a:t>
            </a:r>
            <a:r>
              <a:rPr lang="en-US" altLang="zh-CN" dirty="0"/>
              <a:t>IK</a:t>
            </a:r>
            <a:r>
              <a:rPr lang="zh-CN" altLang="en-US" dirty="0"/>
              <a:t>或</a:t>
            </a:r>
            <a:r>
              <a:rPr lang="en-US" altLang="zh-CN" dirty="0"/>
              <a:t>FK</a:t>
            </a:r>
            <a:r>
              <a:rPr lang="zh-CN" altLang="en-US" dirty="0"/>
              <a:t>的控制器并运行代码，就可以实现</a:t>
            </a:r>
            <a:r>
              <a:rPr lang="en-US" altLang="zh-CN" dirty="0"/>
              <a:t>IKFK</a:t>
            </a:r>
            <a:r>
              <a:rPr lang="zh-CN" altLang="en-US" dirty="0"/>
              <a:t>的无缝切换效果了，如下两所示。</a:t>
            </a:r>
          </a:p>
        </p:txBody>
      </p:sp>
      <p:pic>
        <p:nvPicPr>
          <p:cNvPr id="3" name="图片 2"/>
          <p:cNvPicPr/>
          <p:nvPr/>
        </p:nvPicPr>
        <p:blipFill>
          <a:blip r:embed="rId2"/>
          <a:stretch>
            <a:fillRect/>
          </a:stretch>
        </p:blipFill>
        <p:spPr>
          <a:xfrm>
            <a:off x="1351453" y="1276350"/>
            <a:ext cx="4558113" cy="4077046"/>
          </a:xfrm>
          <a:prstGeom prst="rect">
            <a:avLst/>
          </a:prstGeom>
          <a:noFill/>
          <a:ln>
            <a:noFill/>
          </a:ln>
        </p:spPr>
      </p:pic>
      <p:pic>
        <p:nvPicPr>
          <p:cNvPr id="4" name="图片 3"/>
          <p:cNvPicPr/>
          <p:nvPr/>
        </p:nvPicPr>
        <p:blipFill>
          <a:blip r:embed="rId3"/>
          <a:stretch>
            <a:fillRect/>
          </a:stretch>
        </p:blipFill>
        <p:spPr>
          <a:xfrm>
            <a:off x="6074468" y="1282700"/>
            <a:ext cx="4622287" cy="4070696"/>
          </a:xfrm>
          <a:prstGeom prst="rect">
            <a:avLst/>
          </a:prstGeom>
          <a:noFill/>
          <a:ln>
            <a:noFill/>
          </a:ln>
        </p:spPr>
      </p:pic>
    </p:spTree>
    <p:extLst>
      <p:ext uri="{BB962C8B-B14F-4D97-AF65-F5344CB8AC3E}">
        <p14:creationId xmlns:p14="http://schemas.microsoft.com/office/powerpoint/2010/main" val="16032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7">
            <a:extLst>
              <a:ext uri="{FF2B5EF4-FFF2-40B4-BE49-F238E27FC236}">
                <a16:creationId xmlns="" xmlns:a16="http://schemas.microsoft.com/office/drawing/2014/main" id="{0FEB2EA4-E770-4AED-846A-656F68EF0D2F}"/>
              </a:ext>
            </a:extLst>
          </p:cNvPr>
          <p:cNvSpPr txBox="1">
            <a:spLocks/>
          </p:cNvSpPr>
          <p:nvPr/>
        </p:nvSpPr>
        <p:spPr>
          <a:xfrm>
            <a:off x="7344808" y="2696797"/>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制作三套骨骼</a:t>
            </a:r>
            <a:endParaRPr lang="zh-CN" altLang="en-US" dirty="0"/>
          </a:p>
        </p:txBody>
      </p:sp>
      <p:sp>
        <p:nvSpPr>
          <p:cNvPr id="11" name="文本占位符 7">
            <a:extLst>
              <a:ext uri="{FF2B5EF4-FFF2-40B4-BE49-F238E27FC236}">
                <a16:creationId xmlns="" xmlns:a16="http://schemas.microsoft.com/office/drawing/2014/main" id="{5431DBE6-DF3C-4744-9D8D-09A761709F96}"/>
              </a:ext>
            </a:extLst>
          </p:cNvPr>
          <p:cNvSpPr txBox="1">
            <a:spLocks/>
          </p:cNvSpPr>
          <p:nvPr/>
        </p:nvSpPr>
        <p:spPr>
          <a:xfrm>
            <a:off x="7344808" y="3409599"/>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关联三套骨骼</a:t>
            </a:r>
            <a:endParaRPr lang="zh-CN" altLang="en-US" dirty="0"/>
          </a:p>
        </p:txBody>
      </p:sp>
      <p:sp>
        <p:nvSpPr>
          <p:cNvPr id="13" name="文本占位符 7">
            <a:extLst>
              <a:ext uri="{FF2B5EF4-FFF2-40B4-BE49-F238E27FC236}">
                <a16:creationId xmlns="" xmlns:a16="http://schemas.microsoft.com/office/drawing/2014/main" id="{4809F739-2340-439D-88B8-C58E8A945B92}"/>
              </a:ext>
            </a:extLst>
          </p:cNvPr>
          <p:cNvSpPr txBox="1">
            <a:spLocks/>
          </p:cNvSpPr>
          <p:nvPr/>
        </p:nvSpPr>
        <p:spPr>
          <a:xfrm>
            <a:off x="7344808" y="2001933"/>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IKFK</a:t>
            </a:r>
            <a:r>
              <a:rPr lang="zh-CN" altLang="en-US" dirty="0"/>
              <a:t>切换原理</a:t>
            </a:r>
            <a:endParaRPr lang="zh-CN" altLang="en-US" dirty="0"/>
          </a:p>
        </p:txBody>
      </p:sp>
      <p:sp>
        <p:nvSpPr>
          <p:cNvPr id="5" name="文本占位符 7">
            <a:extLst>
              <a:ext uri="{FF2B5EF4-FFF2-40B4-BE49-F238E27FC236}">
                <a16:creationId xmlns="" xmlns:a16="http://schemas.microsoft.com/office/drawing/2014/main" id="{5431DBE6-DF3C-4744-9D8D-09A761709F96}"/>
              </a:ext>
            </a:extLst>
          </p:cNvPr>
          <p:cNvSpPr txBox="1">
            <a:spLocks/>
          </p:cNvSpPr>
          <p:nvPr/>
        </p:nvSpPr>
        <p:spPr>
          <a:xfrm>
            <a:off x="7344808" y="4124493"/>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编写无缝切换代码</a:t>
            </a:r>
            <a:endParaRPr lang="zh-CN" altLang="en-US" dirty="0"/>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92736CC-3BCF-46FD-BA73-428E4A149057}"/>
              </a:ext>
            </a:extLst>
          </p:cNvPr>
          <p:cNvSpPr>
            <a:spLocks noGrp="1"/>
          </p:cNvSpPr>
          <p:nvPr>
            <p:ph type="body" sz="quarter" idx="10"/>
          </p:nvPr>
        </p:nvSpPr>
        <p:spPr>
          <a:xfrm>
            <a:off x="5245843" y="2333696"/>
            <a:ext cx="6046265" cy="637192"/>
          </a:xfrm>
        </p:spPr>
        <p:txBody>
          <a:bodyPr/>
          <a:lstStyle/>
          <a:p>
            <a:r>
              <a:rPr lang="en-US" altLang="zh-CN" dirty="0" smtClean="0"/>
              <a:t>IKFK</a:t>
            </a:r>
            <a:r>
              <a:rPr lang="zh-CN" altLang="en-US" dirty="0"/>
              <a:t>切换原理</a:t>
            </a:r>
            <a:endParaRPr lang="zh-CN" altLang="en-US" dirty="0"/>
          </a:p>
        </p:txBody>
      </p:sp>
      <p:sp>
        <p:nvSpPr>
          <p:cNvPr id="6" name="文本占位符 5">
            <a:extLst>
              <a:ext uri="{FF2B5EF4-FFF2-40B4-BE49-F238E27FC236}">
                <a16:creationId xmlns="" xmlns:a16="http://schemas.microsoft.com/office/drawing/2014/main"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4" name="文本占位符 3"/>
          <p:cNvSpPr>
            <a:spLocks noGrp="1"/>
          </p:cNvSpPr>
          <p:nvPr>
            <p:ph type="body" sz="quarter" idx="11"/>
          </p:nvPr>
        </p:nvSpPr>
        <p:spPr/>
        <p:txBody>
          <a:bodyPr/>
          <a:lstStyle/>
          <a:p>
            <a:endParaRPr lang="zh-CN" altLang="en-US"/>
          </a:p>
        </p:txBody>
      </p:sp>
      <p:sp>
        <p:nvSpPr>
          <p:cNvPr id="5" name="文本占位符 4"/>
          <p:cNvSpPr>
            <a:spLocks noGrp="1"/>
          </p:cNvSpPr>
          <p:nvPr>
            <p:ph type="body" sz="quarter" idx="12"/>
          </p:nvPr>
        </p:nvSpPr>
        <p:spPr/>
        <p:txBody>
          <a:bodyPr/>
          <a:lstStyle/>
          <a:p>
            <a:endParaRPr lang="zh-CN" altLang="en-US"/>
          </a:p>
        </p:txBody>
      </p:sp>
      <p:sp>
        <p:nvSpPr>
          <p:cNvPr id="9" name="文本占位符 8"/>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64E59DE6-FC50-436B-B429-0D7D8F79AB92}"/>
              </a:ext>
            </a:extLst>
          </p:cNvPr>
          <p:cNvSpPr>
            <a:spLocks noGrp="1"/>
          </p:cNvSpPr>
          <p:nvPr>
            <p:ph type="body" sz="quarter" idx="10"/>
          </p:nvPr>
        </p:nvSpPr>
        <p:spPr/>
        <p:txBody>
          <a:bodyPr/>
          <a:lstStyle/>
          <a:p>
            <a:r>
              <a:rPr lang="en-US" altLang="zh-CN" dirty="0"/>
              <a:t>12.1 IKFK</a:t>
            </a:r>
            <a:r>
              <a:rPr lang="zh-CN" altLang="en-US" dirty="0"/>
              <a:t>切换原理</a:t>
            </a:r>
            <a:endParaRPr lang="zh-CN" altLang="en-US" dirty="0"/>
          </a:p>
        </p:txBody>
      </p:sp>
      <p:sp>
        <p:nvSpPr>
          <p:cNvPr id="3" name="文本占位符 2">
            <a:extLst>
              <a:ext uri="{FF2B5EF4-FFF2-40B4-BE49-F238E27FC236}">
                <a16:creationId xmlns="" xmlns:a16="http://schemas.microsoft.com/office/drawing/2014/main" id="{193ABDF1-28A5-4B27-9379-1B76FD37E6F1}"/>
              </a:ext>
            </a:extLst>
          </p:cNvPr>
          <p:cNvSpPr>
            <a:spLocks noGrp="1"/>
          </p:cNvSpPr>
          <p:nvPr>
            <p:ph type="body" sz="quarter" idx="11"/>
          </p:nvPr>
        </p:nvSpPr>
        <p:spPr/>
        <p:txBody>
          <a:bodyPr/>
          <a:lstStyle/>
          <a:p>
            <a:r>
              <a:rPr lang="zh-CN" altLang="en-US" dirty="0"/>
              <a:t>在之前的绑定章节中对</a:t>
            </a:r>
            <a:r>
              <a:rPr lang="en-US" altLang="zh-CN" dirty="0"/>
              <a:t>IK</a:t>
            </a:r>
            <a:r>
              <a:rPr lang="zh-CN" altLang="en-US" dirty="0"/>
              <a:t>（反向运动）和</a:t>
            </a:r>
            <a:r>
              <a:rPr lang="en-US" altLang="zh-CN" dirty="0"/>
              <a:t>FK(</a:t>
            </a:r>
            <a:r>
              <a:rPr lang="zh-CN" altLang="en-US" dirty="0"/>
              <a:t>正向运动</a:t>
            </a:r>
            <a:r>
              <a:rPr lang="en-US" altLang="zh-CN" dirty="0"/>
              <a:t>)</a:t>
            </a:r>
            <a:r>
              <a:rPr lang="zh-CN" altLang="en-US" dirty="0"/>
              <a:t>进行过详细的介绍。而</a:t>
            </a:r>
            <a:r>
              <a:rPr lang="en-US" altLang="zh-CN" dirty="0"/>
              <a:t>IK</a:t>
            </a:r>
            <a:r>
              <a:rPr lang="zh-CN" altLang="en-US" dirty="0"/>
              <a:t>与</a:t>
            </a:r>
            <a:r>
              <a:rPr lang="en-US" altLang="zh-CN" dirty="0"/>
              <a:t>FK</a:t>
            </a:r>
            <a:r>
              <a:rPr lang="zh-CN" altLang="en-US" dirty="0"/>
              <a:t>之间做到无缝切换对制作动画来说起到非常大的辅助作用，学会其中的原理不光可以做到</a:t>
            </a:r>
            <a:r>
              <a:rPr lang="en-US" altLang="zh-CN" dirty="0"/>
              <a:t>IK</a:t>
            </a:r>
            <a:r>
              <a:rPr lang="zh-CN" altLang="en-US" dirty="0"/>
              <a:t>与</a:t>
            </a:r>
            <a:r>
              <a:rPr lang="en-US" altLang="zh-CN" dirty="0"/>
              <a:t>FK</a:t>
            </a:r>
            <a:r>
              <a:rPr lang="zh-CN" altLang="en-US" dirty="0"/>
              <a:t>之间的切换</a:t>
            </a:r>
            <a:r>
              <a:rPr lang="en-US" altLang="zh-CN" dirty="0"/>
              <a:t>,</a:t>
            </a:r>
            <a:r>
              <a:rPr lang="zh-CN" altLang="en-US" dirty="0"/>
              <a:t>还可以把原理使用在道具上。最常见的道具用法例如插在地上的武器，当角色用手拿起来时武器时，武器可以无缝的切换到角色的手上，其原理跟</a:t>
            </a:r>
            <a:r>
              <a:rPr lang="en-US" altLang="zh-CN" dirty="0"/>
              <a:t>IKFK</a:t>
            </a:r>
            <a:r>
              <a:rPr lang="zh-CN" altLang="en-US" dirty="0"/>
              <a:t>无缝切换的原理是一样的。下图为手臂在同一姿态下的</a:t>
            </a:r>
            <a:r>
              <a:rPr lang="en-US" altLang="zh-CN" dirty="0"/>
              <a:t>IK</a:t>
            </a:r>
            <a:r>
              <a:rPr lang="zh-CN" altLang="en-US" dirty="0"/>
              <a:t>与</a:t>
            </a:r>
            <a:r>
              <a:rPr lang="en-US" altLang="zh-CN" dirty="0"/>
              <a:t>FK</a:t>
            </a:r>
            <a:r>
              <a:rPr lang="zh-CN" altLang="en-US" dirty="0"/>
              <a:t>控制器效果。</a:t>
            </a:r>
            <a:endParaRPr lang="zh-CN" altLang="en-US" dirty="0"/>
          </a:p>
        </p:txBody>
      </p:sp>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stretch>
            <a:fillRect/>
          </a:stretch>
        </p:blipFill>
        <p:spPr>
          <a:xfrm>
            <a:off x="2003799" y="882043"/>
            <a:ext cx="7788594" cy="4866679"/>
          </a:xfrm>
          <a:prstGeom prst="rect">
            <a:avLst/>
          </a:prstGeom>
          <a:noFill/>
          <a:ln>
            <a:noFill/>
          </a:ln>
        </p:spPr>
      </p:pic>
    </p:spTree>
    <p:extLst>
      <p:ext uri="{BB962C8B-B14F-4D97-AF65-F5344CB8AC3E}">
        <p14:creationId xmlns:p14="http://schemas.microsoft.com/office/powerpoint/2010/main" val="361719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在制作之前先讲解下</a:t>
            </a:r>
            <a:r>
              <a:rPr lang="en-US" altLang="zh-CN" dirty="0"/>
              <a:t>IKFK</a:t>
            </a:r>
            <a:r>
              <a:rPr lang="zh-CN" altLang="en-US" dirty="0"/>
              <a:t>的切换原理，本章将用三套骨骼来实现无缝切换。三套骨骼分别是用来做</a:t>
            </a:r>
            <a:r>
              <a:rPr lang="en-US" altLang="zh-CN" dirty="0"/>
              <a:t>IK</a:t>
            </a:r>
            <a:r>
              <a:rPr lang="zh-CN" altLang="en-US" dirty="0"/>
              <a:t>控制的骨骼、用来做</a:t>
            </a:r>
            <a:r>
              <a:rPr lang="en-US" altLang="zh-CN" dirty="0"/>
              <a:t>FK</a:t>
            </a:r>
            <a:r>
              <a:rPr lang="zh-CN" altLang="en-US" dirty="0"/>
              <a:t>控制的骨骼以及一套</a:t>
            </a:r>
            <a:r>
              <a:rPr lang="en-US" altLang="zh-CN" dirty="0"/>
              <a:t>SK</a:t>
            </a:r>
            <a:r>
              <a:rPr lang="zh-CN" altLang="en-US" dirty="0"/>
              <a:t>蒙皮骨骼。然后通过代码实现在切换的同时让骨骼之间的位置保持一致，从而实现无缝切换的效果。同时也希望用户不用畏惧代码编程，多了解一些代码方面的知识对建模、渲染、动画、绑定以及动力学方面的学习和工作都有帮助。下面来讲解如何实现</a:t>
            </a:r>
            <a:r>
              <a:rPr lang="en-US" altLang="zh-CN" dirty="0"/>
              <a:t>IKFK</a:t>
            </a:r>
            <a:r>
              <a:rPr lang="zh-CN" altLang="en-US" dirty="0"/>
              <a:t>无缝切换的具体步骤。</a:t>
            </a:r>
            <a:endParaRPr lang="zh-CN" altLang="en-US" dirty="0"/>
          </a:p>
        </p:txBody>
      </p:sp>
    </p:spTree>
    <p:extLst>
      <p:ext uri="{BB962C8B-B14F-4D97-AF65-F5344CB8AC3E}">
        <p14:creationId xmlns:p14="http://schemas.microsoft.com/office/powerpoint/2010/main" val="48671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制作三套骨骼</a:t>
            </a:r>
            <a:endParaRPr lang="zh-CN" altLang="en-US" dirty="0"/>
          </a:p>
        </p:txBody>
      </p:sp>
      <p:sp>
        <p:nvSpPr>
          <p:cNvPr id="6" name="文本占位符 5">
            <a:extLst>
              <a:ext uri="{FF2B5EF4-FFF2-40B4-BE49-F238E27FC236}">
                <a16:creationId xmlns="" xmlns:a16="http://schemas.microsoft.com/office/drawing/2014/main" id="{AADAF7DD-D5F9-4D8F-8C79-0EE691118B89}"/>
              </a:ext>
            </a:extLst>
          </p:cNvPr>
          <p:cNvSpPr>
            <a:spLocks noGrp="1"/>
          </p:cNvSpPr>
          <p:nvPr>
            <p:ph type="body" sz="quarter" idx="14"/>
          </p:nvPr>
        </p:nvSpPr>
        <p:spPr/>
        <p:txBody>
          <a:bodyPr/>
          <a:lstStyle/>
          <a:p>
            <a:r>
              <a:rPr lang="en-US" altLang="zh-CN"/>
              <a:t>02</a:t>
            </a:r>
            <a:endParaRPr lang="zh-CN" altLang="en-US"/>
          </a:p>
        </p:txBody>
      </p:sp>
      <p:sp>
        <p:nvSpPr>
          <p:cNvPr id="5" name="文本占位符 4"/>
          <p:cNvSpPr>
            <a:spLocks noGrp="1"/>
          </p:cNvSpPr>
          <p:nvPr>
            <p:ph type="body" sz="quarter" idx="11"/>
          </p:nvPr>
        </p:nvSpPr>
        <p:spPr/>
        <p:txBody>
          <a:bodyPr/>
          <a:lstStyle/>
          <a:p>
            <a:endParaRPr lang="zh-CN" altLang="en-US"/>
          </a:p>
        </p:txBody>
      </p:sp>
      <p:sp>
        <p:nvSpPr>
          <p:cNvPr id="8" name="文本占位符 7"/>
          <p:cNvSpPr>
            <a:spLocks noGrp="1"/>
          </p:cNvSpPr>
          <p:nvPr>
            <p:ph type="body" sz="quarter" idx="12"/>
          </p:nvPr>
        </p:nvSpPr>
        <p:spPr/>
        <p:txBody>
          <a:bodyPr/>
          <a:lstStyle/>
          <a:p>
            <a:endParaRPr lang="zh-CN" altLang="en-US"/>
          </a:p>
        </p:txBody>
      </p:sp>
      <p:sp>
        <p:nvSpPr>
          <p:cNvPr id="9" name="文本占位符 8"/>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2392</Words>
  <Application>Microsoft Office PowerPoint</Application>
  <PresentationFormat>自定义</PresentationFormat>
  <Paragraphs>51</Paragraphs>
  <Slides>34</Slides>
  <Notes>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77</cp:revision>
  <dcterms:created xsi:type="dcterms:W3CDTF">2021-09-06T01:26:36Z</dcterms:created>
  <dcterms:modified xsi:type="dcterms:W3CDTF">2022-01-06T10:08:27Z</dcterms:modified>
</cp:coreProperties>
</file>