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323" r:id="rId4"/>
    <p:sldId id="260" r:id="rId5"/>
    <p:sldId id="262" r:id="rId6"/>
    <p:sldId id="263" r:id="rId7"/>
    <p:sldId id="613" r:id="rId8"/>
    <p:sldId id="614" r:id="rId9"/>
    <p:sldId id="643" r:id="rId10"/>
    <p:sldId id="644" r:id="rId11"/>
    <p:sldId id="279" r:id="rId12"/>
    <p:sldId id="280" r:id="rId13"/>
    <p:sldId id="558" r:id="rId14"/>
    <p:sldId id="615" r:id="rId15"/>
    <p:sldId id="443" r:id="rId16"/>
    <p:sldId id="559" r:id="rId17"/>
    <p:sldId id="562" r:id="rId18"/>
    <p:sldId id="563" r:id="rId19"/>
    <p:sldId id="667" r:id="rId20"/>
    <p:sldId id="668" r:id="rId21"/>
    <p:sldId id="669" r:id="rId22"/>
    <p:sldId id="670" r:id="rId23"/>
    <p:sldId id="671" r:id="rId24"/>
    <p:sldId id="307" r:id="rId25"/>
    <p:sldId id="308" r:id="rId26"/>
    <p:sldId id="633" r:id="rId27"/>
    <p:sldId id="635" r:id="rId28"/>
    <p:sldId id="636" r:id="rId29"/>
    <p:sldId id="672" r:id="rId30"/>
    <p:sldId id="637" r:id="rId31"/>
    <p:sldId id="638" r:id="rId32"/>
    <p:sldId id="673" r:id="rId33"/>
    <p:sldId id="674" r:id="rId34"/>
    <p:sldId id="675" r:id="rId35"/>
    <p:sldId id="676" r:id="rId36"/>
    <p:sldId id="677" r:id="rId37"/>
    <p:sldId id="678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7F4"/>
    <a:srgbClr val="0075AA"/>
    <a:srgbClr val="060000"/>
    <a:srgbClr val="EB0047"/>
    <a:srgbClr val="FDFBFF"/>
    <a:srgbClr val="80D6E6"/>
    <a:srgbClr val="42CBE9"/>
    <a:srgbClr val="147592"/>
    <a:srgbClr val="004868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96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87DD833-15EB-4EAD-B619-E9A35E2A7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9B4B6DD-F660-45E8-A3D5-AE2C995B9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4748F05-9404-4016-83D3-43834084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4BC2E2-FC11-42F7-9A19-7AEBD88D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C3D7B28-30CE-4D16-A48E-D5B5D84D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4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9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51EEBFC-E1FA-4D0B-AEDF-70BCF75F2570}"/>
              </a:ext>
            </a:extLst>
          </p:cNvPr>
          <p:cNvSpPr/>
          <p:nvPr userDrawn="1"/>
        </p:nvSpPr>
        <p:spPr>
          <a:xfrm>
            <a:off x="422787" y="509280"/>
            <a:ext cx="11346426" cy="5839440"/>
          </a:xfrm>
          <a:prstGeom prst="rect">
            <a:avLst/>
          </a:prstGeom>
          <a:noFill/>
          <a:ln w="101600">
            <a:gradFill flip="none" rotWithShape="1">
              <a:gsLst>
                <a:gs pos="82000">
                  <a:srgbClr val="08F7F4">
                    <a:alpha val="19000"/>
                  </a:srgbClr>
                </a:gs>
                <a:gs pos="26000">
                  <a:srgbClr val="08F7F4">
                    <a:alpha val="20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13">
            <a:extLst>
              <a:ext uri="{FF2B5EF4-FFF2-40B4-BE49-F238E27FC236}">
                <a16:creationId xmlns="" xmlns:a16="http://schemas.microsoft.com/office/drawing/2014/main" id="{CDDCD094-39A5-4200-9F91-3A610EF14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7388" y="1891126"/>
            <a:ext cx="8972550" cy="658652"/>
          </a:xfrm>
        </p:spPr>
        <p:txBody>
          <a:bodyPr>
            <a:noAutofit/>
          </a:bodyPr>
          <a:lstStyle>
            <a:lvl1pPr marL="0" indent="0">
              <a:buNone/>
              <a:defRPr sz="48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6144C0BE-2F1D-4E2C-8B9A-90FDFDB92053}"/>
              </a:ext>
            </a:extLst>
          </p:cNvPr>
          <p:cNvSpPr txBox="1"/>
          <p:nvPr userDrawn="1"/>
        </p:nvSpPr>
        <p:spPr>
          <a:xfrm>
            <a:off x="1691986" y="306599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zh-CN" altLang="zh-CN" sz="2000" b="1" kern="100" spc="30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本章</a:t>
            </a:r>
            <a:r>
              <a:rPr lang="zh-CN" altLang="en-US" sz="2000" b="1" kern="100" spc="30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概述</a:t>
            </a:r>
            <a:endParaRPr lang="zh-CN" altLang="zh-CN" sz="1400" kern="100" spc="300">
              <a:solidFill>
                <a:schemeClr val="bg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占位符 13">
            <a:extLst>
              <a:ext uri="{FF2B5EF4-FFF2-40B4-BE49-F238E27FC236}">
                <a16:creationId xmlns="" xmlns:a16="http://schemas.microsoft.com/office/drawing/2014/main" id="{627AA06B-CC75-4E0F-9C93-EF93CA530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7388" y="3652988"/>
            <a:ext cx="8972550" cy="2227112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1800" b="0" spc="12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184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6B204CF-D493-4A60-8C31-DC55F3CBFA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0486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229">
            <a:off x="426322" y="194474"/>
            <a:ext cx="1018890" cy="917505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CF230BF1-9A4E-4936-832B-6326CE51B996}"/>
              </a:ext>
            </a:extLst>
          </p:cNvPr>
          <p:cNvCxnSpPr/>
          <p:nvPr userDrawn="1"/>
        </p:nvCxnSpPr>
        <p:spPr>
          <a:xfrm>
            <a:off x="0" y="1124784"/>
            <a:ext cx="12192000" cy="0"/>
          </a:xfrm>
          <a:prstGeom prst="line">
            <a:avLst/>
          </a:prstGeom>
          <a:ln w="19050">
            <a:solidFill>
              <a:srgbClr val="08F7F4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83AD1D3-9E2C-41FB-9747-4ECBE4F659D7}"/>
              </a:ext>
            </a:extLst>
          </p:cNvPr>
          <p:cNvSpPr txBox="1"/>
          <p:nvPr userDrawn="1"/>
        </p:nvSpPr>
        <p:spPr>
          <a:xfrm>
            <a:off x="1398454" y="343474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15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核心知识点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="" xmlns:a16="http://schemas.microsoft.com/office/drawing/2014/main" id="{7D0B683A-8C05-4B80-B5A2-947676B74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8454" y="1454719"/>
            <a:ext cx="8393246" cy="4025327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1800" b="0" spc="12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0547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6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xmlns="" id="{5423CB39-18C1-449A-AD71-E7E6E5F2DEDB}"/>
              </a:ext>
            </a:extLst>
          </p:cNvPr>
          <p:cNvGrpSpPr/>
          <p:nvPr userDrawn="1"/>
        </p:nvGrpSpPr>
        <p:grpSpPr>
          <a:xfrm>
            <a:off x="1104900" y="857250"/>
            <a:ext cx="9982200" cy="5143500"/>
            <a:chOff x="1104900" y="857250"/>
            <a:chExt cx="9982200" cy="5143500"/>
          </a:xfrm>
        </p:grpSpPr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xmlns="" id="{4392CC7E-4830-4D66-B4E7-A01CECCD6BA1}"/>
                </a:ext>
              </a:extLst>
            </p:cNvPr>
            <p:cNvSpPr/>
            <p:nvPr userDrawn="1"/>
          </p:nvSpPr>
          <p:spPr>
            <a:xfrm>
              <a:off x="1104900" y="857250"/>
              <a:ext cx="99822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xmlns="" id="{0B547D73-E640-4962-8A90-6058C3228D4A}"/>
                </a:ext>
              </a:extLst>
            </p:cNvPr>
            <p:cNvSpPr/>
            <p:nvPr userDrawn="1"/>
          </p:nvSpPr>
          <p:spPr>
            <a:xfrm>
              <a:off x="1218000" y="857250"/>
              <a:ext cx="9756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xmlns="" id="{5BF7E7B1-1281-42A7-9175-9AE181A84C85}"/>
                </a:ext>
              </a:extLst>
            </p:cNvPr>
            <p:cNvSpPr/>
            <p:nvPr userDrawn="1"/>
          </p:nvSpPr>
          <p:spPr>
            <a:xfrm>
              <a:off x="1326000" y="857250"/>
              <a:ext cx="954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xmlns="" id="{7EEB809C-21CF-4B93-A7CD-ADDF613ACE06}"/>
                </a:ext>
              </a:extLst>
            </p:cNvPr>
            <p:cNvSpPr/>
            <p:nvPr userDrawn="1"/>
          </p:nvSpPr>
          <p:spPr>
            <a:xfrm>
              <a:off x="1416000" y="857250"/>
              <a:ext cx="936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xmlns="" id="{46A3F01B-6E8C-4EF2-9089-DA63DBF6276D}"/>
                </a:ext>
              </a:extLst>
            </p:cNvPr>
            <p:cNvSpPr/>
            <p:nvPr userDrawn="1"/>
          </p:nvSpPr>
          <p:spPr>
            <a:xfrm>
              <a:off x="6096000" y="857250"/>
              <a:ext cx="0" cy="5143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文本框 14">
            <a:extLst>
              <a:ext uri="{FF2B5EF4-FFF2-40B4-BE49-F238E27FC236}">
                <a16:creationId xmlns:a16="http://schemas.microsoft.com/office/drawing/2014/main" xmlns="" id="{04A5F7C2-AC50-4D60-9DC7-F06796A5256C}"/>
              </a:ext>
            </a:extLst>
          </p:cNvPr>
          <p:cNvSpPr txBox="1"/>
          <p:nvPr userDrawn="1"/>
        </p:nvSpPr>
        <p:spPr>
          <a:xfrm>
            <a:off x="2586449" y="253365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>
                <a:solidFill>
                  <a:srgbClr val="0075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本章目录</a:t>
            </a:r>
          </a:p>
        </p:txBody>
      </p:sp>
      <p:sp>
        <p:nvSpPr>
          <p:cNvPr id="121" name="文本框 15">
            <a:extLst>
              <a:ext uri="{FF2B5EF4-FFF2-40B4-BE49-F238E27FC236}">
                <a16:creationId xmlns:a16="http://schemas.microsoft.com/office/drawing/2014/main" xmlns="" id="{CD95941B-18FF-47B6-9153-26F555877C0B}"/>
              </a:ext>
            </a:extLst>
          </p:cNvPr>
          <p:cNvSpPr txBox="1"/>
          <p:nvPr userDrawn="1"/>
        </p:nvSpPr>
        <p:spPr>
          <a:xfrm>
            <a:off x="2586449" y="3090446"/>
            <a:ext cx="233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b="1" spc="600">
                <a:solidFill>
                  <a:srgbClr val="1475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800" b="1" spc="600">
              <a:solidFill>
                <a:srgbClr val="1475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占位符 30">
            <a:extLst>
              <a:ext uri="{FF2B5EF4-FFF2-40B4-BE49-F238E27FC236}">
                <a16:creationId xmlns:a16="http://schemas.microsoft.com/office/drawing/2014/main" xmlns="" id="{74D817D6-02E2-4B5A-8129-1F0CABFD4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1944" y="1990379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endParaRPr lang="zh-CN" altLang="en-US" dirty="0"/>
          </a:p>
        </p:txBody>
      </p:sp>
      <p:sp>
        <p:nvSpPr>
          <p:cNvPr id="123" name="文本占位符 30">
            <a:extLst>
              <a:ext uri="{FF2B5EF4-FFF2-40B4-BE49-F238E27FC236}">
                <a16:creationId xmlns:a16="http://schemas.microsoft.com/office/drawing/2014/main" xmlns="" id="{FDAB73AB-973F-42F1-9D75-0F6BF7A0E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1944" y="2686374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endParaRPr lang="zh-CN" altLang="en-US" dirty="0"/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xmlns="" id="{9614A408-4C93-490F-9CD1-45A02AD6BE9E}"/>
              </a:ext>
            </a:extLst>
          </p:cNvPr>
          <p:cNvGrpSpPr/>
          <p:nvPr userDrawn="1"/>
        </p:nvGrpSpPr>
        <p:grpSpPr>
          <a:xfrm>
            <a:off x="6765231" y="1852267"/>
            <a:ext cx="3302694" cy="571500"/>
            <a:chOff x="6765231" y="1371600"/>
            <a:chExt cx="3302694" cy="571500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xmlns="" id="{A59F35C6-0BFB-4D72-9515-CB744A8B9EEB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xmlns="" id="{EEB66EA5-88C0-4900-BE4D-3D7F8A08B213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文本框 23">
                <a:extLst>
                  <a:ext uri="{FF2B5EF4-FFF2-40B4-BE49-F238E27FC236}">
                    <a16:creationId xmlns:a16="http://schemas.microsoft.com/office/drawing/2014/main" xmlns="" id="{F22C193E-139F-4EBA-9F10-A77E5796D408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FBD82667-89BC-464B-AE25-BA225B835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xmlns="" id="{C646C315-4E07-4AB1-9048-7676BB22D9F3}"/>
              </a:ext>
            </a:extLst>
          </p:cNvPr>
          <p:cNvGrpSpPr/>
          <p:nvPr userDrawn="1"/>
        </p:nvGrpSpPr>
        <p:grpSpPr>
          <a:xfrm>
            <a:off x="6765231" y="2548262"/>
            <a:ext cx="3302694" cy="571500"/>
            <a:chOff x="6765231" y="1371600"/>
            <a:chExt cx="3302694" cy="571500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xmlns="" id="{E59F6D50-B40C-42B4-A44C-DB7035A65B13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xmlns="" id="{9FEC6097-AE9C-4CDC-B755-F738D132CE7A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文本框 53">
                <a:extLst>
                  <a:ext uri="{FF2B5EF4-FFF2-40B4-BE49-F238E27FC236}">
                    <a16:creationId xmlns:a16="http://schemas.microsoft.com/office/drawing/2014/main" xmlns="" id="{3B491342-1F39-419A-B3F6-EF4E5D5BD751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888B8FD4-83CE-4F6D-82E7-29017B3C4C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文本占位符 30">
            <a:extLst>
              <a:ext uri="{FF2B5EF4-FFF2-40B4-BE49-F238E27FC236}">
                <a16:creationId xmlns:a16="http://schemas.microsoft.com/office/drawing/2014/main" xmlns="" id="{3FE8387A-429B-440F-810C-2119E05707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1944" y="3405856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endParaRPr lang="zh-CN" altLang="en-US" dirty="0"/>
          </a:p>
        </p:txBody>
      </p:sp>
      <p:grpSp>
        <p:nvGrpSpPr>
          <p:cNvPr id="136" name="组合 135">
            <a:extLst>
              <a:ext uri="{FF2B5EF4-FFF2-40B4-BE49-F238E27FC236}">
                <a16:creationId xmlns:a16="http://schemas.microsoft.com/office/drawing/2014/main" xmlns="" id="{12C8231F-6163-49A8-AA52-05BFED120A18}"/>
              </a:ext>
            </a:extLst>
          </p:cNvPr>
          <p:cNvGrpSpPr/>
          <p:nvPr userDrawn="1"/>
        </p:nvGrpSpPr>
        <p:grpSpPr>
          <a:xfrm>
            <a:off x="6765231" y="3267744"/>
            <a:ext cx="3302694" cy="571500"/>
            <a:chOff x="6765231" y="1371600"/>
            <a:chExt cx="3302694" cy="571500"/>
          </a:xfrm>
        </p:grpSpPr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xmlns="" id="{E08FC323-9E2A-4ECC-B56D-23062F837F9D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xmlns="" id="{768237DB-A00A-4C5B-A18D-EFF2109C2F9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文本框 75">
                <a:extLst>
                  <a:ext uri="{FF2B5EF4-FFF2-40B4-BE49-F238E27FC236}">
                    <a16:creationId xmlns:a16="http://schemas.microsoft.com/office/drawing/2014/main" xmlns="" id="{4BDCFA8D-F880-4D91-8DD6-C372F52CFA09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xmlns="" id="{7D26D5A8-D39D-484C-B78A-10C13187DF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占位符 30">
            <a:extLst>
              <a:ext uri="{FF2B5EF4-FFF2-40B4-BE49-F238E27FC236}">
                <a16:creationId xmlns:a16="http://schemas.microsoft.com/office/drawing/2014/main" xmlns="" id="{3FE8387A-429B-440F-810C-2119E05707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1944" y="4143606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endParaRPr lang="zh-CN" altLang="en-US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12C8231F-6163-49A8-AA52-05BFED120A18}"/>
              </a:ext>
            </a:extLst>
          </p:cNvPr>
          <p:cNvGrpSpPr/>
          <p:nvPr userDrawn="1"/>
        </p:nvGrpSpPr>
        <p:grpSpPr>
          <a:xfrm>
            <a:off x="6765231" y="4005494"/>
            <a:ext cx="3302694" cy="571500"/>
            <a:chOff x="6765231" y="1371600"/>
            <a:chExt cx="3302694" cy="57150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E08FC323-9E2A-4ECC-B56D-23062F837F9D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xmlns="" id="{768237DB-A00A-4C5B-A18D-EFF2109C2F9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75">
                <a:extLst>
                  <a:ext uri="{FF2B5EF4-FFF2-40B4-BE49-F238E27FC236}">
                    <a16:creationId xmlns:a16="http://schemas.microsoft.com/office/drawing/2014/main" xmlns="" id="{4BDCFA8D-F880-4D91-8DD6-C372F52CFA09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7D26D5A8-D39D-484C-B78A-10C13187DF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029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934C253E-7406-403F-96A4-DC2CD1360215}"/>
              </a:ext>
            </a:extLst>
          </p:cNvPr>
          <p:cNvGrpSpPr/>
          <p:nvPr userDrawn="1"/>
        </p:nvGrpSpPr>
        <p:grpSpPr>
          <a:xfrm>
            <a:off x="0" y="1257300"/>
            <a:ext cx="12192000" cy="4343400"/>
            <a:chOff x="1104900" y="857250"/>
            <a:chExt cx="9982200" cy="5143500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267ACB3B-E5E8-4B82-84F5-5185DB7595F2}"/>
                </a:ext>
              </a:extLst>
            </p:cNvPr>
            <p:cNvSpPr/>
            <p:nvPr userDrawn="1"/>
          </p:nvSpPr>
          <p:spPr>
            <a:xfrm>
              <a:off x="1104900" y="857250"/>
              <a:ext cx="99822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086543A4-D82B-4F18-8A06-59F5BAE315E5}"/>
                </a:ext>
              </a:extLst>
            </p:cNvPr>
            <p:cNvSpPr/>
            <p:nvPr userDrawn="1"/>
          </p:nvSpPr>
          <p:spPr>
            <a:xfrm>
              <a:off x="1218000" y="857250"/>
              <a:ext cx="9756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447E5E7E-B954-4895-A95F-02A8C2AB68BD}"/>
                </a:ext>
              </a:extLst>
            </p:cNvPr>
            <p:cNvSpPr/>
            <p:nvPr userDrawn="1"/>
          </p:nvSpPr>
          <p:spPr>
            <a:xfrm>
              <a:off x="1326000" y="857250"/>
              <a:ext cx="954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DED6404A-5542-4DDF-A6B0-454F6F9F1B38}"/>
                </a:ext>
              </a:extLst>
            </p:cNvPr>
            <p:cNvSpPr/>
            <p:nvPr userDrawn="1"/>
          </p:nvSpPr>
          <p:spPr>
            <a:xfrm>
              <a:off x="1416000" y="857250"/>
              <a:ext cx="936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4C27C8A2-A349-402D-AF9A-F489E1EE614D}"/>
                </a:ext>
              </a:extLst>
            </p:cNvPr>
            <p:cNvSpPr/>
            <p:nvPr userDrawn="1"/>
          </p:nvSpPr>
          <p:spPr>
            <a:xfrm>
              <a:off x="4785836" y="857250"/>
              <a:ext cx="0" cy="5143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07B23270-09B9-4C0C-A671-F532F5592083}"/>
              </a:ext>
            </a:extLst>
          </p:cNvPr>
          <p:cNvSpPr/>
          <p:nvPr userDrawn="1"/>
        </p:nvSpPr>
        <p:spPr>
          <a:xfrm>
            <a:off x="1127696" y="2026593"/>
            <a:ext cx="2804815" cy="2804815"/>
          </a:xfrm>
          <a:prstGeom prst="ellipse">
            <a:avLst/>
          </a:prstGeom>
          <a:solidFill>
            <a:srgbClr val="0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30">
            <a:extLst>
              <a:ext uri="{FF2B5EF4-FFF2-40B4-BE49-F238E27FC236}">
                <a16:creationId xmlns="" xmlns:a16="http://schemas.microsoft.com/office/drawing/2014/main" id="{B55E40E7-ECF8-4CE2-971D-CA447402E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3" y="2207568"/>
            <a:ext cx="6046265" cy="637192"/>
          </a:xfrm>
        </p:spPr>
        <p:txBody>
          <a:bodyPr>
            <a:noAutofit/>
          </a:bodyPr>
          <a:lstStyle>
            <a:lvl1pPr marL="0" indent="0">
              <a:buNone/>
              <a:defRPr sz="3200" b="1" spc="6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D00C90C9-D13E-4C91-9B28-8ACB290C36E2}"/>
              </a:ext>
            </a:extLst>
          </p:cNvPr>
          <p:cNvCxnSpPr>
            <a:cxnSpLocks/>
          </p:cNvCxnSpPr>
          <p:nvPr userDrawn="1"/>
        </p:nvCxnSpPr>
        <p:spPr>
          <a:xfrm>
            <a:off x="5334169" y="2969459"/>
            <a:ext cx="4981406" cy="0"/>
          </a:xfrm>
          <a:prstGeom prst="line">
            <a:avLst/>
          </a:prstGeom>
          <a:ln w="12700">
            <a:solidFill>
              <a:srgbClr val="EB0047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30">
            <a:extLst>
              <a:ext uri="{FF2B5EF4-FFF2-40B4-BE49-F238E27FC236}">
                <a16:creationId xmlns="" xmlns:a16="http://schemas.microsoft.com/office/drawing/2014/main" id="{B09CC797-3532-45C2-9058-94DB76273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844" y="3186564"/>
            <a:ext cx="5441204" cy="398009"/>
          </a:xfrm>
        </p:spPr>
        <p:txBody>
          <a:bodyPr>
            <a:noAutofit/>
          </a:bodyPr>
          <a:lstStyle>
            <a:lvl1pPr marL="0" indent="0">
              <a:buNone/>
              <a:defRPr sz="1600" b="0" spc="13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文本占位符 30">
            <a:extLst>
              <a:ext uri="{FF2B5EF4-FFF2-40B4-BE49-F238E27FC236}">
                <a16:creationId xmlns="" xmlns:a16="http://schemas.microsoft.com/office/drawing/2014/main" id="{A6BE9942-7C0A-4A1B-9019-D549B5136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5844" y="3710398"/>
            <a:ext cx="5441204" cy="398009"/>
          </a:xfrm>
        </p:spPr>
        <p:txBody>
          <a:bodyPr>
            <a:noAutofit/>
          </a:bodyPr>
          <a:lstStyle>
            <a:lvl1pPr marL="0" indent="0">
              <a:buNone/>
              <a:defRPr sz="1600" b="0" spc="13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文本占位符 30">
            <a:extLst>
              <a:ext uri="{FF2B5EF4-FFF2-40B4-BE49-F238E27FC236}">
                <a16:creationId xmlns="" xmlns:a16="http://schemas.microsoft.com/office/drawing/2014/main" id="{9D49A6CF-4E42-4192-BBDC-7FE8BAE80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5844" y="4234232"/>
            <a:ext cx="5441204" cy="398009"/>
          </a:xfrm>
        </p:spPr>
        <p:txBody>
          <a:bodyPr>
            <a:noAutofit/>
          </a:bodyPr>
          <a:lstStyle>
            <a:lvl1pPr marL="0" indent="0">
              <a:buNone/>
              <a:defRPr sz="1600" b="0" spc="13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文本占位符 30">
            <a:extLst>
              <a:ext uri="{FF2B5EF4-FFF2-40B4-BE49-F238E27FC236}">
                <a16:creationId xmlns="" xmlns:a16="http://schemas.microsoft.com/office/drawing/2014/main" id="{C411CDAA-1D3D-436A-9173-8972A18594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9002" y="2886229"/>
            <a:ext cx="2001158" cy="1406553"/>
          </a:xfrm>
        </p:spPr>
        <p:txBody>
          <a:bodyPr>
            <a:noAutofit/>
          </a:bodyPr>
          <a:lstStyle>
            <a:lvl1pPr marL="0" indent="0">
              <a:buNone/>
              <a:defRPr sz="9600" b="1" spc="6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0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5215470-A605-4DB3-A672-C843BFF06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0486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229">
            <a:off x="426322" y="169074"/>
            <a:ext cx="1018890" cy="917505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C0D3FC9C-B155-40F7-AFF4-CAFC78475681}"/>
              </a:ext>
            </a:extLst>
          </p:cNvPr>
          <p:cNvCxnSpPr/>
          <p:nvPr userDrawn="1"/>
        </p:nvCxnSpPr>
        <p:spPr>
          <a:xfrm>
            <a:off x="0" y="1099384"/>
            <a:ext cx="12192000" cy="0"/>
          </a:xfrm>
          <a:prstGeom prst="line">
            <a:avLst/>
          </a:prstGeom>
          <a:ln w="19050">
            <a:solidFill>
              <a:srgbClr val="08F7F4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13">
            <a:extLst>
              <a:ext uri="{FF2B5EF4-FFF2-40B4-BE49-F238E27FC236}">
                <a16:creationId xmlns="" xmlns:a16="http://schemas.microsoft.com/office/drawing/2014/main" id="{0AA84952-B941-4068-8F4C-DF0D0A0A4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9722" y="452002"/>
            <a:ext cx="8972550" cy="658652"/>
          </a:xfrm>
        </p:spPr>
        <p:txBody>
          <a:bodyPr>
            <a:normAutofit/>
          </a:bodyPr>
          <a:lstStyle>
            <a:lvl1pPr marL="0" indent="0">
              <a:buNone/>
              <a:defRPr sz="32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文本占位符 13">
            <a:extLst>
              <a:ext uri="{FF2B5EF4-FFF2-40B4-BE49-F238E27FC236}">
                <a16:creationId xmlns="" xmlns:a16="http://schemas.microsoft.com/office/drawing/2014/main" id="{F6F02B43-7DA5-4FFF-B33C-7EFEC60EF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750" y="1317059"/>
            <a:ext cx="11322050" cy="503292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20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7083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5215470-A605-4DB3-A672-C843BFF06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0486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229">
            <a:off x="486455" y="307923"/>
            <a:ext cx="708497" cy="637998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C0D3FC9C-B155-40F7-AFF4-CAFC78475681}"/>
              </a:ext>
            </a:extLst>
          </p:cNvPr>
          <p:cNvCxnSpPr/>
          <p:nvPr userDrawn="1"/>
        </p:nvCxnSpPr>
        <p:spPr>
          <a:xfrm>
            <a:off x="0" y="1023184"/>
            <a:ext cx="12192000" cy="0"/>
          </a:xfrm>
          <a:prstGeom prst="line">
            <a:avLst/>
          </a:prstGeom>
          <a:ln w="19050">
            <a:solidFill>
              <a:srgbClr val="08F7F4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13">
            <a:extLst>
              <a:ext uri="{FF2B5EF4-FFF2-40B4-BE49-F238E27FC236}">
                <a16:creationId xmlns="" xmlns:a16="http://schemas.microsoft.com/office/drawing/2014/main" id="{F6F02B43-7DA5-4FFF-B33C-7EFEC60EF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3428" y="1385136"/>
            <a:ext cx="10791371" cy="4964850"/>
          </a:xfrm>
          <a:prstGeom prst="roundRect">
            <a:avLst>
              <a:gd name="adj" fmla="val 7158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20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="" xmlns:a16="http://schemas.microsoft.com/office/drawing/2014/main" id="{0170147B-9E6A-41CC-8857-FF978BB71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0645" y="464472"/>
            <a:ext cx="8972550" cy="658652"/>
          </a:xfrm>
        </p:spPr>
        <p:txBody>
          <a:bodyPr>
            <a:normAutofit/>
          </a:bodyPr>
          <a:lstStyle>
            <a:lvl1pPr marL="0" indent="0">
              <a:buNone/>
              <a:defRPr sz="2400" b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9486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占位符 13">
            <a:extLst>
              <a:ext uri="{FF2B5EF4-FFF2-40B4-BE49-F238E27FC236}">
                <a16:creationId xmlns="" xmlns:a16="http://schemas.microsoft.com/office/drawing/2014/main" id="{F6F02B43-7DA5-4FFF-B33C-7EFEC60EF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750" y="552457"/>
            <a:ext cx="11410950" cy="5753086"/>
          </a:xfrm>
          <a:prstGeom prst="roundRect">
            <a:avLst>
              <a:gd name="adj" fmla="val 7158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20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1964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7D607C1-9D83-4868-A3F6-7C15DBE5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CC0946C-2407-46CE-8FAB-B58EAF20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C6CB38E-AABA-4B95-A291-EEFA3C26E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00A65F2-8758-489E-82A1-54BAA4A1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8C372CC-ACCC-4362-9B8B-C5E6AD4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648393F-467A-4DEA-B742-DF3DA70A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332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7B638F4-3FF7-442A-958E-8B4D5570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FFEC141-4200-4F7C-864C-5AE36D5A3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6A229C1-7236-4509-B375-95893EB03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CADC9BE-9B1F-4659-9362-341FFFE3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89D19B2-EB5D-4DA7-B8DF-13786D98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3D02E81-B3B7-4646-9F9B-62700F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46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0A3CA9C-F17D-46E1-89EA-7D111B01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2FAAF1B-E633-46C3-B538-9CE759EC3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4492AB4-1806-49C2-BA2D-38F7F713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2840862-3763-41C2-A4AE-5FF3C4F7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1635AFF-55B0-4ADC-9773-345D4C31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59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0CCEA93-E473-48CE-8998-DD44F1DE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2DF993E-C3BA-4D75-8275-85B7F823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7247859-3F37-4571-9B74-BBDB1755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4E22ADB-7938-42EF-9FA0-5EE87BF5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1BFD82B-FEE9-40C5-BD0D-A31EB6B2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655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AC137D6-F423-4AAE-BE2B-540D67C50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8FFE5F3-C7B5-4689-BB97-DFCBA7344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10A7AB2-C94D-47B7-8BD1-EFF41508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E5B49C4-64E3-48D2-8639-FE8FE6AC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091AC1E-C72D-4060-AB82-8592D9E2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32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4619472-728B-4C7C-BC08-08D86FE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D336854-922C-49C4-A583-864A0382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D893A1-4A6C-4120-A026-F1D9A936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318871-AEC0-4E84-B267-8EB77FD3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4334D7B-3A5E-48D9-98C3-2D244A1E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45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03A41E8-7080-4859-8FCD-BB935C93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B5B0930-1BEF-4742-B046-045B26CFF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3AD4BDD-C2B2-4717-883D-2E257FE68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64E41D2-A3AE-4C6E-8E99-C77D4740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D45F150-F5FF-4F35-9E17-CA4C85F3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F3FB782-5F1B-46D3-9964-1EF0CCAE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91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96E0A8-3E88-478F-992B-B161D58C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B91EDEE-E7C8-40D5-ACB3-422BD7AE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FD8D7D9-852E-48A9-B239-6B5AF6A1B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C4583AD-0033-475D-B838-C29D2C8B0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027EBA8-BFE4-45FF-A0AF-EA8C3EE1F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EB94DB3-E97D-43A9-B895-0967E4D6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1B3E9C9-476C-4313-93E5-C56F0936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6A8DE56-ACA7-4EFA-A1F6-467D0FB8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84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4FBC74-D251-407D-B1D5-E4C9965B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A0689FA-0456-4309-A6A7-5263C810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F439076-B1A5-403A-819A-51FD0580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80CC9F6-798A-4852-A719-479D9318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4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84F1243-3580-4758-9AD8-0EA4AD7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6CF7C31-2CD2-42F7-99D0-AD80F398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D8FCD08-8369-4136-9318-C8005D9C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1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书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7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2688657" y="1746460"/>
            <a:ext cx="6814686" cy="3050368"/>
            <a:chOff x="2688657" y="1746460"/>
            <a:chExt cx="6814686" cy="3050368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ABABAAFA-8342-4687-9045-AD36CB469FE1}"/>
                </a:ext>
              </a:extLst>
            </p:cNvPr>
            <p:cNvSpPr txBox="1"/>
            <p:nvPr/>
          </p:nvSpPr>
          <p:spPr>
            <a:xfrm>
              <a:off x="2688657" y="2854456"/>
              <a:ext cx="68146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0" spc="300" dirty="0">
                  <a:ln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中文全彩铂金版案例教程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41867894-E598-48B8-AFE0-3DA3AE58C53A}"/>
                </a:ext>
              </a:extLst>
            </p:cNvPr>
            <p:cNvGrpSpPr/>
            <p:nvPr userDrawn="1"/>
          </p:nvGrpSpPr>
          <p:grpSpPr>
            <a:xfrm>
              <a:off x="2833002" y="4056972"/>
              <a:ext cx="6525996" cy="739856"/>
              <a:chOff x="2833002" y="4056972"/>
              <a:chExt cx="6525996" cy="739856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="" xmlns:a16="http://schemas.microsoft.com/office/drawing/2014/main" id="{B74B3372-1417-422A-B1B6-11EC059ABECC}"/>
                  </a:ext>
                </a:extLst>
              </p:cNvPr>
              <p:cNvGrpSpPr/>
              <p:nvPr userDrawn="1"/>
            </p:nvGrpSpPr>
            <p:grpSpPr>
              <a:xfrm>
                <a:off x="2833002" y="4056972"/>
                <a:ext cx="2914650" cy="739856"/>
                <a:chOff x="2571750" y="4056972"/>
                <a:chExt cx="2914650" cy="739856"/>
              </a:xfrm>
            </p:grpSpPr>
            <p:sp>
              <p:nvSpPr>
                <p:cNvPr id="10" name="矩形: 圆角 9">
                  <a:extLst>
                    <a:ext uri="{FF2B5EF4-FFF2-40B4-BE49-F238E27FC236}">
                      <a16:creationId xmlns="" xmlns:a16="http://schemas.microsoft.com/office/drawing/2014/main" id="{71513C48-FFD6-42DD-82B6-46E9E7183C26}"/>
                    </a:ext>
                  </a:extLst>
                </p:cNvPr>
                <p:cNvSpPr/>
                <p:nvPr/>
              </p:nvSpPr>
              <p:spPr>
                <a:xfrm>
                  <a:off x="2571750" y="4056973"/>
                  <a:ext cx="2914650" cy="739855"/>
                </a:xfrm>
                <a:prstGeom prst="roundRect">
                  <a:avLst/>
                </a:prstGeom>
                <a:noFill/>
                <a:ln w="28575">
                  <a:solidFill>
                    <a:srgbClr val="08F7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形 10">
                  <a:extLst>
                    <a:ext uri="{FF2B5EF4-FFF2-40B4-BE49-F238E27FC236}">
                      <a16:creationId xmlns="" xmlns:a16="http://schemas.microsoft.com/office/drawing/2014/main" id="{01607B05-248E-4645-BFAE-79772CD401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5100" y="4056972"/>
                  <a:ext cx="739856" cy="739856"/>
                </a:xfrm>
                <a:prstGeom prst="rect">
                  <a:avLst/>
                </a:prstGeom>
              </p:spPr>
            </p:pic>
            <p:sp>
              <p:nvSpPr>
                <p:cNvPr id="13" name="文本框 12">
                  <a:extLst>
                    <a:ext uri="{FF2B5EF4-FFF2-40B4-BE49-F238E27FC236}">
                      <a16:creationId xmlns="" xmlns:a16="http://schemas.microsoft.com/office/drawing/2014/main" id="{4EA35C6A-AEF6-406B-BE0C-B20A18116448}"/>
                    </a:ext>
                  </a:extLst>
                </p:cNvPr>
                <p:cNvSpPr txBox="1"/>
                <p:nvPr/>
              </p:nvSpPr>
              <p:spPr>
                <a:xfrm>
                  <a:off x="3625921" y="4165290"/>
                  <a:ext cx="16209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8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教学课件</a:t>
                  </a:r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="" xmlns:a16="http://schemas.microsoft.com/office/drawing/2014/main" id="{5720AF2A-7AD8-48C4-9628-B0571E2F2D6B}"/>
                  </a:ext>
                </a:extLst>
              </p:cNvPr>
              <p:cNvGrpSpPr/>
              <p:nvPr userDrawn="1"/>
            </p:nvGrpSpPr>
            <p:grpSpPr>
              <a:xfrm>
                <a:off x="6444348" y="4056973"/>
                <a:ext cx="2914650" cy="739855"/>
                <a:chOff x="6705600" y="4056973"/>
                <a:chExt cx="2914650" cy="739855"/>
              </a:xfrm>
            </p:grpSpPr>
            <p:pic>
              <p:nvPicPr>
                <p:cNvPr id="12" name="图形 11">
                  <a:extLst>
                    <a:ext uri="{FF2B5EF4-FFF2-40B4-BE49-F238E27FC236}">
                      <a16:creationId xmlns="" xmlns:a16="http://schemas.microsoft.com/office/drawing/2014/main" id="{6042E546-44E2-4229-BB23-585352D15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23846" y="4128698"/>
                  <a:ext cx="596403" cy="596403"/>
                </a:xfrm>
                <a:prstGeom prst="rect">
                  <a:avLst/>
                </a:prstGeom>
              </p:spPr>
            </p:pic>
            <p:sp>
              <p:nvSpPr>
                <p:cNvPr id="14" name="矩形: 圆角 13">
                  <a:extLst>
                    <a:ext uri="{FF2B5EF4-FFF2-40B4-BE49-F238E27FC236}">
                      <a16:creationId xmlns="" xmlns:a16="http://schemas.microsoft.com/office/drawing/2014/main" id="{5FA18C46-33B8-4218-8A66-9FDAD53A9D02}"/>
                    </a:ext>
                  </a:extLst>
                </p:cNvPr>
                <p:cNvSpPr/>
                <p:nvPr/>
              </p:nvSpPr>
              <p:spPr>
                <a:xfrm>
                  <a:off x="6705600" y="4056973"/>
                  <a:ext cx="2914650" cy="739855"/>
                </a:xfrm>
                <a:prstGeom prst="roundRect">
                  <a:avLst/>
                </a:prstGeom>
                <a:noFill/>
                <a:ln w="28575">
                  <a:solidFill>
                    <a:srgbClr val="08F7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="" xmlns:a16="http://schemas.microsoft.com/office/drawing/2014/main" id="{6108F477-E339-41F7-9B44-838D530977AF}"/>
                    </a:ext>
                  </a:extLst>
                </p:cNvPr>
                <p:cNvSpPr txBox="1"/>
                <p:nvPr/>
              </p:nvSpPr>
              <p:spPr>
                <a:xfrm>
                  <a:off x="7759771" y="4165290"/>
                  <a:ext cx="16209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8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中青雄狮</a:t>
                  </a:r>
                </a:p>
              </p:txBody>
            </p:sp>
          </p:grpSp>
        </p:grp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E5FAF79D-2A3C-4A2F-AB57-2383F9376855}"/>
                </a:ext>
              </a:extLst>
            </p:cNvPr>
            <p:cNvSpPr txBox="1"/>
            <p:nvPr userDrawn="1"/>
          </p:nvSpPr>
          <p:spPr>
            <a:xfrm>
              <a:off x="2821044" y="1746460"/>
              <a:ext cx="652599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600" b="1" spc="30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8F7F4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Maya 2022</a:t>
              </a:r>
              <a:endParaRPr lang="en-US" altLang="zh-CN" sz="6600" b="1" spc="3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8F7F4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55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maya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 b="1001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30242CE-AFA4-4178-AA84-7CC9A3727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7000">
                <a:schemeClr val="tx1"/>
              </a:gs>
              <a:gs pos="32000">
                <a:schemeClr val="tx1">
                  <a:lumMod val="95000"/>
                  <a:lumOff val="5000"/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51EEBFC-E1FA-4D0B-AEDF-70BCF75F2570}"/>
              </a:ext>
            </a:extLst>
          </p:cNvPr>
          <p:cNvSpPr/>
          <p:nvPr userDrawn="1"/>
        </p:nvSpPr>
        <p:spPr>
          <a:xfrm>
            <a:off x="422787" y="509280"/>
            <a:ext cx="11346426" cy="5839440"/>
          </a:xfrm>
          <a:prstGeom prst="rect">
            <a:avLst/>
          </a:prstGeom>
          <a:noFill/>
          <a:ln w="101600">
            <a:gradFill flip="none" rotWithShape="1">
              <a:gsLst>
                <a:gs pos="82000">
                  <a:srgbClr val="08F7F4">
                    <a:alpha val="19000"/>
                  </a:srgbClr>
                </a:gs>
                <a:gs pos="26000">
                  <a:srgbClr val="08F7F4">
                    <a:alpha val="20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13">
            <a:extLst>
              <a:ext uri="{FF2B5EF4-FFF2-40B4-BE49-F238E27FC236}">
                <a16:creationId xmlns="" xmlns:a16="http://schemas.microsoft.com/office/drawing/2014/main" id="{8B1FCE2A-E70A-4BDA-BEF0-30FFCCF99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9651" y="1489280"/>
            <a:ext cx="8972550" cy="658652"/>
          </a:xfrm>
        </p:spPr>
        <p:txBody>
          <a:bodyPr>
            <a:noAutofit/>
          </a:bodyPr>
          <a:lstStyle>
            <a:lvl1pPr marL="0" indent="0">
              <a:buNone/>
              <a:defRPr sz="4800" b="1" spc="600">
                <a:solidFill>
                  <a:srgbClr val="FDFB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4" name="文本占位符 13">
            <a:extLst>
              <a:ext uri="{FF2B5EF4-FFF2-40B4-BE49-F238E27FC236}">
                <a16:creationId xmlns="" xmlns:a16="http://schemas.microsoft.com/office/drawing/2014/main" id="{D577A641-5059-40C6-BCA1-CEE627743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9651" y="2486026"/>
            <a:ext cx="6302635" cy="3076574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buNone/>
              <a:defRPr sz="16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文本框 19">
            <a:extLst>
              <a:ext uri="{FF2B5EF4-FFF2-40B4-BE49-F238E27FC236}">
                <a16:creationId xmlns="" xmlns:a16="http://schemas.microsoft.com/office/drawing/2014/main" id="{E5FAF79D-2A3C-4A2F-AB57-2383F9376855}"/>
              </a:ext>
            </a:extLst>
          </p:cNvPr>
          <p:cNvSpPr txBox="1"/>
          <p:nvPr userDrawn="1"/>
        </p:nvSpPr>
        <p:spPr>
          <a:xfrm>
            <a:off x="8071480" y="3979297"/>
            <a:ext cx="35711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600" b="1" spc="30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Maya 2022</a:t>
            </a:r>
            <a:endParaRPr lang="en-US" altLang="zh-CN" sz="6600" b="1" spc="3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017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3A655A7-6128-4CFB-A59A-7CF4D8EC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CD61214-9790-46F1-A127-B5964442C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69945B6-8368-4A0B-8CFD-1C271C2A7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8478469-9E88-4F8B-813B-27089F1CD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50BA4C-2882-4EDE-A194-AEF6B1599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2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6" r:id="rId9"/>
    <p:sldLayoutId id="2147483667" r:id="rId10"/>
    <p:sldLayoutId id="2147483668" r:id="rId11"/>
    <p:sldLayoutId id="2147483661" r:id="rId12"/>
    <p:sldLayoutId id="2147483662" r:id="rId13"/>
    <p:sldLayoutId id="2147483660" r:id="rId14"/>
    <p:sldLayoutId id="2147483663" r:id="rId15"/>
    <p:sldLayoutId id="2147483664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7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04</a:t>
            </a:r>
            <a:r>
              <a:rPr lang="zh-CN" altLang="en-US" dirty="0"/>
              <a:t>：将骨骼调整到角色的正确位置上，</a:t>
            </a:r>
            <a:r>
              <a:rPr lang="zh-CN" altLang="en-US" dirty="0" smtClean="0"/>
              <a:t>如下图</a:t>
            </a:r>
            <a:r>
              <a:rPr lang="zh-CN" altLang="en-US" dirty="0"/>
              <a:t>所示。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16876" y="1274444"/>
            <a:ext cx="6394518" cy="4860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43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0D24605A-A68F-4335-BC0A-A5BD80040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4" y="2124274"/>
            <a:ext cx="6105328" cy="85763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/>
              <a:t>为模型绘制蒙皮权重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="" xmlns:a16="http://schemas.microsoft.com/office/drawing/2014/main" id="{AADAF7DD-D5F9-4D8F-8C79-0EE691118B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FB739F0F-D61B-44D7-A2B6-4DADFADAC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8589" y="373730"/>
            <a:ext cx="7673415" cy="658652"/>
          </a:xfrm>
        </p:spPr>
        <p:txBody>
          <a:bodyPr>
            <a:normAutofit/>
          </a:bodyPr>
          <a:lstStyle/>
          <a:p>
            <a:r>
              <a:rPr lang="en-US" altLang="zh-CN" dirty="0"/>
              <a:t>11.2 </a:t>
            </a:r>
            <a:r>
              <a:rPr lang="zh-CN" altLang="en-US" dirty="0"/>
              <a:t>为模型绘制蒙皮权重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2B5B803-F1F1-4500-B13F-ADAFA50072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创建好骨骼后，下一步就需要给模型创建绑定蒙皮，并绘制绑定蒙皮的权重。因为这个角色的布线比较不规整，所以这次我们主要用“绘制蒙皮权重”工具来绘制角色的权重，具体操作如下。</a:t>
            </a:r>
          </a:p>
        </p:txBody>
      </p:sp>
    </p:spTree>
    <p:extLst>
      <p:ext uri="{BB962C8B-B14F-4D97-AF65-F5344CB8AC3E}">
        <p14:creationId xmlns:p14="http://schemas.microsoft.com/office/powerpoint/2010/main" val="5712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01</a:t>
            </a:r>
            <a:r>
              <a:rPr lang="zh-CN" altLang="en-US" dirty="0"/>
              <a:t>：选中骨骼并加选模型执行绑定模块下的“蒙皮</a:t>
            </a:r>
            <a:r>
              <a:rPr lang="en-US" altLang="zh-CN" dirty="0"/>
              <a:t>&gt;</a:t>
            </a:r>
            <a:r>
              <a:rPr lang="zh-CN" altLang="en-US" dirty="0"/>
              <a:t>绑定蒙皮”命令，如下左图所示。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02</a:t>
            </a:r>
            <a:r>
              <a:rPr lang="zh-CN" altLang="en-US" dirty="0"/>
              <a:t>：绘制</a:t>
            </a:r>
            <a:r>
              <a:rPr lang="en-US" altLang="zh-CN" dirty="0"/>
              <a:t>character1_Hips</a:t>
            </a:r>
            <a:r>
              <a:rPr lang="zh-CN" altLang="en-US" dirty="0"/>
              <a:t>臀部骨骼的权重，如下右图所示。</a:t>
            </a:r>
          </a:p>
        </p:txBody>
      </p:sp>
      <p:pic>
        <p:nvPicPr>
          <p:cNvPr id="4" name="图片 3"/>
          <p:cNvPicPr/>
          <p:nvPr/>
        </p:nvPicPr>
        <p:blipFill rotWithShape="1">
          <a:blip r:embed="rId2"/>
          <a:srcRect l="2958" t="4163" b="27066"/>
          <a:stretch/>
        </p:blipFill>
        <p:spPr bwMode="auto">
          <a:xfrm>
            <a:off x="663661" y="1872209"/>
            <a:ext cx="4707795" cy="2666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47360" y="1872209"/>
            <a:ext cx="4549930" cy="2666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76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03</a:t>
            </a:r>
            <a:r>
              <a:rPr lang="zh-CN" altLang="en-US" dirty="0"/>
              <a:t>：绘制</a:t>
            </a:r>
            <a:r>
              <a:rPr lang="en-US" altLang="zh-CN" dirty="0"/>
              <a:t>character1_Spine</a:t>
            </a:r>
            <a:r>
              <a:rPr lang="zh-CN" altLang="en-US" dirty="0"/>
              <a:t>躯干骨骼的权重，如下左图所示。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04</a:t>
            </a:r>
            <a:r>
              <a:rPr lang="zh-CN" altLang="en-US" dirty="0"/>
              <a:t>：绘制</a:t>
            </a:r>
            <a:r>
              <a:rPr lang="en-US" altLang="zh-CN" dirty="0"/>
              <a:t>character1_Spine1</a:t>
            </a:r>
            <a:r>
              <a:rPr lang="zh-CN" altLang="en-US" dirty="0"/>
              <a:t>躯干骨骼的权重，如下右图所示。</a:t>
            </a:r>
          </a:p>
        </p:txBody>
      </p:sp>
      <p:pic>
        <p:nvPicPr>
          <p:cNvPr id="3" name="图片 2"/>
          <p:cNvPicPr/>
          <p:nvPr/>
        </p:nvPicPr>
        <p:blipFill rotWithShape="1">
          <a:blip r:embed="rId2"/>
          <a:srcRect l="20992" r="-1"/>
          <a:stretch/>
        </p:blipFill>
        <p:spPr bwMode="auto">
          <a:xfrm>
            <a:off x="669319" y="1908636"/>
            <a:ext cx="5016879" cy="3494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图片 3"/>
          <p:cNvPicPr/>
          <p:nvPr/>
        </p:nvPicPr>
        <p:blipFill rotWithShape="1">
          <a:blip r:embed="rId3"/>
          <a:srcRect l="15656"/>
          <a:stretch/>
        </p:blipFill>
        <p:spPr bwMode="auto">
          <a:xfrm>
            <a:off x="5863792" y="1908636"/>
            <a:ext cx="5252753" cy="3494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928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05</a:t>
            </a:r>
            <a:r>
              <a:rPr lang="zh-CN" altLang="en-US" dirty="0"/>
              <a:t>：绘制</a:t>
            </a:r>
            <a:r>
              <a:rPr lang="en-US" altLang="zh-CN" dirty="0"/>
              <a:t>character1_Spine2</a:t>
            </a:r>
            <a:r>
              <a:rPr lang="zh-CN" altLang="en-US" dirty="0"/>
              <a:t>躯干骨骼的权重，如下左图所示。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06</a:t>
            </a:r>
            <a:r>
              <a:rPr lang="zh-CN" altLang="en-US" dirty="0"/>
              <a:t>：绘制</a:t>
            </a:r>
            <a:r>
              <a:rPr lang="en-US" altLang="zh-CN" dirty="0"/>
              <a:t>character1_LeftUpLeg</a:t>
            </a:r>
            <a:r>
              <a:rPr lang="zh-CN" altLang="en-US" dirty="0"/>
              <a:t>左侧大腿骨骼的权重，如下右图所示。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828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5149"/>
          <a:stretch>
            <a:fillRect/>
          </a:stretch>
        </p:blipFill>
        <p:spPr>
          <a:xfrm>
            <a:off x="548149" y="1828799"/>
            <a:ext cx="5097721" cy="300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rcRect b="11432"/>
          <a:stretch>
            <a:fillRect/>
          </a:stretch>
        </p:blipFill>
        <p:spPr>
          <a:xfrm>
            <a:off x="5827394" y="1828800"/>
            <a:ext cx="4196221" cy="3009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35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07</a:t>
            </a:r>
            <a:r>
              <a:rPr lang="zh-CN" altLang="en-US" dirty="0"/>
              <a:t>：再绘制</a:t>
            </a:r>
            <a:r>
              <a:rPr lang="en-US" altLang="zh-CN" dirty="0"/>
              <a:t>character1_LeftLeg</a:t>
            </a:r>
            <a:r>
              <a:rPr lang="zh-CN" altLang="en-US" dirty="0"/>
              <a:t>左侧小腿骨骼的权重，如下左图所示。绘制这里只需要绘制一边的权重，右腿骨骼的权重可以使用“镜像蒙皮权重”命令，将左边绘制好的权重镜像到右边。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08</a:t>
            </a:r>
            <a:r>
              <a:rPr lang="zh-CN" altLang="en-US" dirty="0"/>
              <a:t>：继续绘制</a:t>
            </a:r>
            <a:r>
              <a:rPr lang="en-US" altLang="zh-CN" dirty="0"/>
              <a:t>Character1_LeftFoot</a:t>
            </a:r>
            <a:r>
              <a:rPr lang="zh-CN" altLang="en-US" dirty="0"/>
              <a:t>左侧脚掌骨骼的权重，如下右图所示。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rcRect b="9437"/>
          <a:stretch>
            <a:fillRect/>
          </a:stretch>
        </p:blipFill>
        <p:spPr>
          <a:xfrm>
            <a:off x="580476" y="2665441"/>
            <a:ext cx="4826655" cy="376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76178" y="2665441"/>
            <a:ext cx="5162660" cy="3768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347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412750" y="552457"/>
            <a:ext cx="11410950" cy="5931470"/>
          </a:xfrm>
        </p:spPr>
        <p:txBody>
          <a:bodyPr>
            <a:normAutofit/>
          </a:bodyPr>
          <a:lstStyle/>
          <a:p>
            <a:r>
              <a:rPr lang="zh-CN" altLang="en-US" dirty="0"/>
              <a:t>步骤</a:t>
            </a:r>
            <a:r>
              <a:rPr lang="en-US" altLang="zh-CN" dirty="0"/>
              <a:t>09</a:t>
            </a:r>
            <a:r>
              <a:rPr lang="zh-CN" altLang="en-US" dirty="0"/>
              <a:t>：继续绘制</a:t>
            </a:r>
            <a:r>
              <a:rPr lang="en-US" altLang="zh-CN" dirty="0"/>
              <a:t>Character1_LeftToeBase</a:t>
            </a:r>
            <a:r>
              <a:rPr lang="zh-CN" altLang="en-US" dirty="0"/>
              <a:t>左侧脚趾骨骼的权重，如下左图所示。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10</a:t>
            </a:r>
            <a:r>
              <a:rPr lang="zh-CN" altLang="en-US" dirty="0"/>
              <a:t>：绘制</a:t>
            </a:r>
            <a:r>
              <a:rPr lang="en-US" altLang="zh-CN" dirty="0"/>
              <a:t>character1_LeftShoulder</a:t>
            </a:r>
            <a:r>
              <a:rPr lang="zh-CN" altLang="en-US" dirty="0"/>
              <a:t>左侧肩膀骨骼的权重，如下右图所示。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6661" y="1879599"/>
            <a:ext cx="4764532" cy="289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 rotWithShape="1">
          <a:blip r:embed="rId3"/>
          <a:srcRect l="8430"/>
          <a:stretch/>
        </p:blipFill>
        <p:spPr bwMode="auto">
          <a:xfrm>
            <a:off x="5538652" y="1879598"/>
            <a:ext cx="4898001" cy="2891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515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11</a:t>
            </a:r>
            <a:r>
              <a:rPr lang="zh-CN" altLang="en-US" dirty="0"/>
              <a:t>：绘制</a:t>
            </a:r>
            <a:r>
              <a:rPr lang="en-US" altLang="zh-CN" dirty="0"/>
              <a:t>character1_LeftArm</a:t>
            </a:r>
            <a:r>
              <a:rPr lang="zh-CN" altLang="en-US" dirty="0"/>
              <a:t>左侧大臂骨骼的权重，如下图所示。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7162" y="1362074"/>
            <a:ext cx="8584822" cy="3908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685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12</a:t>
            </a:r>
            <a:r>
              <a:rPr lang="zh-CN" altLang="en-US" dirty="0"/>
              <a:t>：绘制</a:t>
            </a:r>
            <a:r>
              <a:rPr lang="en-US" altLang="zh-CN" dirty="0"/>
              <a:t>character1_LeftForeArm</a:t>
            </a:r>
            <a:r>
              <a:rPr lang="zh-CN" altLang="en-US" dirty="0"/>
              <a:t>左侧小臂骨骼的权重，如下左图所示。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13</a:t>
            </a:r>
            <a:r>
              <a:rPr lang="zh-CN" altLang="en-US" dirty="0"/>
              <a:t>：绘制</a:t>
            </a:r>
            <a:r>
              <a:rPr lang="en-US" altLang="zh-CN" dirty="0"/>
              <a:t>character1_LeftHand</a:t>
            </a:r>
            <a:r>
              <a:rPr lang="zh-CN" altLang="en-US" dirty="0"/>
              <a:t>左侧手骨骼的权重，如下右图所示。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67327" y="1823778"/>
            <a:ext cx="4829809" cy="427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46404" y="1823778"/>
            <a:ext cx="4434310" cy="427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17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908ED504-EF2D-4351-B6D8-3A087C4AD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7388" y="1525376"/>
            <a:ext cx="9340898" cy="658652"/>
          </a:xfrm>
        </p:spPr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11</a:t>
            </a:r>
            <a:r>
              <a:rPr lang="zh-CN" altLang="en-US" dirty="0"/>
              <a:t>章 使用</a:t>
            </a:r>
            <a:r>
              <a:rPr lang="en-US" altLang="zh-CN" dirty="0"/>
              <a:t>HumanIK</a:t>
            </a:r>
            <a:r>
              <a:rPr lang="zh-CN" altLang="en-US" dirty="0"/>
              <a:t>进行角色绑定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BE5B0C6-EF4B-469B-B914-9B95E4B7F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本章通过实例来学习如果用</a:t>
            </a:r>
            <a:r>
              <a:rPr lang="en-US" altLang="zh-CN" dirty="0"/>
              <a:t>Maya</a:t>
            </a:r>
            <a:r>
              <a:rPr lang="zh-CN" altLang="en-US" dirty="0"/>
              <a:t>内置的</a:t>
            </a:r>
            <a:r>
              <a:rPr lang="en-US" altLang="zh-CN" dirty="0"/>
              <a:t>HumanIK</a:t>
            </a:r>
            <a:r>
              <a:rPr lang="zh-CN" altLang="en-US" dirty="0"/>
              <a:t>进行角色绑定，并用</a:t>
            </a:r>
            <a:r>
              <a:rPr lang="en-US" altLang="zh-CN" dirty="0"/>
              <a:t>HumanIK</a:t>
            </a:r>
            <a:r>
              <a:rPr lang="zh-CN" altLang="en-US" dirty="0"/>
              <a:t>的绑定文件去匹配动作捕捉数据。</a:t>
            </a:r>
          </a:p>
        </p:txBody>
      </p:sp>
    </p:spTree>
    <p:extLst>
      <p:ext uri="{BB962C8B-B14F-4D97-AF65-F5344CB8AC3E}">
        <p14:creationId xmlns:p14="http://schemas.microsoft.com/office/powerpoint/2010/main" val="34821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14</a:t>
            </a:r>
            <a:r>
              <a:rPr lang="zh-CN" altLang="en-US" dirty="0"/>
              <a:t>：绘制</a:t>
            </a:r>
            <a:r>
              <a:rPr lang="en-US" altLang="zh-CN" dirty="0"/>
              <a:t>character1_LeftHandIndex1</a:t>
            </a:r>
            <a:r>
              <a:rPr lang="zh-CN" altLang="en-US" dirty="0"/>
              <a:t>食指第一节骨骼的权重，如下图所示。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rcRect l="9684"/>
          <a:stretch>
            <a:fillRect/>
          </a:stretch>
        </p:blipFill>
        <p:spPr>
          <a:xfrm>
            <a:off x="658523" y="1352319"/>
            <a:ext cx="9607342" cy="4516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861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15</a:t>
            </a:r>
            <a:r>
              <a:rPr lang="zh-CN" altLang="en-US" dirty="0"/>
              <a:t>：绘制</a:t>
            </a:r>
            <a:r>
              <a:rPr lang="en-US" altLang="zh-CN" dirty="0"/>
              <a:t>character1_LeftHandIndex2</a:t>
            </a:r>
            <a:r>
              <a:rPr lang="zh-CN" altLang="en-US" dirty="0"/>
              <a:t>食指第二节骨骼的权重，如下图所示。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rcRect l="8998"/>
          <a:stretch>
            <a:fillRect/>
          </a:stretch>
        </p:blipFill>
        <p:spPr>
          <a:xfrm>
            <a:off x="690562" y="1233514"/>
            <a:ext cx="9617220" cy="5108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142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16</a:t>
            </a:r>
            <a:r>
              <a:rPr lang="zh-CN" altLang="en-US" dirty="0"/>
              <a:t>：绘制</a:t>
            </a:r>
            <a:r>
              <a:rPr lang="en-US" altLang="zh-CN" dirty="0"/>
              <a:t>character1_LeftHandIndex3</a:t>
            </a:r>
            <a:r>
              <a:rPr lang="zh-CN" altLang="en-US" dirty="0"/>
              <a:t>食指第三节骨骼的权重，如下左图所示。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17</a:t>
            </a:r>
            <a:r>
              <a:rPr lang="zh-CN" altLang="en-US" dirty="0"/>
              <a:t>：其他手指骨骼权重与食指权重基本一致，效果如下右图所示。</a:t>
            </a:r>
          </a:p>
        </p:txBody>
      </p:sp>
      <p:pic>
        <p:nvPicPr>
          <p:cNvPr id="6" name="图片 5"/>
          <p:cNvPicPr/>
          <p:nvPr/>
        </p:nvPicPr>
        <p:blipFill rotWithShape="1">
          <a:blip r:embed="rId2"/>
          <a:srcRect l="20345" t="8453" r="-1"/>
          <a:stretch/>
        </p:blipFill>
        <p:spPr bwMode="auto">
          <a:xfrm>
            <a:off x="629024" y="1924049"/>
            <a:ext cx="4607183" cy="2548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/>
          <p:cNvPicPr/>
          <p:nvPr/>
        </p:nvPicPr>
        <p:blipFill rotWithShape="1">
          <a:blip r:embed="rId3"/>
          <a:srcRect t="2831" b="-1"/>
          <a:stretch/>
        </p:blipFill>
        <p:spPr bwMode="auto">
          <a:xfrm>
            <a:off x="5612389" y="1924048"/>
            <a:ext cx="3155166" cy="2548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9906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18</a:t>
            </a:r>
            <a:r>
              <a:rPr lang="zh-CN" altLang="en-US" dirty="0"/>
              <a:t>：绘制</a:t>
            </a:r>
            <a:r>
              <a:rPr lang="en-US" altLang="zh-CN" dirty="0"/>
              <a:t>character1_Neck</a:t>
            </a:r>
            <a:r>
              <a:rPr lang="zh-CN" altLang="en-US" dirty="0"/>
              <a:t>脖子骨骼权重，如下左图所示。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19</a:t>
            </a:r>
            <a:r>
              <a:rPr lang="zh-CN" altLang="en-US" dirty="0"/>
              <a:t>：绘制</a:t>
            </a:r>
            <a:r>
              <a:rPr lang="en-US" altLang="zh-CN" dirty="0"/>
              <a:t>character1_Head</a:t>
            </a:r>
            <a:r>
              <a:rPr lang="zh-CN" altLang="en-US" dirty="0"/>
              <a:t>头部骨骼权重，如下右图所示。如果用户需要表情绑定，可以在此绑定的基础上进行添加。执行“镜像蒙皮权重”命令后，就完成了角色的权重绘制，接下来讲解如果创建</a:t>
            </a:r>
            <a:r>
              <a:rPr lang="en-US" altLang="zh-CN" dirty="0"/>
              <a:t>HumanIK</a:t>
            </a:r>
            <a:r>
              <a:rPr lang="zh-CN" altLang="en-US" dirty="0"/>
              <a:t>的绑定系统。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735069" y="2649219"/>
            <a:ext cx="4911902" cy="305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95138" y="2591549"/>
            <a:ext cx="5163356" cy="311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8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E8912B13-B19F-43A6-807D-FF1812C9C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4" y="2330957"/>
            <a:ext cx="6046265" cy="637192"/>
          </a:xfrm>
        </p:spPr>
        <p:txBody>
          <a:bodyPr/>
          <a:lstStyle/>
          <a:p>
            <a:r>
              <a:rPr lang="zh-CN" altLang="en-US" dirty="0"/>
              <a:t>创建</a:t>
            </a:r>
            <a:r>
              <a:rPr lang="en-US" altLang="zh-CN" dirty="0"/>
              <a:t>HumanIK</a:t>
            </a:r>
            <a:r>
              <a:rPr lang="zh-CN" altLang="en-US" dirty="0"/>
              <a:t>绑定系统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="" xmlns:a16="http://schemas.microsoft.com/office/drawing/2014/main" id="{C977D07F-CF58-421A-8C72-85FC0C556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0B06BF60-F5E1-4D7A-9880-FFF6AAA8B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9722" y="375802"/>
            <a:ext cx="10335078" cy="658652"/>
          </a:xfrm>
        </p:spPr>
        <p:txBody>
          <a:bodyPr>
            <a:normAutofit/>
          </a:bodyPr>
          <a:lstStyle/>
          <a:p>
            <a:r>
              <a:rPr lang="en-US" altLang="zh-CN" dirty="0"/>
              <a:t>11.3 </a:t>
            </a:r>
            <a:r>
              <a:rPr lang="zh-CN" altLang="en-US" dirty="0"/>
              <a:t>创建</a:t>
            </a:r>
            <a:r>
              <a:rPr lang="en-US" altLang="zh-CN" dirty="0"/>
              <a:t>HumanIK</a:t>
            </a:r>
            <a:r>
              <a:rPr lang="zh-CN" altLang="en-US" dirty="0"/>
              <a:t>绑定系统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244A27C-E663-428E-A6FA-326670C8D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在右侧的</a:t>
            </a:r>
            <a:r>
              <a:rPr lang="en-US" altLang="zh-CN" dirty="0"/>
              <a:t>HumanIK</a:t>
            </a:r>
            <a:r>
              <a:rPr lang="zh-CN" altLang="en-US" dirty="0"/>
              <a:t>属性面板中，选中“控制”面板，当前是没有控制器的。在右上角可以看到有“角色”和“源”的下拉菜单，如下图所示。“角色”就是指当前需要控制的骨骼名称。“源”是指用哪一种模式去控制当前“角色”里的骨骼。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rcRect l="12213"/>
          <a:stretch>
            <a:fillRect/>
          </a:stretch>
        </p:blipFill>
        <p:spPr>
          <a:xfrm>
            <a:off x="3161751" y="2700713"/>
            <a:ext cx="5716074" cy="3783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01</a:t>
            </a:r>
            <a:r>
              <a:rPr lang="zh-CN" altLang="en-US" dirty="0"/>
              <a:t>：在“源”的下拉列表中，选中“控制绑定”模式。这是在场景上的骨骼就会生产一套控制器，并且在右侧的“控制”面板中也出现了控制器的图标，如下图所示。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rcRect l="12279"/>
          <a:stretch>
            <a:fillRect/>
          </a:stretch>
        </p:blipFill>
        <p:spPr>
          <a:xfrm>
            <a:off x="2796128" y="1886987"/>
            <a:ext cx="6599744" cy="4380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680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提示：“控制”面板工具的含义</a:t>
            </a:r>
          </a:p>
          <a:p>
            <a:r>
              <a:rPr lang="zh-CN" altLang="en-US" dirty="0"/>
              <a:t>“控制”面板上的一排工具命令，如下图所示。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961274" y="1926648"/>
            <a:ext cx="2677109" cy="1182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7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从左至右各工具的含义如下。</a:t>
            </a:r>
          </a:p>
          <a:p>
            <a:r>
              <a:rPr lang="en-US" altLang="zh-CN" dirty="0"/>
              <a:t>1</a:t>
            </a:r>
            <a:r>
              <a:rPr lang="en-US" altLang="zh-CN" dirty="0" smtClean="0"/>
              <a:t>. </a:t>
            </a:r>
            <a:r>
              <a:rPr lang="zh-CN" altLang="en-US" dirty="0" smtClean="0"/>
              <a:t>显</a:t>
            </a:r>
            <a:r>
              <a:rPr lang="zh-CN" altLang="en-US" dirty="0"/>
              <a:t>示</a:t>
            </a:r>
            <a:r>
              <a:rPr lang="en-US" altLang="zh-CN" dirty="0"/>
              <a:t>/</a:t>
            </a:r>
            <a:r>
              <a:rPr lang="zh-CN" altLang="en-US" dirty="0"/>
              <a:t>隐藏 </a:t>
            </a:r>
            <a:r>
              <a:rPr lang="en-US" altLang="zh-CN" dirty="0"/>
              <a:t>IK</a:t>
            </a:r>
            <a:r>
              <a:rPr lang="zh-CN" altLang="en-US" dirty="0"/>
              <a:t>：用来控制</a:t>
            </a:r>
            <a:r>
              <a:rPr lang="en-US" altLang="zh-CN" dirty="0"/>
              <a:t>IK</a:t>
            </a:r>
            <a:r>
              <a:rPr lang="zh-CN" altLang="en-US" dirty="0"/>
              <a:t>控制器的显示和隐藏，在场景上红色的圆圈形控制器与定位器都属于</a:t>
            </a:r>
            <a:r>
              <a:rPr lang="en-US" altLang="zh-CN" dirty="0"/>
              <a:t>IK</a:t>
            </a:r>
            <a:r>
              <a:rPr lang="zh-CN" altLang="en-US" dirty="0"/>
              <a:t>控制器</a:t>
            </a:r>
            <a:r>
              <a:rPr lang="en-US" altLang="zh-CN" dirty="0"/>
              <a:t>,</a:t>
            </a:r>
            <a:r>
              <a:rPr lang="zh-CN" altLang="en-US" dirty="0"/>
              <a:t>也可以在控制面板里选中圆球图标从而选中</a:t>
            </a:r>
            <a:r>
              <a:rPr lang="en-US" altLang="zh-CN" dirty="0"/>
              <a:t>IK</a:t>
            </a:r>
            <a:r>
              <a:rPr lang="zh-CN" altLang="en-US" dirty="0"/>
              <a:t>控制器。</a:t>
            </a:r>
          </a:p>
          <a:p>
            <a:r>
              <a:rPr lang="en-US" altLang="zh-CN" dirty="0"/>
              <a:t>2</a:t>
            </a:r>
            <a:r>
              <a:rPr lang="en-US" altLang="zh-CN" dirty="0" smtClean="0"/>
              <a:t>. </a:t>
            </a:r>
            <a:r>
              <a:rPr lang="zh-CN" altLang="en-US" dirty="0" smtClean="0"/>
              <a:t>显</a:t>
            </a:r>
            <a:r>
              <a:rPr lang="zh-CN" altLang="en-US" dirty="0"/>
              <a:t>示</a:t>
            </a:r>
            <a:r>
              <a:rPr lang="en-US" altLang="zh-CN" dirty="0"/>
              <a:t>/</a:t>
            </a:r>
            <a:r>
              <a:rPr lang="zh-CN" altLang="en-US" dirty="0"/>
              <a:t>隐藏 </a:t>
            </a:r>
            <a:r>
              <a:rPr lang="en-US" altLang="zh-CN" dirty="0"/>
              <a:t>FK</a:t>
            </a:r>
            <a:r>
              <a:rPr lang="zh-CN" altLang="en-US" dirty="0"/>
              <a:t>：用来控制</a:t>
            </a:r>
            <a:r>
              <a:rPr lang="en-US" altLang="zh-CN" dirty="0"/>
              <a:t>FK</a:t>
            </a:r>
            <a:r>
              <a:rPr lang="zh-CN" altLang="en-US" dirty="0"/>
              <a:t>控制器的显示和隐藏，在场景上黄色的类似于骨骼图标的控制器属于</a:t>
            </a:r>
            <a:r>
              <a:rPr lang="en-US" altLang="zh-CN" dirty="0"/>
              <a:t>FK</a:t>
            </a:r>
            <a:r>
              <a:rPr lang="zh-CN" altLang="en-US" dirty="0"/>
              <a:t>控制器，也可以在控制面板里选中棍行图标从而选中</a:t>
            </a:r>
            <a:r>
              <a:rPr lang="en-US" altLang="zh-CN" dirty="0"/>
              <a:t>FK</a:t>
            </a:r>
            <a:r>
              <a:rPr lang="zh-CN" altLang="en-US" dirty="0"/>
              <a:t>控制器。</a:t>
            </a:r>
          </a:p>
          <a:p>
            <a:r>
              <a:rPr lang="en-US" altLang="zh-CN" dirty="0"/>
              <a:t>3</a:t>
            </a:r>
            <a:r>
              <a:rPr lang="en-US" altLang="zh-CN" dirty="0" smtClean="0"/>
              <a:t>. </a:t>
            </a:r>
            <a:r>
              <a:rPr lang="zh-CN" altLang="en-US" dirty="0" smtClean="0"/>
              <a:t>显</a:t>
            </a:r>
            <a:r>
              <a:rPr lang="zh-CN" altLang="en-US" dirty="0"/>
              <a:t>示</a:t>
            </a:r>
            <a:r>
              <a:rPr lang="en-US" altLang="zh-CN" dirty="0"/>
              <a:t>/</a:t>
            </a:r>
            <a:r>
              <a:rPr lang="zh-CN" altLang="en-US" dirty="0"/>
              <a:t>隐藏 骨架：用来显示和隐藏蒙皮骨骼。</a:t>
            </a:r>
          </a:p>
          <a:p>
            <a:r>
              <a:rPr lang="en-US" altLang="zh-CN" dirty="0"/>
              <a:t>4</a:t>
            </a:r>
            <a:r>
              <a:rPr lang="en-US" altLang="zh-CN" dirty="0" smtClean="0"/>
              <a:t>. </a:t>
            </a:r>
            <a:r>
              <a:rPr lang="zh-CN" altLang="en-US" dirty="0" smtClean="0"/>
              <a:t>全</a:t>
            </a:r>
            <a:r>
              <a:rPr lang="zh-CN" altLang="en-US" dirty="0"/>
              <a:t>身控制模式：在全身控制模式下移动控制器会对角色全身的控制器有拉动影响。</a:t>
            </a:r>
          </a:p>
          <a:p>
            <a:r>
              <a:rPr lang="en-US" altLang="zh-CN" dirty="0"/>
              <a:t>5</a:t>
            </a:r>
            <a:r>
              <a:rPr lang="en-US" altLang="zh-CN" dirty="0" smtClean="0"/>
              <a:t>. </a:t>
            </a:r>
            <a:r>
              <a:rPr lang="zh-CN" altLang="en-US" dirty="0" smtClean="0"/>
              <a:t>身</a:t>
            </a:r>
            <a:r>
              <a:rPr lang="zh-CN" altLang="en-US" dirty="0"/>
              <a:t>体部分模式：在身体部分模式下移动控制器只会对相关联的骨骼与有影响。如下左图所示，是在全身控制模式下移动手的</a:t>
            </a:r>
            <a:r>
              <a:rPr lang="en-US" altLang="zh-CN" dirty="0"/>
              <a:t>IK</a:t>
            </a:r>
            <a:r>
              <a:rPr lang="zh-CN" altLang="en-US" dirty="0"/>
              <a:t>控制器，可以看到角色的整个身体都会被手的</a:t>
            </a:r>
            <a:r>
              <a:rPr lang="en-US" altLang="zh-CN" dirty="0"/>
              <a:t>IK</a:t>
            </a:r>
            <a:r>
              <a:rPr lang="zh-CN" altLang="en-US" dirty="0"/>
              <a:t>控制器所拉动。而在身体部分模式下只有手臂区域受到手的</a:t>
            </a:r>
            <a:r>
              <a:rPr lang="en-US" altLang="zh-CN" dirty="0"/>
              <a:t>IK</a:t>
            </a:r>
            <a:r>
              <a:rPr lang="zh-CN" altLang="en-US" dirty="0"/>
              <a:t>控制器影响，如下右图所示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7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93682" y="1249507"/>
            <a:ext cx="4496061" cy="365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864254" y="1249507"/>
            <a:ext cx="5207898" cy="3655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90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24B65BD-3D0E-4F32-87EF-6C552A0966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了解</a:t>
            </a:r>
            <a:r>
              <a:rPr lang="en-US" altLang="zh-CN" dirty="0"/>
              <a:t>HumanIK</a:t>
            </a:r>
            <a:r>
              <a:rPr lang="zh-CN" altLang="en-US" dirty="0"/>
              <a:t>绑定知识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学</a:t>
            </a:r>
            <a:r>
              <a:rPr lang="zh-CN" altLang="en-US" dirty="0"/>
              <a:t>习角色全身权重绘制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如</a:t>
            </a:r>
            <a:r>
              <a:rPr lang="zh-CN" altLang="en-US" dirty="0"/>
              <a:t>何匹配动作捕捉数据</a:t>
            </a:r>
          </a:p>
        </p:txBody>
      </p:sp>
    </p:spTree>
    <p:extLst>
      <p:ext uri="{BB962C8B-B14F-4D97-AF65-F5344CB8AC3E}">
        <p14:creationId xmlns:p14="http://schemas.microsoft.com/office/powerpoint/2010/main" val="27408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6. </a:t>
            </a:r>
            <a:r>
              <a:rPr lang="zh-CN" altLang="en-US" dirty="0"/>
              <a:t>选择模式：只能选择并控制开启</a:t>
            </a:r>
            <a:r>
              <a:rPr lang="en-US" altLang="zh-CN" dirty="0"/>
              <a:t>IK</a:t>
            </a:r>
            <a:r>
              <a:rPr lang="zh-CN" altLang="en-US" dirty="0"/>
              <a:t>融合的</a:t>
            </a:r>
            <a:r>
              <a:rPr lang="en-US" altLang="zh-CN" dirty="0"/>
              <a:t>IK</a:t>
            </a:r>
            <a:r>
              <a:rPr lang="zh-CN" altLang="en-US" dirty="0"/>
              <a:t>控制器。</a:t>
            </a:r>
          </a:p>
          <a:p>
            <a:r>
              <a:rPr lang="en-US" altLang="zh-CN" dirty="0"/>
              <a:t>7. </a:t>
            </a:r>
            <a:r>
              <a:rPr lang="zh-CN" altLang="en-US" dirty="0"/>
              <a:t>固定平移：固定</a:t>
            </a:r>
            <a:r>
              <a:rPr lang="en-US" altLang="zh-CN" dirty="0"/>
              <a:t>IK</a:t>
            </a:r>
            <a:r>
              <a:rPr lang="zh-CN" altLang="en-US" dirty="0"/>
              <a:t>控制器的平移属性。</a:t>
            </a:r>
          </a:p>
          <a:p>
            <a:r>
              <a:rPr lang="en-US" altLang="zh-CN" dirty="0"/>
              <a:t>8. </a:t>
            </a:r>
            <a:r>
              <a:rPr lang="zh-CN" altLang="en-US" dirty="0"/>
              <a:t>固定旋转：固定</a:t>
            </a:r>
            <a:r>
              <a:rPr lang="en-US" altLang="zh-CN" dirty="0"/>
              <a:t>IK</a:t>
            </a:r>
            <a:r>
              <a:rPr lang="zh-CN" altLang="en-US" dirty="0"/>
              <a:t>控制器的旋转属性。</a:t>
            </a:r>
          </a:p>
          <a:p>
            <a:r>
              <a:rPr lang="en-US" altLang="zh-CN" dirty="0"/>
              <a:t>9. </a:t>
            </a:r>
            <a:r>
              <a:rPr lang="zh-CN" altLang="en-US" dirty="0"/>
              <a:t>释放：释放所有的固定。</a:t>
            </a:r>
          </a:p>
        </p:txBody>
      </p:sp>
    </p:spTree>
    <p:extLst>
      <p:ext uri="{BB962C8B-B14F-4D97-AF65-F5344CB8AC3E}">
        <p14:creationId xmlns:p14="http://schemas.microsoft.com/office/powerpoint/2010/main" val="17582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02</a:t>
            </a:r>
            <a:r>
              <a:rPr lang="zh-CN" altLang="en-US" dirty="0"/>
              <a:t>：选中场景任意的</a:t>
            </a:r>
            <a:r>
              <a:rPr lang="en-US" altLang="zh-CN" dirty="0"/>
              <a:t>IK</a:t>
            </a:r>
            <a:r>
              <a:rPr lang="zh-CN" altLang="en-US" dirty="0"/>
              <a:t>控制器在“控制”面板中的“</a:t>
            </a:r>
            <a:r>
              <a:rPr lang="en-US" altLang="zh-CN" dirty="0"/>
              <a:t>HumanIK </a:t>
            </a:r>
            <a:r>
              <a:rPr lang="zh-CN" altLang="en-US" dirty="0"/>
              <a:t>控制”卷展栏会被开启，包括“</a:t>
            </a:r>
            <a:r>
              <a:rPr lang="en-US" altLang="zh-CN" dirty="0"/>
              <a:t>IK</a:t>
            </a:r>
            <a:r>
              <a:rPr lang="zh-CN" altLang="en-US" dirty="0"/>
              <a:t>融合平移”“</a:t>
            </a:r>
            <a:r>
              <a:rPr lang="en-US" altLang="zh-CN" dirty="0"/>
              <a:t>IK</a:t>
            </a:r>
            <a:r>
              <a:rPr lang="zh-CN" altLang="en-US" dirty="0"/>
              <a:t>融合旋转”和“</a:t>
            </a:r>
            <a:r>
              <a:rPr lang="en-US" altLang="zh-CN" dirty="0"/>
              <a:t>IK</a:t>
            </a:r>
            <a:r>
              <a:rPr lang="zh-CN" altLang="en-US" dirty="0"/>
              <a:t>拉动”三个属性，如下左图所示。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03</a:t>
            </a:r>
            <a:r>
              <a:rPr lang="zh-CN" altLang="en-US" dirty="0"/>
              <a:t>：将“</a:t>
            </a:r>
            <a:r>
              <a:rPr lang="en-US" altLang="zh-CN" dirty="0"/>
              <a:t>IK</a:t>
            </a:r>
            <a:r>
              <a:rPr lang="zh-CN" altLang="en-US" dirty="0"/>
              <a:t>融合平移”和“</a:t>
            </a:r>
            <a:r>
              <a:rPr lang="en-US" altLang="zh-CN" dirty="0"/>
              <a:t>IK</a:t>
            </a:r>
            <a:r>
              <a:rPr lang="zh-CN" altLang="en-US" dirty="0"/>
              <a:t>融合旋转”属性设置为</a:t>
            </a:r>
            <a:r>
              <a:rPr lang="en-US" altLang="zh-CN" dirty="0"/>
              <a:t>1</a:t>
            </a:r>
            <a:r>
              <a:rPr lang="zh-CN" altLang="en-US" dirty="0"/>
              <a:t>时，则锁定</a:t>
            </a:r>
            <a:r>
              <a:rPr lang="en-US" altLang="zh-CN" dirty="0"/>
              <a:t>IK</a:t>
            </a:r>
            <a:r>
              <a:rPr lang="zh-CN" altLang="en-US" dirty="0"/>
              <a:t>控制器，</a:t>
            </a:r>
            <a:r>
              <a:rPr lang="en-US" altLang="zh-CN" dirty="0"/>
              <a:t>IK</a:t>
            </a:r>
            <a:r>
              <a:rPr lang="zh-CN" altLang="en-US" dirty="0"/>
              <a:t>控制器则不受</a:t>
            </a:r>
            <a:r>
              <a:rPr lang="en-US" altLang="zh-CN" dirty="0"/>
              <a:t>FK</a:t>
            </a:r>
            <a:r>
              <a:rPr lang="zh-CN" altLang="en-US" dirty="0"/>
              <a:t>控制器所影响。如将“</a:t>
            </a:r>
            <a:r>
              <a:rPr lang="en-US" altLang="zh-CN" dirty="0"/>
              <a:t>IK</a:t>
            </a:r>
            <a:r>
              <a:rPr lang="zh-CN" altLang="en-US" dirty="0"/>
              <a:t>拉动”也设置为</a:t>
            </a:r>
            <a:r>
              <a:rPr lang="en-US" altLang="zh-CN" dirty="0"/>
              <a:t>1</a:t>
            </a:r>
            <a:r>
              <a:rPr lang="zh-CN" altLang="en-US" dirty="0"/>
              <a:t>时，则移动</a:t>
            </a:r>
            <a:r>
              <a:rPr lang="en-US" altLang="zh-CN" dirty="0"/>
              <a:t>IK</a:t>
            </a:r>
            <a:r>
              <a:rPr lang="zh-CN" altLang="en-US" dirty="0"/>
              <a:t>控制器会拉动全身的其他控制器，效果如下右图所示。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45853" y="2995236"/>
            <a:ext cx="5487358" cy="317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332537" y="2995235"/>
            <a:ext cx="3834197" cy="3172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8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匹配动作捕捉数据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3308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11.4 </a:t>
            </a:r>
            <a:r>
              <a:rPr lang="zh-CN" altLang="en-US" dirty="0"/>
              <a:t>匹配动作捕捉数据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这套</a:t>
            </a:r>
            <a:r>
              <a:rPr lang="en-US" altLang="zh-CN" dirty="0"/>
              <a:t>HumanIK</a:t>
            </a:r>
            <a:r>
              <a:rPr lang="zh-CN" altLang="en-US" dirty="0"/>
              <a:t>控制器可以供动画师直接创建动画，也可以用来匹配动作捕捉数据。只要将带有动画信息的</a:t>
            </a:r>
            <a:r>
              <a:rPr lang="en-US" altLang="zh-CN" dirty="0"/>
              <a:t>FBX</a:t>
            </a:r>
            <a:r>
              <a:rPr lang="zh-CN" altLang="en-US" dirty="0"/>
              <a:t>格式的文件导入到</a:t>
            </a:r>
            <a:r>
              <a:rPr lang="en-US" altLang="zh-CN" dirty="0"/>
              <a:t>Maya</a:t>
            </a:r>
            <a:r>
              <a:rPr lang="zh-CN" altLang="en-US" dirty="0"/>
              <a:t>中，就可以将动作捕捉数据匹配到用户制作的模型上。下面将讲解如何用这套绑定来匹配动作捕捉数据。</a:t>
            </a:r>
          </a:p>
        </p:txBody>
      </p:sp>
    </p:spTree>
    <p:extLst>
      <p:ext uri="{BB962C8B-B14F-4D97-AF65-F5344CB8AC3E}">
        <p14:creationId xmlns:p14="http://schemas.microsoft.com/office/powerpoint/2010/main" val="786968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01</a:t>
            </a:r>
            <a:r>
              <a:rPr lang="zh-CN" altLang="en-US" dirty="0"/>
              <a:t>：执行“窗口</a:t>
            </a:r>
            <a:r>
              <a:rPr lang="en-US" altLang="zh-CN" dirty="0"/>
              <a:t>&gt;</a:t>
            </a:r>
            <a:r>
              <a:rPr lang="zh-CN" altLang="en-US" dirty="0"/>
              <a:t>常规编辑器</a:t>
            </a:r>
            <a:r>
              <a:rPr lang="en-US" altLang="zh-CN" dirty="0"/>
              <a:t>&gt;</a:t>
            </a:r>
            <a:r>
              <a:rPr lang="zh-CN" altLang="en-US" dirty="0"/>
              <a:t>内容浏览器”命令，在“内容浏览器”窗口中找到</a:t>
            </a:r>
            <a:r>
              <a:rPr lang="en-US" altLang="zh-CN" dirty="0"/>
              <a:t>Examples&gt;Animation&gt;Motion Capture&gt;FBX</a:t>
            </a:r>
            <a:r>
              <a:rPr lang="zh-CN" altLang="en-US" dirty="0"/>
              <a:t>文件夹，如下图所示。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rcRect l="1171" r="2595"/>
          <a:stretch>
            <a:fillRect/>
          </a:stretch>
        </p:blipFill>
        <p:spPr>
          <a:xfrm>
            <a:off x="603424" y="1693516"/>
            <a:ext cx="10013664" cy="2878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991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02</a:t>
            </a:r>
            <a:r>
              <a:rPr lang="zh-CN" altLang="en-US" dirty="0"/>
              <a:t>：这里都是具有动作捕捉数据的</a:t>
            </a:r>
            <a:r>
              <a:rPr lang="en-US" altLang="zh-CN" dirty="0"/>
              <a:t>FBX</a:t>
            </a:r>
            <a:r>
              <a:rPr lang="zh-CN" altLang="en-US" dirty="0"/>
              <a:t>文件，例如双击</a:t>
            </a:r>
            <a:r>
              <a:rPr lang="en-US" altLang="zh-CN" dirty="0"/>
              <a:t>jumpOn.fbx</a:t>
            </a:r>
            <a:r>
              <a:rPr lang="zh-CN" altLang="en-US" dirty="0"/>
              <a:t>图标便可把文件导入到当前的场景中，如下左图所示。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03</a:t>
            </a:r>
            <a:r>
              <a:rPr lang="zh-CN" altLang="en-US" dirty="0"/>
              <a:t>：然后将</a:t>
            </a:r>
            <a:r>
              <a:rPr lang="en-US" altLang="zh-CN" dirty="0"/>
              <a:t>HumanIK</a:t>
            </a:r>
            <a:r>
              <a:rPr lang="zh-CN" altLang="en-US" dirty="0"/>
              <a:t>面板中的“源”属性改为</a:t>
            </a:r>
            <a:r>
              <a:rPr lang="en-US" altLang="zh-CN" dirty="0"/>
              <a:t>JumpOn1</a:t>
            </a:r>
            <a:r>
              <a:rPr lang="zh-CN" altLang="en-US" dirty="0"/>
              <a:t>，如下右图所示。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 rotWithShape="1">
          <a:blip r:embed="rId2"/>
          <a:srcRect l="11001" r="2836"/>
          <a:stretch/>
        </p:blipFill>
        <p:spPr bwMode="auto">
          <a:xfrm>
            <a:off x="603307" y="2246342"/>
            <a:ext cx="4428861" cy="3190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47871" y="2246342"/>
            <a:ext cx="5251674" cy="3190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926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04</a:t>
            </a:r>
            <a:r>
              <a:rPr lang="zh-CN" altLang="en-US" dirty="0"/>
              <a:t>：观察场景中的角色，此时就匹配了</a:t>
            </a:r>
            <a:r>
              <a:rPr lang="en-US" altLang="zh-CN" dirty="0"/>
              <a:t>JumpOn1</a:t>
            </a:r>
            <a:r>
              <a:rPr lang="zh-CN" altLang="en-US" dirty="0"/>
              <a:t>的动画信息，效果如下左、下中和下右图所示。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857" y="1699463"/>
            <a:ext cx="2971396" cy="305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 rotWithShape="1">
          <a:blip r:embed="rId3"/>
          <a:srcRect r="5970"/>
          <a:stretch/>
        </p:blipFill>
        <p:spPr bwMode="auto">
          <a:xfrm>
            <a:off x="4143519" y="1699463"/>
            <a:ext cx="2864948" cy="3055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7144587" y="1699462"/>
            <a:ext cx="2232170" cy="3080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161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05</a:t>
            </a:r>
            <a:r>
              <a:rPr lang="zh-CN" altLang="en-US" dirty="0"/>
              <a:t>：单击</a:t>
            </a:r>
            <a:r>
              <a:rPr lang="en-US" altLang="zh-CN" dirty="0"/>
              <a:t>HumanIK</a:t>
            </a:r>
            <a:r>
              <a:rPr lang="zh-CN" altLang="en-US" dirty="0"/>
              <a:t>图标，在弹出的菜单中选择“烘焙</a:t>
            </a:r>
            <a:r>
              <a:rPr lang="en-US" altLang="zh-CN" dirty="0"/>
              <a:t>&gt;</a:t>
            </a:r>
            <a:r>
              <a:rPr lang="zh-CN" altLang="en-US" dirty="0"/>
              <a:t>烘焙控制绑定”命令，可以将动画信息烘焙到控制器上，这样就可以再次使用控制器对角色的动画进行调节，如下左图所示。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06</a:t>
            </a:r>
            <a:r>
              <a:rPr lang="zh-CN" altLang="en-US" dirty="0"/>
              <a:t>：这就是</a:t>
            </a:r>
            <a:r>
              <a:rPr lang="en-US" altLang="zh-CN" dirty="0"/>
              <a:t>HumanIK</a:t>
            </a:r>
            <a:r>
              <a:rPr lang="zh-CN" altLang="en-US" dirty="0"/>
              <a:t>绑定的制作流程，用户也可以不使用</a:t>
            </a:r>
            <a:r>
              <a:rPr lang="en-US" altLang="zh-CN" dirty="0"/>
              <a:t>HumanIk</a:t>
            </a:r>
            <a:r>
              <a:rPr lang="zh-CN" altLang="en-US" dirty="0"/>
              <a:t>自动生产的骨架，可以将自己创建的骨架在“定义”面板中设置一下，也能用来匹配动作捕捉的数据，如上右图所示。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 l="11736" b="19842"/>
          <a:stretch>
            <a:fillRect/>
          </a:stretch>
        </p:blipFill>
        <p:spPr>
          <a:xfrm>
            <a:off x="1620375" y="2923308"/>
            <a:ext cx="4903832" cy="354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787919" y="2923308"/>
            <a:ext cx="2174872" cy="354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37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7">
            <a:extLst>
              <a:ext uri="{FF2B5EF4-FFF2-40B4-BE49-F238E27FC236}">
                <a16:creationId xmlns="" xmlns:a16="http://schemas.microsoft.com/office/drawing/2014/main" id="{0FEB2EA4-E770-4AED-846A-656F68EF0D2F}"/>
              </a:ext>
            </a:extLst>
          </p:cNvPr>
          <p:cNvSpPr txBox="1">
            <a:spLocks/>
          </p:cNvSpPr>
          <p:nvPr/>
        </p:nvSpPr>
        <p:spPr>
          <a:xfrm>
            <a:off x="7344808" y="2696797"/>
            <a:ext cx="3165081" cy="42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为模型绘制蒙皮权重</a:t>
            </a:r>
          </a:p>
        </p:txBody>
      </p:sp>
      <p:sp>
        <p:nvSpPr>
          <p:cNvPr id="11" name="文本占位符 7">
            <a:extLst>
              <a:ext uri="{FF2B5EF4-FFF2-40B4-BE49-F238E27FC236}">
                <a16:creationId xmlns="" xmlns:a16="http://schemas.microsoft.com/office/drawing/2014/main" id="{5431DBE6-DF3C-4744-9D8D-09A761709F96}"/>
              </a:ext>
            </a:extLst>
          </p:cNvPr>
          <p:cNvSpPr txBox="1">
            <a:spLocks/>
          </p:cNvSpPr>
          <p:nvPr/>
        </p:nvSpPr>
        <p:spPr>
          <a:xfrm>
            <a:off x="7344808" y="3409599"/>
            <a:ext cx="3165081" cy="42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创建</a:t>
            </a:r>
            <a:r>
              <a:rPr lang="en-US" altLang="zh-CN" dirty="0"/>
              <a:t>HumanIK</a:t>
            </a:r>
            <a:r>
              <a:rPr lang="zh-CN" altLang="en-US" dirty="0"/>
              <a:t>绑定系统</a:t>
            </a:r>
          </a:p>
        </p:txBody>
      </p:sp>
      <p:sp>
        <p:nvSpPr>
          <p:cNvPr id="13" name="文本占位符 7">
            <a:extLst>
              <a:ext uri="{FF2B5EF4-FFF2-40B4-BE49-F238E27FC236}">
                <a16:creationId xmlns="" xmlns:a16="http://schemas.microsoft.com/office/drawing/2014/main" id="{4809F739-2340-439D-88B8-C58E8A945B92}"/>
              </a:ext>
            </a:extLst>
          </p:cNvPr>
          <p:cNvSpPr txBox="1">
            <a:spLocks/>
          </p:cNvSpPr>
          <p:nvPr/>
        </p:nvSpPr>
        <p:spPr>
          <a:xfrm>
            <a:off x="7344808" y="2001933"/>
            <a:ext cx="3165081" cy="42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创建</a:t>
            </a:r>
            <a:r>
              <a:rPr lang="en-US" altLang="zh-CN" dirty="0"/>
              <a:t>HumanIk</a:t>
            </a:r>
            <a:r>
              <a:rPr lang="zh-CN" altLang="en-US" dirty="0"/>
              <a:t>骨骼</a:t>
            </a:r>
          </a:p>
        </p:txBody>
      </p:sp>
      <p:sp>
        <p:nvSpPr>
          <p:cNvPr id="5" name="文本占位符 7">
            <a:extLst>
              <a:ext uri="{FF2B5EF4-FFF2-40B4-BE49-F238E27FC236}">
                <a16:creationId xmlns="" xmlns:a16="http://schemas.microsoft.com/office/drawing/2014/main" id="{5431DBE6-DF3C-4744-9D8D-09A761709F96}"/>
              </a:ext>
            </a:extLst>
          </p:cNvPr>
          <p:cNvSpPr txBox="1">
            <a:spLocks/>
          </p:cNvSpPr>
          <p:nvPr/>
        </p:nvSpPr>
        <p:spPr>
          <a:xfrm>
            <a:off x="7344808" y="4124493"/>
            <a:ext cx="3165081" cy="42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匹配动作捕捉数据</a:t>
            </a:r>
          </a:p>
        </p:txBody>
      </p:sp>
    </p:spTree>
    <p:extLst>
      <p:ext uri="{BB962C8B-B14F-4D97-AF65-F5344CB8AC3E}">
        <p14:creationId xmlns:p14="http://schemas.microsoft.com/office/powerpoint/2010/main" val="16018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492736CC-3BCF-46FD-BA73-428E4A149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3" y="2333696"/>
            <a:ext cx="6046265" cy="637192"/>
          </a:xfrm>
        </p:spPr>
        <p:txBody>
          <a:bodyPr/>
          <a:lstStyle/>
          <a:p>
            <a:r>
              <a:rPr lang="zh-CN" altLang="en-US" dirty="0" smtClean="0"/>
              <a:t>创</a:t>
            </a:r>
            <a:r>
              <a:rPr lang="zh-CN" altLang="en-US" dirty="0"/>
              <a:t>建</a:t>
            </a:r>
            <a:r>
              <a:rPr lang="en-US" altLang="zh-CN" dirty="0"/>
              <a:t>HumanIk</a:t>
            </a:r>
            <a:r>
              <a:rPr lang="zh-CN" altLang="en-US" dirty="0"/>
              <a:t>骨骼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="" xmlns:a16="http://schemas.microsoft.com/office/drawing/2014/main" id="{F325ECA8-BF56-4346-B3ED-50032AF8B0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9002" y="2886229"/>
            <a:ext cx="2001158" cy="1406553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5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64E59DE6-FC50-436B-B429-0D7D8F79A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11.1 </a:t>
            </a:r>
            <a:r>
              <a:rPr lang="zh-CN" altLang="en-US" dirty="0"/>
              <a:t>创建</a:t>
            </a:r>
            <a:r>
              <a:rPr lang="en-US" altLang="zh-CN" dirty="0"/>
              <a:t>HumanIk</a:t>
            </a:r>
            <a:r>
              <a:rPr lang="zh-CN" altLang="en-US" dirty="0"/>
              <a:t>骨骼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93ABDF1-28A5-4B27-9379-1B76FD37E6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HumanIK</a:t>
            </a:r>
            <a:r>
              <a:rPr lang="zh-CN" altLang="en-US" dirty="0"/>
              <a:t>（人类角色反向动力学）是</a:t>
            </a:r>
            <a:r>
              <a:rPr lang="en-US" altLang="zh-CN" dirty="0"/>
              <a:t>Maya 2022</a:t>
            </a:r>
            <a:r>
              <a:rPr lang="zh-CN" altLang="en-US" dirty="0"/>
              <a:t>内置的一套绑定系统，可以为用户提供方便快捷的绑定方案。</a:t>
            </a:r>
            <a:r>
              <a:rPr lang="en-US" altLang="zh-CN" dirty="0"/>
              <a:t>Maya</a:t>
            </a:r>
            <a:r>
              <a:rPr lang="zh-CN" altLang="en-US" dirty="0"/>
              <a:t>内置</a:t>
            </a:r>
            <a:r>
              <a:rPr lang="en-US" altLang="zh-CN" dirty="0"/>
              <a:t>HumanaIK</a:t>
            </a:r>
            <a:r>
              <a:rPr lang="zh-CN" altLang="en-US" dirty="0"/>
              <a:t>技术是为了匹配</a:t>
            </a:r>
            <a:r>
              <a:rPr lang="en-US" altLang="zh-CN" dirty="0"/>
              <a:t>MotionBuilder</a:t>
            </a:r>
            <a:r>
              <a:rPr lang="zh-CN" altLang="en-US" dirty="0"/>
              <a:t>（专业获取动画捕捉信息的三维软件）软件中的动作捕捉信息，可以让用户在</a:t>
            </a:r>
            <a:r>
              <a:rPr lang="en-US" altLang="zh-CN" dirty="0"/>
              <a:t>Maya</a:t>
            </a:r>
            <a:r>
              <a:rPr lang="zh-CN" altLang="en-US" dirty="0"/>
              <a:t>及</a:t>
            </a:r>
            <a:r>
              <a:rPr lang="en-US" altLang="zh-CN" dirty="0"/>
              <a:t>MotionBuilder</a:t>
            </a:r>
            <a:r>
              <a:rPr lang="zh-CN" altLang="en-US" dirty="0"/>
              <a:t>中进行交互操作。</a:t>
            </a:r>
          </a:p>
        </p:txBody>
      </p:sp>
    </p:spTree>
    <p:extLst>
      <p:ext uri="{BB962C8B-B14F-4D97-AF65-F5344CB8AC3E}">
        <p14:creationId xmlns:p14="http://schemas.microsoft.com/office/powerpoint/2010/main" val="8441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例如在</a:t>
            </a:r>
            <a:r>
              <a:rPr lang="en-US" altLang="zh-CN" dirty="0"/>
              <a:t>Maya</a:t>
            </a:r>
            <a:r>
              <a:rPr lang="zh-CN" altLang="en-US" dirty="0"/>
              <a:t>中将角色模型进行绑定，然后用</a:t>
            </a:r>
            <a:r>
              <a:rPr lang="en-US" altLang="zh-CN" dirty="0"/>
              <a:t>MotionBuilder</a:t>
            </a:r>
            <a:r>
              <a:rPr lang="zh-CN" altLang="en-US" dirty="0"/>
              <a:t>软件将动画捕捉信息发送到</a:t>
            </a:r>
            <a:r>
              <a:rPr lang="en-US" altLang="zh-CN" dirty="0"/>
              <a:t>Maya</a:t>
            </a:r>
            <a:r>
              <a:rPr lang="zh-CN" altLang="en-US" dirty="0"/>
              <a:t>软件中，再用</a:t>
            </a:r>
            <a:r>
              <a:rPr lang="en-US" altLang="zh-CN" dirty="0"/>
              <a:t>Maya</a:t>
            </a:r>
            <a:r>
              <a:rPr lang="zh-CN" altLang="en-US" dirty="0"/>
              <a:t>软件对动画捕捉信息进行细化及修正。很多游戏及真人动画电影就是采用的这种流程，例如电影 </a:t>
            </a:r>
            <a:r>
              <a:rPr lang="en-US" altLang="zh-CN" dirty="0"/>
              <a:t>《</a:t>
            </a:r>
            <a:r>
              <a:rPr lang="zh-CN" altLang="en-US" dirty="0"/>
              <a:t>阿凡达</a:t>
            </a:r>
            <a:r>
              <a:rPr lang="en-US" altLang="zh-CN" dirty="0"/>
              <a:t>》</a:t>
            </a:r>
            <a:r>
              <a:rPr lang="zh-CN" altLang="en-US" dirty="0"/>
              <a:t>。下面将通过实例来讲解如何给角色模型创建</a:t>
            </a:r>
            <a:r>
              <a:rPr lang="en-US" altLang="zh-CN" dirty="0"/>
              <a:t>HumanIK</a:t>
            </a:r>
            <a:r>
              <a:rPr lang="zh-CN" altLang="en-US" dirty="0"/>
              <a:t>以及如何去匹配动作捕捉信息。下图为本案例的最终绑定效果。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59127" y="2310908"/>
            <a:ext cx="7566580" cy="4256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19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01</a:t>
            </a:r>
            <a:r>
              <a:rPr lang="zh-CN" altLang="en-US" dirty="0"/>
              <a:t>：首先打开随书附赠的文件“卡通男性</a:t>
            </a:r>
            <a:r>
              <a:rPr lang="en-US" altLang="zh-CN" dirty="0"/>
              <a:t>_</a:t>
            </a:r>
            <a:r>
              <a:rPr lang="zh-CN" altLang="en-US" dirty="0"/>
              <a:t>准备</a:t>
            </a:r>
            <a:r>
              <a:rPr lang="en-US" altLang="zh-CN" dirty="0"/>
              <a:t>.ma”</a:t>
            </a:r>
            <a:r>
              <a:rPr lang="zh-CN" altLang="en-US" dirty="0"/>
              <a:t>，有一个卡通的男性角色模型，如下左图所示。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02</a:t>
            </a:r>
            <a:r>
              <a:rPr lang="zh-CN" altLang="en-US" dirty="0"/>
              <a:t>：在</a:t>
            </a:r>
            <a:r>
              <a:rPr lang="en-US" altLang="zh-CN" dirty="0"/>
              <a:t>Maya</a:t>
            </a:r>
            <a:r>
              <a:rPr lang="zh-CN" altLang="en-US" dirty="0"/>
              <a:t>界面的右上角，单击“切换角色控制”按钮，可在右侧属性面板中显示</a:t>
            </a:r>
            <a:r>
              <a:rPr lang="en-US" altLang="zh-CN" dirty="0"/>
              <a:t>HumanIK</a:t>
            </a:r>
            <a:r>
              <a:rPr lang="zh-CN" altLang="en-US" dirty="0"/>
              <a:t>的界面信息，并点击“创建骨架”按钮，如下右图所示。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18" y="2613545"/>
            <a:ext cx="4868001" cy="365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rcRect b="9218"/>
          <a:stretch>
            <a:fillRect/>
          </a:stretch>
        </p:blipFill>
        <p:spPr>
          <a:xfrm>
            <a:off x="6163882" y="2613544"/>
            <a:ext cx="4040782" cy="3654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71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03</a:t>
            </a:r>
            <a:r>
              <a:rPr lang="zh-CN" altLang="en-US" dirty="0"/>
              <a:t>：场景中会自动创建出一套骨架，并且右边的属性界面切换至</a:t>
            </a:r>
            <a:r>
              <a:rPr lang="en-US" altLang="zh-CN" dirty="0"/>
              <a:t>HumanIK</a:t>
            </a:r>
            <a:r>
              <a:rPr lang="zh-CN" altLang="en-US" dirty="0"/>
              <a:t>的“骨架”界面，用户可以在右侧属性界面里调整骨骼的段数、手指的指节数以及是否需要创建脚趾骨骼等，如下图所示。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48629" y="1959522"/>
            <a:ext cx="8209759" cy="4624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42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2513</Words>
  <Application>Microsoft Office PowerPoint</Application>
  <PresentationFormat>自定义</PresentationFormat>
  <Paragraphs>71</Paragraphs>
  <Slides>37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张栋</dc:creator>
  <cp:lastModifiedBy>xb21cn</cp:lastModifiedBy>
  <cp:revision>76</cp:revision>
  <dcterms:created xsi:type="dcterms:W3CDTF">2021-09-06T01:26:36Z</dcterms:created>
  <dcterms:modified xsi:type="dcterms:W3CDTF">2022-01-06T09:59:58Z</dcterms:modified>
</cp:coreProperties>
</file>