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642" r:id="rId3"/>
    <p:sldId id="267" r:id="rId4"/>
    <p:sldId id="323" r:id="rId5"/>
    <p:sldId id="260" r:id="rId6"/>
    <p:sldId id="262" r:id="rId7"/>
    <p:sldId id="263" r:id="rId8"/>
    <p:sldId id="264" r:id="rId9"/>
    <p:sldId id="613" r:id="rId10"/>
    <p:sldId id="614" r:id="rId11"/>
    <p:sldId id="643" r:id="rId12"/>
    <p:sldId id="644" r:id="rId13"/>
    <p:sldId id="645" r:id="rId14"/>
    <p:sldId id="646" r:id="rId15"/>
    <p:sldId id="647" r:id="rId16"/>
    <p:sldId id="648" r:id="rId17"/>
    <p:sldId id="649" r:id="rId18"/>
    <p:sldId id="650" r:id="rId19"/>
    <p:sldId id="651" r:id="rId20"/>
    <p:sldId id="652" r:id="rId21"/>
    <p:sldId id="653" r:id="rId22"/>
    <p:sldId id="654" r:id="rId23"/>
    <p:sldId id="655" r:id="rId24"/>
    <p:sldId id="656" r:id="rId25"/>
    <p:sldId id="657" r:id="rId26"/>
    <p:sldId id="658" r:id="rId27"/>
    <p:sldId id="659" r:id="rId28"/>
    <p:sldId id="660" r:id="rId29"/>
    <p:sldId id="661" r:id="rId30"/>
    <p:sldId id="662" r:id="rId31"/>
    <p:sldId id="663" r:id="rId32"/>
    <p:sldId id="664" r:id="rId33"/>
    <p:sldId id="665" r:id="rId34"/>
    <p:sldId id="666" r:id="rId35"/>
    <p:sldId id="279" r:id="rId36"/>
    <p:sldId id="280" r:id="rId37"/>
    <p:sldId id="558" r:id="rId38"/>
    <p:sldId id="615" r:id="rId39"/>
    <p:sldId id="443" r:id="rId40"/>
    <p:sldId id="559" r:id="rId41"/>
    <p:sldId id="562" r:id="rId42"/>
    <p:sldId id="563" r:id="rId43"/>
    <p:sldId id="667" r:id="rId44"/>
    <p:sldId id="668" r:id="rId45"/>
    <p:sldId id="669" r:id="rId46"/>
    <p:sldId id="670" r:id="rId47"/>
    <p:sldId id="671" r:id="rId48"/>
    <p:sldId id="672" r:id="rId49"/>
    <p:sldId id="673" r:id="rId50"/>
    <p:sldId id="674" r:id="rId51"/>
    <p:sldId id="675" r:id="rId52"/>
    <p:sldId id="676" r:id="rId53"/>
    <p:sldId id="307" r:id="rId54"/>
    <p:sldId id="308" r:id="rId55"/>
    <p:sldId id="633" r:id="rId56"/>
    <p:sldId id="635" r:id="rId57"/>
    <p:sldId id="636" r:id="rId58"/>
    <p:sldId id="637" r:id="rId59"/>
    <p:sldId id="638"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F7F4"/>
    <a:srgbClr val="0075AA"/>
    <a:srgbClr val="060000"/>
    <a:srgbClr val="EB0047"/>
    <a:srgbClr val="FDFBFF"/>
    <a:srgbClr val="80D6E6"/>
    <a:srgbClr val="42CBE9"/>
    <a:srgbClr val="147592"/>
    <a:srgbClr val="004868"/>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57" d="100"/>
          <a:sy n="57" d="100"/>
        </p:scale>
        <p:origin x="-96" y="-4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7DD833-15EB-4EAD-B619-E9A35E2A7ED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A9B4B6DD-F660-45E8-A3D5-AE2C995B9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4748F05-9404-4016-83D3-43834084ED13}"/>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9E4BC2E2-FC11-42F7-9A19-7AEBD88D5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C3D7B28-30CE-4D16-A48E-D5B5D84D6FEC}"/>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140141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
    <p:spTree>
      <p:nvGrpSpPr>
        <p:cNvPr id="1" name=""/>
        <p:cNvGrpSpPr/>
        <p:nvPr/>
      </p:nvGrpSpPr>
      <p:grpSpPr>
        <a:xfrm>
          <a:off x="0" y="0"/>
          <a:ext cx="0" cy="0"/>
          <a:chOff x="0" y="0"/>
          <a:chExt cx="0" cy="0"/>
        </a:xfrm>
      </p:grpSpPr>
      <p:grpSp>
        <p:nvGrpSpPr>
          <p:cNvPr id="14" name="组合 13"/>
          <p:cNvGrpSpPr/>
          <p:nvPr userDrawn="1"/>
        </p:nvGrpSpPr>
        <p:grpSpPr>
          <a:xfrm>
            <a:off x="0" y="0"/>
            <a:ext cx="12192000" cy="6858000"/>
            <a:chOff x="0" y="0"/>
            <a:chExt cx="12192000" cy="6858000"/>
          </a:xfrm>
        </p:grpSpPr>
        <p:pic>
          <p:nvPicPr>
            <p:cNvPr id="19"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 xmlns:a16="http://schemas.microsoft.com/office/drawing/2014/main" id="{351EEBFC-E1FA-4D0B-AEDF-70BCF75F2570}"/>
              </a:ext>
            </a:extLst>
          </p:cNvPr>
          <p:cNvSpPr/>
          <p:nvPr userDrawn="1"/>
        </p:nvSpPr>
        <p:spPr>
          <a:xfrm>
            <a:off x="422787" y="509280"/>
            <a:ext cx="11346426" cy="5839440"/>
          </a:xfrm>
          <a:prstGeom prst="rect">
            <a:avLst/>
          </a:prstGeom>
          <a:noFill/>
          <a:ln w="101600">
            <a:gradFill flip="none" rotWithShape="1">
              <a:gsLst>
                <a:gs pos="82000">
                  <a:srgbClr val="08F7F4">
                    <a:alpha val="19000"/>
                  </a:srgbClr>
                </a:gs>
                <a:gs pos="26000">
                  <a:srgbClr val="08F7F4">
                    <a:alpha val="2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3">
            <a:extLst>
              <a:ext uri="{FF2B5EF4-FFF2-40B4-BE49-F238E27FC236}">
                <a16:creationId xmlns="" xmlns:a16="http://schemas.microsoft.com/office/drawing/2014/main" id="{CDDCD094-39A5-4200-9F91-3A610EF141DC}"/>
              </a:ext>
            </a:extLst>
          </p:cNvPr>
          <p:cNvSpPr>
            <a:spLocks noGrp="1"/>
          </p:cNvSpPr>
          <p:nvPr>
            <p:ph type="body" sz="quarter" idx="10"/>
          </p:nvPr>
        </p:nvSpPr>
        <p:spPr>
          <a:xfrm>
            <a:off x="1617388" y="1891126"/>
            <a:ext cx="8972550" cy="658652"/>
          </a:xfrm>
        </p:spPr>
        <p:txBody>
          <a:bodyPr>
            <a:noAutofit/>
          </a:bodyPr>
          <a:lstStyle>
            <a:lvl1pPr marL="0" indent="0">
              <a:buNone/>
              <a:defRPr sz="4800" b="1" spc="300">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15" name="文本框 14">
            <a:extLst>
              <a:ext uri="{FF2B5EF4-FFF2-40B4-BE49-F238E27FC236}">
                <a16:creationId xmlns="" xmlns:a16="http://schemas.microsoft.com/office/drawing/2014/main" id="{6144C0BE-2F1D-4E2C-8B9A-90FDFDB92053}"/>
              </a:ext>
            </a:extLst>
          </p:cNvPr>
          <p:cNvSpPr txBox="1"/>
          <p:nvPr userDrawn="1"/>
        </p:nvSpPr>
        <p:spPr>
          <a:xfrm>
            <a:off x="1691986" y="3065991"/>
            <a:ext cx="6096000" cy="400110"/>
          </a:xfrm>
          <a:prstGeom prst="rect">
            <a:avLst/>
          </a:prstGeom>
          <a:noFill/>
        </p:spPr>
        <p:txBody>
          <a:bodyPr wrap="square">
            <a:spAutoFit/>
          </a:bodyPr>
          <a:lstStyle/>
          <a:p>
            <a:pPr algn="just">
              <a:spcAft>
                <a:spcPts val="1800"/>
              </a:spcAft>
            </a:pPr>
            <a:r>
              <a:rPr lang="zh-CN" altLang="zh-CN" sz="2000" b="1" kern="100" spc="300">
                <a:solidFill>
                  <a:schemeClr val="bg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本章</a:t>
            </a:r>
            <a:r>
              <a:rPr lang="zh-CN" altLang="en-US" sz="2000" b="1" kern="100" spc="300">
                <a:solidFill>
                  <a:schemeClr val="bg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概述</a:t>
            </a:r>
            <a:endParaRPr lang="zh-CN" altLang="zh-CN" sz="1400" kern="100" spc="300">
              <a:solidFill>
                <a:schemeClr val="bg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占位符 13">
            <a:extLst>
              <a:ext uri="{FF2B5EF4-FFF2-40B4-BE49-F238E27FC236}">
                <a16:creationId xmlns="" xmlns:a16="http://schemas.microsoft.com/office/drawing/2014/main" id="{627AA06B-CC75-4E0F-9C93-EF93CA530F77}"/>
              </a:ext>
            </a:extLst>
          </p:cNvPr>
          <p:cNvSpPr>
            <a:spLocks noGrp="1"/>
          </p:cNvSpPr>
          <p:nvPr>
            <p:ph type="body" sz="quarter" idx="11"/>
          </p:nvPr>
        </p:nvSpPr>
        <p:spPr>
          <a:xfrm>
            <a:off x="1617388" y="3652988"/>
            <a:ext cx="8972550" cy="2227112"/>
          </a:xfrm>
        </p:spPr>
        <p:txBody>
          <a:bodyPr>
            <a:noAutofit/>
          </a:bodyPr>
          <a:lstStyle>
            <a:lvl1pPr marL="0" indent="0">
              <a:lnSpc>
                <a:spcPct val="130000"/>
              </a:lnSpc>
              <a:spcBef>
                <a:spcPts val="600"/>
              </a:spcBef>
              <a:spcAft>
                <a:spcPts val="600"/>
              </a:spcAft>
              <a:buNone/>
              <a:defRPr sz="1800" b="0" spc="120" baseline="0">
                <a:solidFill>
                  <a:schemeClr val="bg1">
                    <a:lumMod val="6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342184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思维导图">
    <p:spTree>
      <p:nvGrpSpPr>
        <p:cNvPr id="1" name=""/>
        <p:cNvGrpSpPr/>
        <p:nvPr/>
      </p:nvGrpSpPr>
      <p:grpSpPr>
        <a:xfrm>
          <a:off x="0" y="0"/>
          <a:ext cx="0" cy="0"/>
          <a:chOff x="0" y="0"/>
          <a:chExt cx="0" cy="0"/>
        </a:xfrm>
      </p:grpSpPr>
      <p:grpSp>
        <p:nvGrpSpPr>
          <p:cNvPr id="13" name="组合 12"/>
          <p:cNvGrpSpPr/>
          <p:nvPr userDrawn="1"/>
        </p:nvGrpSpPr>
        <p:grpSpPr>
          <a:xfrm>
            <a:off x="0" y="0"/>
            <a:ext cx="12192000" cy="6858000"/>
            <a:chOff x="0" y="0"/>
            <a:chExt cx="12192000" cy="6858000"/>
          </a:xfrm>
        </p:grpSpPr>
        <p:pic>
          <p:nvPicPr>
            <p:cNvPr id="16"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 xmlns:a16="http://schemas.microsoft.com/office/drawing/2014/main" id="{E6B204CF-D493-4A60-8C31-DC55F3CBFAE7}"/>
              </a:ext>
            </a:extLst>
          </p:cNvPr>
          <p:cNvPicPr>
            <a:picLocks noChangeAspect="1"/>
          </p:cNvPicPr>
          <p:nvPr userDrawn="1"/>
        </p:nvPicPr>
        <p:blipFill>
          <a:blip r:embed="rId3" cstate="print">
            <a:duotone>
              <a:prstClr val="black"/>
              <a:srgbClr val="0048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229">
            <a:off x="426322" y="194474"/>
            <a:ext cx="1018890" cy="917505"/>
          </a:xfrm>
          <a:prstGeom prst="rect">
            <a:avLst/>
          </a:prstGeom>
        </p:spPr>
      </p:pic>
      <p:cxnSp>
        <p:nvCxnSpPr>
          <p:cNvPr id="11" name="直接连接符 10">
            <a:extLst>
              <a:ext uri="{FF2B5EF4-FFF2-40B4-BE49-F238E27FC236}">
                <a16:creationId xmlns="" xmlns:a16="http://schemas.microsoft.com/office/drawing/2014/main" id="{CF230BF1-9A4E-4936-832B-6326CE51B996}"/>
              </a:ext>
            </a:extLst>
          </p:cNvPr>
          <p:cNvCxnSpPr/>
          <p:nvPr userDrawn="1"/>
        </p:nvCxnSpPr>
        <p:spPr>
          <a:xfrm>
            <a:off x="0" y="1124784"/>
            <a:ext cx="12192000" cy="0"/>
          </a:xfrm>
          <a:prstGeom prst="line">
            <a:avLst/>
          </a:prstGeom>
          <a:ln w="19050">
            <a:solidFill>
              <a:srgbClr val="08F7F4">
                <a:alpha val="33000"/>
              </a:srgbClr>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 xmlns:a16="http://schemas.microsoft.com/office/drawing/2014/main" id="{D83AD1D3-9E2C-41FB-9747-4ECBE4F659D7}"/>
              </a:ext>
            </a:extLst>
          </p:cNvPr>
          <p:cNvSpPr txBox="1"/>
          <p:nvPr userDrawn="1"/>
        </p:nvSpPr>
        <p:spPr>
          <a:xfrm>
            <a:off x="1398454" y="343474"/>
            <a:ext cx="2332690" cy="584775"/>
          </a:xfrm>
          <a:prstGeom prst="rect">
            <a:avLst/>
          </a:prstGeom>
          <a:noFill/>
        </p:spPr>
        <p:txBody>
          <a:bodyPr wrap="none" rtlCol="0">
            <a:spAutoFit/>
          </a:bodyPr>
          <a:lstStyle/>
          <a:p>
            <a:r>
              <a:rPr lang="zh-CN" altLang="en-US" sz="3200" b="1" spc="150" baseline="0">
                <a:solidFill>
                  <a:schemeClr val="bg1"/>
                </a:solidFill>
                <a:latin typeface="微软雅黑" panose="020B0503020204020204" pitchFamily="34" charset="-122"/>
                <a:ea typeface="微软雅黑" panose="020B0503020204020204" pitchFamily="34" charset="-122"/>
              </a:rPr>
              <a:t>核心知识点</a:t>
            </a:r>
          </a:p>
        </p:txBody>
      </p:sp>
      <p:sp>
        <p:nvSpPr>
          <p:cNvPr id="14" name="文本占位符 13">
            <a:extLst>
              <a:ext uri="{FF2B5EF4-FFF2-40B4-BE49-F238E27FC236}">
                <a16:creationId xmlns="" xmlns:a16="http://schemas.microsoft.com/office/drawing/2014/main" id="{7D0B683A-8C05-4B80-B5A2-947676B74336}"/>
              </a:ext>
            </a:extLst>
          </p:cNvPr>
          <p:cNvSpPr>
            <a:spLocks noGrp="1"/>
          </p:cNvSpPr>
          <p:nvPr>
            <p:ph type="body" sz="quarter" idx="11"/>
          </p:nvPr>
        </p:nvSpPr>
        <p:spPr>
          <a:xfrm>
            <a:off x="1398454" y="1454719"/>
            <a:ext cx="8393246" cy="4025327"/>
          </a:xfrm>
        </p:spPr>
        <p:txBody>
          <a:bodyPr>
            <a:noAutofit/>
          </a:bodyPr>
          <a:lstStyle>
            <a:lvl1pPr marL="0" indent="0">
              <a:lnSpc>
                <a:spcPct val="130000"/>
              </a:lnSpc>
              <a:spcBef>
                <a:spcPts val="600"/>
              </a:spcBef>
              <a:spcAft>
                <a:spcPts val="600"/>
              </a:spcAft>
              <a:buNone/>
              <a:defRPr sz="1800" b="0" spc="120" baseline="0">
                <a:solidFill>
                  <a:schemeClr val="bg1">
                    <a:lumMod val="6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805470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pSp>
        <p:nvGrpSpPr>
          <p:cNvPr id="104" name="组合 103"/>
          <p:cNvGrpSpPr/>
          <p:nvPr userDrawn="1"/>
        </p:nvGrpSpPr>
        <p:grpSpPr>
          <a:xfrm>
            <a:off x="0" y="0"/>
            <a:ext cx="12192000" cy="6858000"/>
            <a:chOff x="0" y="0"/>
            <a:chExt cx="12192000" cy="6858000"/>
          </a:xfrm>
        </p:grpSpPr>
        <p:pic>
          <p:nvPicPr>
            <p:cNvPr id="106"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 name="矩形 111">
              <a:extLst>
                <a:ext uri="{FF2B5EF4-FFF2-40B4-BE49-F238E27FC236}">
                  <a16:creationId xmlns:a16="http://schemas.microsoft.com/office/drawing/2014/main" xmlns=""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a:extLst>
              <a:ext uri="{FF2B5EF4-FFF2-40B4-BE49-F238E27FC236}">
                <a16:creationId xmlns:a16="http://schemas.microsoft.com/office/drawing/2014/main" xmlns="" id="{5423CB39-18C1-449A-AD71-E7E6E5F2DEDB}"/>
              </a:ext>
            </a:extLst>
          </p:cNvPr>
          <p:cNvGrpSpPr/>
          <p:nvPr userDrawn="1"/>
        </p:nvGrpSpPr>
        <p:grpSpPr>
          <a:xfrm>
            <a:off x="1104900" y="857250"/>
            <a:ext cx="9982200" cy="5143500"/>
            <a:chOff x="1104900" y="857250"/>
            <a:chExt cx="9982200" cy="5143500"/>
          </a:xfrm>
        </p:grpSpPr>
        <p:sp>
          <p:nvSpPr>
            <p:cNvPr id="114" name="矩形 113">
              <a:extLst>
                <a:ext uri="{FF2B5EF4-FFF2-40B4-BE49-F238E27FC236}">
                  <a16:creationId xmlns:a16="http://schemas.microsoft.com/office/drawing/2014/main" xmlns="" id="{4392CC7E-4830-4D66-B4E7-A01CECCD6BA1}"/>
                </a:ext>
              </a:extLst>
            </p:cNvPr>
            <p:cNvSpPr/>
            <p:nvPr userDrawn="1"/>
          </p:nvSpPr>
          <p:spPr>
            <a:xfrm>
              <a:off x="1104900" y="857250"/>
              <a:ext cx="99822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xmlns="" id="{0B547D73-E640-4962-8A90-6058C3228D4A}"/>
                </a:ext>
              </a:extLst>
            </p:cNvPr>
            <p:cNvSpPr/>
            <p:nvPr userDrawn="1"/>
          </p:nvSpPr>
          <p:spPr>
            <a:xfrm>
              <a:off x="1218000" y="857250"/>
              <a:ext cx="9756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a:extLst>
                <a:ext uri="{FF2B5EF4-FFF2-40B4-BE49-F238E27FC236}">
                  <a16:creationId xmlns:a16="http://schemas.microsoft.com/office/drawing/2014/main" xmlns="" id="{5BF7E7B1-1281-42A7-9175-9AE181A84C85}"/>
                </a:ext>
              </a:extLst>
            </p:cNvPr>
            <p:cNvSpPr/>
            <p:nvPr userDrawn="1"/>
          </p:nvSpPr>
          <p:spPr>
            <a:xfrm>
              <a:off x="1326000" y="857250"/>
              <a:ext cx="954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xmlns="" id="{7EEB809C-21CF-4B93-A7CD-ADDF613ACE06}"/>
                </a:ext>
              </a:extLst>
            </p:cNvPr>
            <p:cNvSpPr/>
            <p:nvPr userDrawn="1"/>
          </p:nvSpPr>
          <p:spPr>
            <a:xfrm>
              <a:off x="1416000" y="857250"/>
              <a:ext cx="936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a:extLst>
                <a:ext uri="{FF2B5EF4-FFF2-40B4-BE49-F238E27FC236}">
                  <a16:creationId xmlns:a16="http://schemas.microsoft.com/office/drawing/2014/main" xmlns="" id="{46A3F01B-6E8C-4EF2-9089-DA63DBF6276D}"/>
                </a:ext>
              </a:extLst>
            </p:cNvPr>
            <p:cNvSpPr/>
            <p:nvPr userDrawn="1"/>
          </p:nvSpPr>
          <p:spPr>
            <a:xfrm>
              <a:off x="6096000" y="857250"/>
              <a:ext cx="0" cy="5143500"/>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0" name="文本框 14">
            <a:extLst>
              <a:ext uri="{FF2B5EF4-FFF2-40B4-BE49-F238E27FC236}">
                <a16:creationId xmlns:a16="http://schemas.microsoft.com/office/drawing/2014/main" xmlns="" id="{04A5F7C2-AC50-4D60-9DC7-F06796A5256C}"/>
              </a:ext>
            </a:extLst>
          </p:cNvPr>
          <p:cNvSpPr txBox="1"/>
          <p:nvPr userDrawn="1"/>
        </p:nvSpPr>
        <p:spPr>
          <a:xfrm>
            <a:off x="2586449" y="2533650"/>
            <a:ext cx="2339102" cy="646331"/>
          </a:xfrm>
          <a:prstGeom prst="rect">
            <a:avLst/>
          </a:prstGeom>
          <a:noFill/>
        </p:spPr>
        <p:txBody>
          <a:bodyPr wrap="none" rtlCol="0">
            <a:spAutoFit/>
          </a:bodyPr>
          <a:lstStyle/>
          <a:p>
            <a:r>
              <a:rPr lang="zh-CN" altLang="en-US" sz="3600" b="1" spc="600">
                <a:solidFill>
                  <a:srgbClr val="0075AA"/>
                </a:solidFill>
                <a:latin typeface="微软雅黑" panose="020B0503020204020204" pitchFamily="34" charset="-122"/>
                <a:ea typeface="微软雅黑" panose="020B0503020204020204" pitchFamily="34" charset="-122"/>
              </a:rPr>
              <a:t>本章目录</a:t>
            </a:r>
          </a:p>
        </p:txBody>
      </p:sp>
      <p:sp>
        <p:nvSpPr>
          <p:cNvPr id="121" name="文本框 15">
            <a:extLst>
              <a:ext uri="{FF2B5EF4-FFF2-40B4-BE49-F238E27FC236}">
                <a16:creationId xmlns:a16="http://schemas.microsoft.com/office/drawing/2014/main" xmlns="" id="{CD95941B-18FF-47B6-9153-26F555877C0B}"/>
              </a:ext>
            </a:extLst>
          </p:cNvPr>
          <p:cNvSpPr txBox="1"/>
          <p:nvPr userDrawn="1"/>
        </p:nvSpPr>
        <p:spPr>
          <a:xfrm>
            <a:off x="2586449" y="3090446"/>
            <a:ext cx="2339102" cy="369332"/>
          </a:xfrm>
          <a:prstGeom prst="rect">
            <a:avLst/>
          </a:prstGeom>
          <a:noFill/>
        </p:spPr>
        <p:txBody>
          <a:bodyPr wrap="square" rtlCol="0">
            <a:spAutoFit/>
          </a:bodyPr>
          <a:lstStyle/>
          <a:p>
            <a:pPr algn="dist"/>
            <a:r>
              <a:rPr lang="en-US" altLang="zh-CN" sz="1800" b="1" spc="600">
                <a:solidFill>
                  <a:srgbClr val="147592"/>
                </a:solidFill>
                <a:latin typeface="微软雅黑" panose="020B0503020204020204" pitchFamily="34" charset="-122"/>
                <a:ea typeface="微软雅黑" panose="020B0503020204020204" pitchFamily="34" charset="-122"/>
              </a:rPr>
              <a:t>CONTENTS</a:t>
            </a:r>
            <a:endParaRPr lang="zh-CN" altLang="en-US" sz="1800" b="1" spc="600">
              <a:solidFill>
                <a:srgbClr val="147592"/>
              </a:solidFill>
              <a:latin typeface="微软雅黑" panose="020B0503020204020204" pitchFamily="34" charset="-122"/>
              <a:ea typeface="微软雅黑" panose="020B0503020204020204" pitchFamily="34" charset="-122"/>
            </a:endParaRPr>
          </a:p>
        </p:txBody>
      </p:sp>
      <p:sp>
        <p:nvSpPr>
          <p:cNvPr id="122" name="文本占位符 30">
            <a:extLst>
              <a:ext uri="{FF2B5EF4-FFF2-40B4-BE49-F238E27FC236}">
                <a16:creationId xmlns:a16="http://schemas.microsoft.com/office/drawing/2014/main" xmlns="" id="{74D817D6-02E2-4B5A-8129-1F0CABFD4B06}"/>
              </a:ext>
            </a:extLst>
          </p:cNvPr>
          <p:cNvSpPr>
            <a:spLocks noGrp="1"/>
          </p:cNvSpPr>
          <p:nvPr>
            <p:ph type="body" sz="quarter" idx="10"/>
          </p:nvPr>
        </p:nvSpPr>
        <p:spPr>
          <a:xfrm>
            <a:off x="7321944" y="1990379"/>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endParaRPr lang="zh-CN" altLang="en-US" dirty="0"/>
          </a:p>
        </p:txBody>
      </p:sp>
      <p:sp>
        <p:nvSpPr>
          <p:cNvPr id="123" name="文本占位符 30">
            <a:extLst>
              <a:ext uri="{FF2B5EF4-FFF2-40B4-BE49-F238E27FC236}">
                <a16:creationId xmlns:a16="http://schemas.microsoft.com/office/drawing/2014/main" xmlns="" id="{FDAB73AB-973F-42F1-9D75-0F6BF7A0E604}"/>
              </a:ext>
            </a:extLst>
          </p:cNvPr>
          <p:cNvSpPr>
            <a:spLocks noGrp="1"/>
          </p:cNvSpPr>
          <p:nvPr>
            <p:ph type="body" sz="quarter" idx="11"/>
          </p:nvPr>
        </p:nvSpPr>
        <p:spPr>
          <a:xfrm>
            <a:off x="7321944" y="2686374"/>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endParaRPr lang="zh-CN" altLang="en-US" dirty="0"/>
          </a:p>
        </p:txBody>
      </p:sp>
      <p:grpSp>
        <p:nvGrpSpPr>
          <p:cNvPr id="124" name="组合 123">
            <a:extLst>
              <a:ext uri="{FF2B5EF4-FFF2-40B4-BE49-F238E27FC236}">
                <a16:creationId xmlns:a16="http://schemas.microsoft.com/office/drawing/2014/main" xmlns="" id="{9614A408-4C93-490F-9CD1-45A02AD6BE9E}"/>
              </a:ext>
            </a:extLst>
          </p:cNvPr>
          <p:cNvGrpSpPr/>
          <p:nvPr userDrawn="1"/>
        </p:nvGrpSpPr>
        <p:grpSpPr>
          <a:xfrm>
            <a:off x="6765231" y="1852267"/>
            <a:ext cx="3302694" cy="571500"/>
            <a:chOff x="6765231" y="1371600"/>
            <a:chExt cx="3302694" cy="571500"/>
          </a:xfrm>
        </p:grpSpPr>
        <p:grpSp>
          <p:nvGrpSpPr>
            <p:cNvPr id="125" name="组合 124">
              <a:extLst>
                <a:ext uri="{FF2B5EF4-FFF2-40B4-BE49-F238E27FC236}">
                  <a16:creationId xmlns:a16="http://schemas.microsoft.com/office/drawing/2014/main" xmlns="" id="{A59F35C6-0BFB-4D72-9515-CB744A8B9EEB}"/>
                </a:ext>
              </a:extLst>
            </p:cNvPr>
            <p:cNvGrpSpPr/>
            <p:nvPr userDrawn="1"/>
          </p:nvGrpSpPr>
          <p:grpSpPr>
            <a:xfrm>
              <a:off x="6765231" y="1371600"/>
              <a:ext cx="571500" cy="571500"/>
              <a:chOff x="6908106" y="1371600"/>
              <a:chExt cx="571500" cy="571500"/>
            </a:xfrm>
          </p:grpSpPr>
          <p:sp>
            <p:nvSpPr>
              <p:cNvPr id="127" name="椭圆 126">
                <a:extLst>
                  <a:ext uri="{FF2B5EF4-FFF2-40B4-BE49-F238E27FC236}">
                    <a16:creationId xmlns:a16="http://schemas.microsoft.com/office/drawing/2014/main" xmlns="" id="{EEB66EA5-88C0-4900-BE4D-3D7F8A08B213}"/>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文本框 23">
                <a:extLst>
                  <a:ext uri="{FF2B5EF4-FFF2-40B4-BE49-F238E27FC236}">
                    <a16:creationId xmlns:a16="http://schemas.microsoft.com/office/drawing/2014/main" xmlns="" id="{F22C193E-139F-4EBA-9F10-A77E5796D408}"/>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a:solidFill>
                      <a:schemeClr val="bg1"/>
                    </a:solidFill>
                    <a:latin typeface="微软雅黑" panose="020B0503020204020204" pitchFamily="34" charset="-122"/>
                    <a:ea typeface="微软雅黑" panose="020B0503020204020204" pitchFamily="34" charset="-122"/>
                  </a:rPr>
                  <a:t>01</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cxnSp>
          <p:nvCxnSpPr>
            <p:cNvPr id="126" name="直接连接符 125">
              <a:extLst>
                <a:ext uri="{FF2B5EF4-FFF2-40B4-BE49-F238E27FC236}">
                  <a16:creationId xmlns:a16="http://schemas.microsoft.com/office/drawing/2014/main" xmlns="" id="{FBD82667-89BC-464B-AE25-BA225B835162}"/>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129" name="组合 128">
            <a:extLst>
              <a:ext uri="{FF2B5EF4-FFF2-40B4-BE49-F238E27FC236}">
                <a16:creationId xmlns:a16="http://schemas.microsoft.com/office/drawing/2014/main" xmlns="" id="{C646C315-4E07-4AB1-9048-7676BB22D9F3}"/>
              </a:ext>
            </a:extLst>
          </p:cNvPr>
          <p:cNvGrpSpPr/>
          <p:nvPr userDrawn="1"/>
        </p:nvGrpSpPr>
        <p:grpSpPr>
          <a:xfrm>
            <a:off x="6765231" y="2548262"/>
            <a:ext cx="3302694" cy="571500"/>
            <a:chOff x="6765231" y="1371600"/>
            <a:chExt cx="3302694" cy="571500"/>
          </a:xfrm>
        </p:grpSpPr>
        <p:grpSp>
          <p:nvGrpSpPr>
            <p:cNvPr id="130" name="组合 129">
              <a:extLst>
                <a:ext uri="{FF2B5EF4-FFF2-40B4-BE49-F238E27FC236}">
                  <a16:creationId xmlns:a16="http://schemas.microsoft.com/office/drawing/2014/main" xmlns="" id="{E59F6D50-B40C-42B4-A44C-DB7035A65B13}"/>
                </a:ext>
              </a:extLst>
            </p:cNvPr>
            <p:cNvGrpSpPr/>
            <p:nvPr userDrawn="1"/>
          </p:nvGrpSpPr>
          <p:grpSpPr>
            <a:xfrm>
              <a:off x="6765231" y="1371600"/>
              <a:ext cx="571500" cy="571500"/>
              <a:chOff x="6908106" y="1371600"/>
              <a:chExt cx="571500" cy="571500"/>
            </a:xfrm>
          </p:grpSpPr>
          <p:sp>
            <p:nvSpPr>
              <p:cNvPr id="132" name="椭圆 131">
                <a:extLst>
                  <a:ext uri="{FF2B5EF4-FFF2-40B4-BE49-F238E27FC236}">
                    <a16:creationId xmlns:a16="http://schemas.microsoft.com/office/drawing/2014/main" xmlns="" id="{9FEC6097-AE9C-4CDC-B755-F738D132CE7A}"/>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53">
                <a:extLst>
                  <a:ext uri="{FF2B5EF4-FFF2-40B4-BE49-F238E27FC236}">
                    <a16:creationId xmlns:a16="http://schemas.microsoft.com/office/drawing/2014/main" xmlns="" id="{3B491342-1F39-419A-B3F6-EF4E5D5BD751}"/>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a:solidFill>
                      <a:schemeClr val="bg1"/>
                    </a:solidFill>
                    <a:latin typeface="微软雅黑" panose="020B0503020204020204" pitchFamily="34" charset="-122"/>
                    <a:ea typeface="微软雅黑" panose="020B0503020204020204" pitchFamily="34" charset="-122"/>
                  </a:rPr>
                  <a:t>02</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cxnSp>
          <p:nvCxnSpPr>
            <p:cNvPr id="131" name="直接连接符 130">
              <a:extLst>
                <a:ext uri="{FF2B5EF4-FFF2-40B4-BE49-F238E27FC236}">
                  <a16:creationId xmlns:a16="http://schemas.microsoft.com/office/drawing/2014/main" xmlns="" id="{888B8FD4-83CE-4F6D-82E7-29017B3C4C19}"/>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sp>
        <p:nvSpPr>
          <p:cNvPr id="134" name="文本占位符 30">
            <a:extLst>
              <a:ext uri="{FF2B5EF4-FFF2-40B4-BE49-F238E27FC236}">
                <a16:creationId xmlns:a16="http://schemas.microsoft.com/office/drawing/2014/main" xmlns="" id="{3FE8387A-429B-440F-810C-2119E0570784}"/>
              </a:ext>
            </a:extLst>
          </p:cNvPr>
          <p:cNvSpPr>
            <a:spLocks noGrp="1"/>
          </p:cNvSpPr>
          <p:nvPr>
            <p:ph type="body" sz="quarter" idx="12"/>
          </p:nvPr>
        </p:nvSpPr>
        <p:spPr>
          <a:xfrm>
            <a:off x="7321944" y="3405856"/>
            <a:ext cx="3165081" cy="428624"/>
          </a:xfrm>
        </p:spPr>
        <p:txBody>
          <a:bodyPr>
            <a:normAutofit/>
          </a:bodyPr>
          <a:lstStyle>
            <a:lvl1pPr marL="0" indent="0">
              <a:buNone/>
              <a:defRPr sz="1800" b="1" spc="12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a:defRPr sz="16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endParaRPr lang="zh-CN" altLang="en-US" dirty="0"/>
          </a:p>
        </p:txBody>
      </p:sp>
      <p:grpSp>
        <p:nvGrpSpPr>
          <p:cNvPr id="136" name="组合 135">
            <a:extLst>
              <a:ext uri="{FF2B5EF4-FFF2-40B4-BE49-F238E27FC236}">
                <a16:creationId xmlns:a16="http://schemas.microsoft.com/office/drawing/2014/main" xmlns="" id="{12C8231F-6163-49A8-AA52-05BFED120A18}"/>
              </a:ext>
            </a:extLst>
          </p:cNvPr>
          <p:cNvGrpSpPr/>
          <p:nvPr userDrawn="1"/>
        </p:nvGrpSpPr>
        <p:grpSpPr>
          <a:xfrm>
            <a:off x="6765231" y="3267744"/>
            <a:ext cx="3302694" cy="571500"/>
            <a:chOff x="6765231" y="1371600"/>
            <a:chExt cx="3302694" cy="571500"/>
          </a:xfrm>
        </p:grpSpPr>
        <p:grpSp>
          <p:nvGrpSpPr>
            <p:cNvPr id="137" name="组合 136">
              <a:extLst>
                <a:ext uri="{FF2B5EF4-FFF2-40B4-BE49-F238E27FC236}">
                  <a16:creationId xmlns:a16="http://schemas.microsoft.com/office/drawing/2014/main" xmlns="" id="{E08FC323-9E2A-4ECC-B56D-23062F837F9D}"/>
                </a:ext>
              </a:extLst>
            </p:cNvPr>
            <p:cNvGrpSpPr/>
            <p:nvPr userDrawn="1"/>
          </p:nvGrpSpPr>
          <p:grpSpPr>
            <a:xfrm>
              <a:off x="6765231" y="1371600"/>
              <a:ext cx="571500" cy="571500"/>
              <a:chOff x="6908106" y="1371600"/>
              <a:chExt cx="571500" cy="571500"/>
            </a:xfrm>
          </p:grpSpPr>
          <p:sp>
            <p:nvSpPr>
              <p:cNvPr id="139" name="椭圆 138">
                <a:extLst>
                  <a:ext uri="{FF2B5EF4-FFF2-40B4-BE49-F238E27FC236}">
                    <a16:creationId xmlns:a16="http://schemas.microsoft.com/office/drawing/2014/main" xmlns="" id="{768237DB-A00A-4C5B-A18D-EFF2109C2F9C}"/>
                  </a:ext>
                </a:extLst>
              </p:cNvPr>
              <p:cNvSpPr/>
              <p:nvPr userDrawn="1"/>
            </p:nvSpPr>
            <p:spPr>
              <a:xfrm>
                <a:off x="6908106" y="1371600"/>
                <a:ext cx="571500" cy="571500"/>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75">
                <a:extLst>
                  <a:ext uri="{FF2B5EF4-FFF2-40B4-BE49-F238E27FC236}">
                    <a16:creationId xmlns:a16="http://schemas.microsoft.com/office/drawing/2014/main" xmlns="" id="{4BDCFA8D-F880-4D91-8DD6-C372F52CFA09}"/>
                  </a:ext>
                </a:extLst>
              </p:cNvPr>
              <p:cNvSpPr txBox="1"/>
              <p:nvPr userDrawn="1"/>
            </p:nvSpPr>
            <p:spPr>
              <a:xfrm>
                <a:off x="6912369" y="1426518"/>
                <a:ext cx="562975" cy="461665"/>
              </a:xfrm>
              <a:prstGeom prst="rect">
                <a:avLst/>
              </a:prstGeom>
              <a:noFill/>
            </p:spPr>
            <p:txBody>
              <a:bodyPr wrap="none" rtlCol="0">
                <a:spAutoFit/>
              </a:bodyPr>
              <a:lstStyle/>
              <a:p>
                <a:r>
                  <a:rPr lang="en-US" altLang="zh-CN" sz="2400" b="1">
                    <a:solidFill>
                      <a:schemeClr val="bg1"/>
                    </a:solidFill>
                    <a:latin typeface="微软雅黑" panose="020B0503020204020204" pitchFamily="34" charset="-122"/>
                    <a:ea typeface="微软雅黑" panose="020B0503020204020204" pitchFamily="34" charset="-122"/>
                  </a:rPr>
                  <a:t>03</a:t>
                </a:r>
                <a:endParaRPr lang="zh-CN" altLang="en-US" sz="2400" b="1">
                  <a:solidFill>
                    <a:schemeClr val="bg1"/>
                  </a:solidFill>
                  <a:latin typeface="微软雅黑" panose="020B0503020204020204" pitchFamily="34" charset="-122"/>
                  <a:ea typeface="微软雅黑" panose="020B0503020204020204" pitchFamily="34" charset="-122"/>
                </a:endParaRPr>
              </a:p>
            </p:txBody>
          </p:sp>
        </p:grpSp>
        <p:cxnSp>
          <p:nvCxnSpPr>
            <p:cNvPr id="138" name="直接连接符 137">
              <a:extLst>
                <a:ext uri="{FF2B5EF4-FFF2-40B4-BE49-F238E27FC236}">
                  <a16:creationId xmlns:a16="http://schemas.microsoft.com/office/drawing/2014/main" xmlns="" id="{7D26D5A8-D39D-484C-B78A-10C13187DF80}"/>
                </a:ext>
              </a:extLst>
            </p:cNvPr>
            <p:cNvCxnSpPr>
              <a:cxnSpLocks/>
            </p:cNvCxnSpPr>
            <p:nvPr userDrawn="1"/>
          </p:nvCxnSpPr>
          <p:spPr>
            <a:xfrm>
              <a:off x="7400925" y="1943100"/>
              <a:ext cx="2667000" cy="0"/>
            </a:xfrm>
            <a:prstGeom prst="line">
              <a:avLst/>
            </a:prstGeom>
            <a:ln>
              <a:solidFill>
                <a:srgbClr val="004868">
                  <a:alpha val="6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029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转场页">
    <p:spTree>
      <p:nvGrpSpPr>
        <p:cNvPr id="1" name=""/>
        <p:cNvGrpSpPr/>
        <p:nvPr/>
      </p:nvGrpSpPr>
      <p:grpSpPr>
        <a:xfrm>
          <a:off x="0" y="0"/>
          <a:ext cx="0" cy="0"/>
          <a:chOff x="0" y="0"/>
          <a:chExt cx="0" cy="0"/>
        </a:xfrm>
      </p:grpSpPr>
      <p:grpSp>
        <p:nvGrpSpPr>
          <p:cNvPr id="21" name="组合 20"/>
          <p:cNvGrpSpPr/>
          <p:nvPr userDrawn="1"/>
        </p:nvGrpSpPr>
        <p:grpSpPr>
          <a:xfrm>
            <a:off x="0" y="0"/>
            <a:ext cx="12192000" cy="6858000"/>
            <a:chOff x="0" y="0"/>
            <a:chExt cx="12192000" cy="6858000"/>
          </a:xfrm>
        </p:grpSpPr>
        <p:pic>
          <p:nvPicPr>
            <p:cNvPr id="23"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 xmlns:a16="http://schemas.microsoft.com/office/drawing/2014/main" id="{934C253E-7406-403F-96A4-DC2CD1360215}"/>
              </a:ext>
            </a:extLst>
          </p:cNvPr>
          <p:cNvGrpSpPr/>
          <p:nvPr userDrawn="1"/>
        </p:nvGrpSpPr>
        <p:grpSpPr>
          <a:xfrm>
            <a:off x="0" y="1257300"/>
            <a:ext cx="12192000" cy="4343400"/>
            <a:chOff x="1104900" y="857250"/>
            <a:chExt cx="9982200" cy="5143500"/>
          </a:xfrm>
        </p:grpSpPr>
        <p:sp>
          <p:nvSpPr>
            <p:cNvPr id="8" name="矩形 7">
              <a:extLst>
                <a:ext uri="{FF2B5EF4-FFF2-40B4-BE49-F238E27FC236}">
                  <a16:creationId xmlns="" xmlns:a16="http://schemas.microsoft.com/office/drawing/2014/main" id="{267ACB3B-E5E8-4B82-84F5-5185DB7595F2}"/>
                </a:ext>
              </a:extLst>
            </p:cNvPr>
            <p:cNvSpPr/>
            <p:nvPr userDrawn="1"/>
          </p:nvSpPr>
          <p:spPr>
            <a:xfrm>
              <a:off x="1104900" y="857250"/>
              <a:ext cx="99822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86543A4-D82B-4F18-8A06-59F5BAE315E5}"/>
                </a:ext>
              </a:extLst>
            </p:cNvPr>
            <p:cNvSpPr/>
            <p:nvPr userDrawn="1"/>
          </p:nvSpPr>
          <p:spPr>
            <a:xfrm>
              <a:off x="1218000" y="857250"/>
              <a:ext cx="9756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447E5E7E-B954-4895-A95F-02A8C2AB68BD}"/>
                </a:ext>
              </a:extLst>
            </p:cNvPr>
            <p:cNvSpPr/>
            <p:nvPr userDrawn="1"/>
          </p:nvSpPr>
          <p:spPr>
            <a:xfrm>
              <a:off x="1326000" y="857250"/>
              <a:ext cx="954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DED6404A-5542-4DDF-A6B0-454F6F9F1B38}"/>
                </a:ext>
              </a:extLst>
            </p:cNvPr>
            <p:cNvSpPr/>
            <p:nvPr userDrawn="1"/>
          </p:nvSpPr>
          <p:spPr>
            <a:xfrm>
              <a:off x="1416000" y="857250"/>
              <a:ext cx="9360000" cy="51435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4C27C8A2-A349-402D-AF9A-F489E1EE614D}"/>
                </a:ext>
              </a:extLst>
            </p:cNvPr>
            <p:cNvSpPr/>
            <p:nvPr userDrawn="1"/>
          </p:nvSpPr>
          <p:spPr>
            <a:xfrm>
              <a:off x="4785836" y="857250"/>
              <a:ext cx="0" cy="5143500"/>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a:extLst>
              <a:ext uri="{FF2B5EF4-FFF2-40B4-BE49-F238E27FC236}">
                <a16:creationId xmlns="" xmlns:a16="http://schemas.microsoft.com/office/drawing/2014/main" id="{07B23270-09B9-4C0C-A671-F532F5592083}"/>
              </a:ext>
            </a:extLst>
          </p:cNvPr>
          <p:cNvSpPr/>
          <p:nvPr userDrawn="1"/>
        </p:nvSpPr>
        <p:spPr>
          <a:xfrm>
            <a:off x="1127696" y="2026593"/>
            <a:ext cx="2804815" cy="2804815"/>
          </a:xfrm>
          <a:prstGeom prst="ellipse">
            <a:avLst/>
          </a:prstGeom>
          <a:solidFill>
            <a:srgbClr val="08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占位符 30">
            <a:extLst>
              <a:ext uri="{FF2B5EF4-FFF2-40B4-BE49-F238E27FC236}">
                <a16:creationId xmlns="" xmlns:a16="http://schemas.microsoft.com/office/drawing/2014/main" id="{B55E40E7-ECF8-4CE2-971D-CA447402E5CD}"/>
              </a:ext>
            </a:extLst>
          </p:cNvPr>
          <p:cNvSpPr>
            <a:spLocks noGrp="1"/>
          </p:cNvSpPr>
          <p:nvPr>
            <p:ph type="body" sz="quarter" idx="10"/>
          </p:nvPr>
        </p:nvSpPr>
        <p:spPr>
          <a:xfrm>
            <a:off x="5245843" y="2207568"/>
            <a:ext cx="6046265" cy="637192"/>
          </a:xfrm>
        </p:spPr>
        <p:txBody>
          <a:bodyPr>
            <a:noAutofit/>
          </a:bodyPr>
          <a:lstStyle>
            <a:lvl1pPr marL="0" indent="0">
              <a:buNone/>
              <a:defRPr sz="3200" b="1" spc="60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cxnSp>
        <p:nvCxnSpPr>
          <p:cNvPr id="16" name="直接连接符 15">
            <a:extLst>
              <a:ext uri="{FF2B5EF4-FFF2-40B4-BE49-F238E27FC236}">
                <a16:creationId xmlns="" xmlns:a16="http://schemas.microsoft.com/office/drawing/2014/main" id="{D00C90C9-D13E-4C91-9B28-8ACB290C36E2}"/>
              </a:ext>
            </a:extLst>
          </p:cNvPr>
          <p:cNvCxnSpPr>
            <a:cxnSpLocks/>
          </p:cNvCxnSpPr>
          <p:nvPr userDrawn="1"/>
        </p:nvCxnSpPr>
        <p:spPr>
          <a:xfrm>
            <a:off x="5334169" y="2969459"/>
            <a:ext cx="4981406" cy="0"/>
          </a:xfrm>
          <a:prstGeom prst="line">
            <a:avLst/>
          </a:prstGeom>
          <a:ln w="12700">
            <a:solidFill>
              <a:srgbClr val="EB0047">
                <a:alpha val="33000"/>
              </a:srgbClr>
            </a:solidFill>
          </a:ln>
        </p:spPr>
        <p:style>
          <a:lnRef idx="1">
            <a:schemeClr val="accent1"/>
          </a:lnRef>
          <a:fillRef idx="0">
            <a:schemeClr val="accent1"/>
          </a:fillRef>
          <a:effectRef idx="0">
            <a:schemeClr val="accent1"/>
          </a:effectRef>
          <a:fontRef idx="minor">
            <a:schemeClr val="tx1"/>
          </a:fontRef>
        </p:style>
      </p:cxnSp>
      <p:sp>
        <p:nvSpPr>
          <p:cNvPr id="18" name="文本占位符 30">
            <a:extLst>
              <a:ext uri="{FF2B5EF4-FFF2-40B4-BE49-F238E27FC236}">
                <a16:creationId xmlns="" xmlns:a16="http://schemas.microsoft.com/office/drawing/2014/main" id="{B09CC797-3532-45C2-9058-94DB76273E03}"/>
              </a:ext>
            </a:extLst>
          </p:cNvPr>
          <p:cNvSpPr>
            <a:spLocks noGrp="1"/>
          </p:cNvSpPr>
          <p:nvPr>
            <p:ph type="body" sz="quarter" idx="11"/>
          </p:nvPr>
        </p:nvSpPr>
        <p:spPr>
          <a:xfrm>
            <a:off x="5245844" y="3186564"/>
            <a:ext cx="5441204" cy="398009"/>
          </a:xfrm>
        </p:spPr>
        <p:txBody>
          <a:bodyPr>
            <a:noAutofit/>
          </a:bodyPr>
          <a:lstStyle>
            <a:lvl1pPr marL="0" indent="0">
              <a:buNone/>
              <a:defRPr sz="1600" b="0" spc="13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sp>
        <p:nvSpPr>
          <p:cNvPr id="19" name="文本占位符 30">
            <a:extLst>
              <a:ext uri="{FF2B5EF4-FFF2-40B4-BE49-F238E27FC236}">
                <a16:creationId xmlns="" xmlns:a16="http://schemas.microsoft.com/office/drawing/2014/main" id="{A6BE9942-7C0A-4A1B-9019-D549B5136E69}"/>
              </a:ext>
            </a:extLst>
          </p:cNvPr>
          <p:cNvSpPr>
            <a:spLocks noGrp="1"/>
          </p:cNvSpPr>
          <p:nvPr>
            <p:ph type="body" sz="quarter" idx="12"/>
          </p:nvPr>
        </p:nvSpPr>
        <p:spPr>
          <a:xfrm>
            <a:off x="5245844" y="3710398"/>
            <a:ext cx="5441204" cy="398009"/>
          </a:xfrm>
        </p:spPr>
        <p:txBody>
          <a:bodyPr>
            <a:noAutofit/>
          </a:bodyPr>
          <a:lstStyle>
            <a:lvl1pPr marL="0" indent="0">
              <a:buNone/>
              <a:defRPr sz="1600" b="0" spc="13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sp>
        <p:nvSpPr>
          <p:cNvPr id="20" name="文本占位符 30">
            <a:extLst>
              <a:ext uri="{FF2B5EF4-FFF2-40B4-BE49-F238E27FC236}">
                <a16:creationId xmlns="" xmlns:a16="http://schemas.microsoft.com/office/drawing/2014/main" id="{9D49A6CF-4E42-4192-BBDC-7FE8BAE803D3}"/>
              </a:ext>
            </a:extLst>
          </p:cNvPr>
          <p:cNvSpPr>
            <a:spLocks noGrp="1"/>
          </p:cNvSpPr>
          <p:nvPr>
            <p:ph type="body" sz="quarter" idx="13"/>
          </p:nvPr>
        </p:nvSpPr>
        <p:spPr>
          <a:xfrm>
            <a:off x="5245844" y="4234232"/>
            <a:ext cx="5441204" cy="398009"/>
          </a:xfrm>
        </p:spPr>
        <p:txBody>
          <a:bodyPr>
            <a:noAutofit/>
          </a:bodyPr>
          <a:lstStyle>
            <a:lvl1pPr marL="0" indent="0">
              <a:buNone/>
              <a:defRPr sz="1600" b="0" spc="130" baseline="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zh-CN" altLang="en-US"/>
              <a:t>单击此处编辑母版文本样式</a:t>
            </a:r>
          </a:p>
        </p:txBody>
      </p:sp>
      <p:sp>
        <p:nvSpPr>
          <p:cNvPr id="22" name="文本占位符 30">
            <a:extLst>
              <a:ext uri="{FF2B5EF4-FFF2-40B4-BE49-F238E27FC236}">
                <a16:creationId xmlns="" xmlns:a16="http://schemas.microsoft.com/office/drawing/2014/main" id="{C411CDAA-1D3D-436A-9173-8972A1859442}"/>
              </a:ext>
            </a:extLst>
          </p:cNvPr>
          <p:cNvSpPr>
            <a:spLocks noGrp="1"/>
          </p:cNvSpPr>
          <p:nvPr>
            <p:ph type="body" sz="quarter" idx="14" hasCustomPrompt="1"/>
          </p:nvPr>
        </p:nvSpPr>
        <p:spPr>
          <a:xfrm>
            <a:off x="1679002" y="2886229"/>
            <a:ext cx="2001158" cy="1406553"/>
          </a:xfrm>
        </p:spPr>
        <p:txBody>
          <a:bodyPr>
            <a:noAutofit/>
          </a:bodyPr>
          <a:lstStyle>
            <a:lvl1pPr marL="0" indent="0">
              <a:buNone/>
              <a:defRPr sz="9600" b="1" spc="600" baseline="0">
                <a:solidFill>
                  <a:schemeClr val="bg1"/>
                </a:solidFill>
                <a:latin typeface="微软雅黑" panose="020B0503020204020204" pitchFamily="34" charset="-122"/>
                <a:ea typeface="微软雅黑" panose="020B0503020204020204" pitchFamily="34" charset="-122"/>
              </a:defRPr>
            </a:lvl1pPr>
            <a:lvl2pPr marL="457200" indent="0">
              <a:buNone/>
              <a:defRPr sz="2800" b="1" spc="120" baseline="0">
                <a:solidFill>
                  <a:schemeClr val="tx1">
                    <a:lumMod val="50000"/>
                    <a:lumOff val="50000"/>
                  </a:schemeClr>
                </a:solidFill>
                <a:latin typeface="微软雅黑" panose="020B0503020204020204" pitchFamily="34" charset="-122"/>
                <a:ea typeface="微软雅黑" panose="020B0503020204020204" pitchFamily="34" charset="-122"/>
              </a:defRPr>
            </a:lvl2pPr>
          </a:lstStyle>
          <a:p>
            <a:pPr lvl="0"/>
            <a:r>
              <a:rPr lang="en-US" altLang="zh-CN"/>
              <a:t>01</a:t>
            </a:r>
            <a:endParaRPr lang="zh-CN" altLang="en-US"/>
          </a:p>
        </p:txBody>
      </p:sp>
    </p:spTree>
    <p:extLst>
      <p:ext uri="{BB962C8B-B14F-4D97-AF65-F5344CB8AC3E}">
        <p14:creationId xmlns:p14="http://schemas.microsoft.com/office/powerpoint/2010/main" val="16170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部分">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9"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 xmlns:a16="http://schemas.microsoft.com/office/drawing/2014/main" id="{15215470-A605-4DB3-A672-C843BFF067D6}"/>
              </a:ext>
            </a:extLst>
          </p:cNvPr>
          <p:cNvPicPr>
            <a:picLocks noChangeAspect="1"/>
          </p:cNvPicPr>
          <p:nvPr userDrawn="1"/>
        </p:nvPicPr>
        <p:blipFill>
          <a:blip r:embed="rId3" cstate="print">
            <a:duotone>
              <a:prstClr val="black"/>
              <a:srgbClr val="0048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229">
            <a:off x="426322" y="169074"/>
            <a:ext cx="1018890" cy="917505"/>
          </a:xfrm>
          <a:prstGeom prst="rect">
            <a:avLst/>
          </a:prstGeom>
        </p:spPr>
      </p:pic>
      <p:cxnSp>
        <p:nvCxnSpPr>
          <p:cNvPr id="11" name="直接连接符 10">
            <a:extLst>
              <a:ext uri="{FF2B5EF4-FFF2-40B4-BE49-F238E27FC236}">
                <a16:creationId xmlns="" xmlns:a16="http://schemas.microsoft.com/office/drawing/2014/main" id="{C0D3FC9C-B155-40F7-AFF4-CAFC78475681}"/>
              </a:ext>
            </a:extLst>
          </p:cNvPr>
          <p:cNvCxnSpPr/>
          <p:nvPr userDrawn="1"/>
        </p:nvCxnSpPr>
        <p:spPr>
          <a:xfrm>
            <a:off x="0" y="1099384"/>
            <a:ext cx="12192000" cy="0"/>
          </a:xfrm>
          <a:prstGeom prst="line">
            <a:avLst/>
          </a:prstGeom>
          <a:ln w="19050">
            <a:solidFill>
              <a:srgbClr val="08F7F4">
                <a:alpha val="33000"/>
              </a:srgbClr>
            </a:solidFill>
          </a:ln>
        </p:spPr>
        <p:style>
          <a:lnRef idx="1">
            <a:schemeClr val="accent1"/>
          </a:lnRef>
          <a:fillRef idx="0">
            <a:schemeClr val="accent1"/>
          </a:fillRef>
          <a:effectRef idx="0">
            <a:schemeClr val="accent1"/>
          </a:effectRef>
          <a:fontRef idx="minor">
            <a:schemeClr val="tx1"/>
          </a:fontRef>
        </p:style>
      </p:cxnSp>
      <p:sp>
        <p:nvSpPr>
          <p:cNvPr id="14" name="文本占位符 13">
            <a:extLst>
              <a:ext uri="{FF2B5EF4-FFF2-40B4-BE49-F238E27FC236}">
                <a16:creationId xmlns="" xmlns:a16="http://schemas.microsoft.com/office/drawing/2014/main" id="{0AA84952-B941-4068-8F4C-DF0D0A0A4C62}"/>
              </a:ext>
            </a:extLst>
          </p:cNvPr>
          <p:cNvSpPr>
            <a:spLocks noGrp="1"/>
          </p:cNvSpPr>
          <p:nvPr>
            <p:ph type="body" sz="quarter" idx="10"/>
          </p:nvPr>
        </p:nvSpPr>
        <p:spPr>
          <a:xfrm>
            <a:off x="1399722" y="452002"/>
            <a:ext cx="8972550" cy="658652"/>
          </a:xfrm>
        </p:spPr>
        <p:txBody>
          <a:bodyPr>
            <a:normAutofit/>
          </a:bodyPr>
          <a:lstStyle>
            <a:lvl1pPr marL="0" indent="0">
              <a:buNone/>
              <a:defRPr sz="3200" b="1" spc="600">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15" name="文本占位符 13">
            <a:extLst>
              <a:ext uri="{FF2B5EF4-FFF2-40B4-BE49-F238E27FC236}">
                <a16:creationId xmlns="" xmlns:a16="http://schemas.microsoft.com/office/drawing/2014/main" id="{F6F02B43-7DA5-4FFF-B33C-7EFEC60EF288}"/>
              </a:ext>
            </a:extLst>
          </p:cNvPr>
          <p:cNvSpPr>
            <a:spLocks noGrp="1"/>
          </p:cNvSpPr>
          <p:nvPr>
            <p:ph type="body" sz="quarter" idx="11"/>
          </p:nvPr>
        </p:nvSpPr>
        <p:spPr>
          <a:xfrm>
            <a:off x="412750" y="1317059"/>
            <a:ext cx="11322050" cy="5032927"/>
          </a:xfrm>
        </p:spPr>
        <p:txBody>
          <a:bodyPr>
            <a:normAutofit/>
          </a:bodyPr>
          <a:lstStyle>
            <a:lvl1pPr marL="0" indent="0">
              <a:lnSpc>
                <a:spcPct val="130000"/>
              </a:lnSpc>
              <a:spcBef>
                <a:spcPts val="600"/>
              </a:spcBef>
              <a:spcAft>
                <a:spcPts val="600"/>
              </a:spcAft>
              <a:buNone/>
              <a:defRPr sz="20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77083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小节部分">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9"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 xmlns:a16="http://schemas.microsoft.com/office/drawing/2014/main" id="{15215470-A605-4DB3-A672-C843BFF067D6}"/>
              </a:ext>
            </a:extLst>
          </p:cNvPr>
          <p:cNvPicPr>
            <a:picLocks noChangeAspect="1"/>
          </p:cNvPicPr>
          <p:nvPr userDrawn="1"/>
        </p:nvPicPr>
        <p:blipFill>
          <a:blip r:embed="rId3" cstate="print">
            <a:duotone>
              <a:prstClr val="black"/>
              <a:srgbClr val="0048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255229">
            <a:off x="486455" y="307923"/>
            <a:ext cx="708497" cy="637998"/>
          </a:xfrm>
          <a:prstGeom prst="rect">
            <a:avLst/>
          </a:prstGeom>
        </p:spPr>
      </p:pic>
      <p:cxnSp>
        <p:nvCxnSpPr>
          <p:cNvPr id="11" name="直接连接符 10">
            <a:extLst>
              <a:ext uri="{FF2B5EF4-FFF2-40B4-BE49-F238E27FC236}">
                <a16:creationId xmlns="" xmlns:a16="http://schemas.microsoft.com/office/drawing/2014/main" id="{C0D3FC9C-B155-40F7-AFF4-CAFC78475681}"/>
              </a:ext>
            </a:extLst>
          </p:cNvPr>
          <p:cNvCxnSpPr/>
          <p:nvPr userDrawn="1"/>
        </p:nvCxnSpPr>
        <p:spPr>
          <a:xfrm>
            <a:off x="0" y="1023184"/>
            <a:ext cx="12192000" cy="0"/>
          </a:xfrm>
          <a:prstGeom prst="line">
            <a:avLst/>
          </a:prstGeom>
          <a:ln w="19050">
            <a:solidFill>
              <a:srgbClr val="08F7F4">
                <a:alpha val="33000"/>
              </a:srgbClr>
            </a:solidFill>
          </a:ln>
        </p:spPr>
        <p:style>
          <a:lnRef idx="1">
            <a:schemeClr val="accent1"/>
          </a:lnRef>
          <a:fillRef idx="0">
            <a:schemeClr val="accent1"/>
          </a:fillRef>
          <a:effectRef idx="0">
            <a:schemeClr val="accent1"/>
          </a:effectRef>
          <a:fontRef idx="minor">
            <a:schemeClr val="tx1"/>
          </a:fontRef>
        </p:style>
      </p:cxnSp>
      <p:sp>
        <p:nvSpPr>
          <p:cNvPr id="15" name="文本占位符 13">
            <a:extLst>
              <a:ext uri="{FF2B5EF4-FFF2-40B4-BE49-F238E27FC236}">
                <a16:creationId xmlns="" xmlns:a16="http://schemas.microsoft.com/office/drawing/2014/main" id="{F6F02B43-7DA5-4FFF-B33C-7EFEC60EF288}"/>
              </a:ext>
            </a:extLst>
          </p:cNvPr>
          <p:cNvSpPr>
            <a:spLocks noGrp="1"/>
          </p:cNvSpPr>
          <p:nvPr>
            <p:ph type="body" sz="quarter" idx="11"/>
          </p:nvPr>
        </p:nvSpPr>
        <p:spPr>
          <a:xfrm>
            <a:off x="943428" y="1385136"/>
            <a:ext cx="10791371" cy="4964850"/>
          </a:xfrm>
          <a:prstGeom prst="roundRect">
            <a:avLst>
              <a:gd name="adj" fmla="val 7158"/>
            </a:avLst>
          </a:prstGeom>
          <a:ln>
            <a:noFill/>
          </a:ln>
        </p:spPr>
        <p:txBody>
          <a:bodyPr>
            <a:normAutofit/>
          </a:bodyPr>
          <a:lstStyle>
            <a:lvl1pPr marL="0" indent="0">
              <a:lnSpc>
                <a:spcPct val="130000"/>
              </a:lnSpc>
              <a:spcBef>
                <a:spcPts val="600"/>
              </a:spcBef>
              <a:spcAft>
                <a:spcPts val="600"/>
              </a:spcAft>
              <a:buNone/>
              <a:defRPr sz="20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10" name="文本占位符 13">
            <a:extLst>
              <a:ext uri="{FF2B5EF4-FFF2-40B4-BE49-F238E27FC236}">
                <a16:creationId xmlns="" xmlns:a16="http://schemas.microsoft.com/office/drawing/2014/main" id="{0170147B-9E6A-41CC-8857-FF978BB71AEB}"/>
              </a:ext>
            </a:extLst>
          </p:cNvPr>
          <p:cNvSpPr>
            <a:spLocks noGrp="1"/>
          </p:cNvSpPr>
          <p:nvPr>
            <p:ph type="body" sz="quarter" idx="12"/>
          </p:nvPr>
        </p:nvSpPr>
        <p:spPr>
          <a:xfrm>
            <a:off x="1150645" y="464472"/>
            <a:ext cx="8972550" cy="658652"/>
          </a:xfrm>
        </p:spPr>
        <p:txBody>
          <a:bodyPr>
            <a:normAutofit/>
          </a:bodyPr>
          <a:lstStyle>
            <a:lvl1pPr marL="0" indent="0">
              <a:buNone/>
              <a:defRPr sz="2400" b="0" spc="300">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2594864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grpSp>
        <p:nvGrpSpPr>
          <p:cNvPr id="4" name="组合 3"/>
          <p:cNvGrpSpPr/>
          <p:nvPr userDrawn="1"/>
        </p:nvGrpSpPr>
        <p:grpSpPr>
          <a:xfrm>
            <a:off x="0" y="0"/>
            <a:ext cx="12192000" cy="6858000"/>
            <a:chOff x="0" y="0"/>
            <a:chExt cx="12192000" cy="6858000"/>
          </a:xfrm>
        </p:grpSpPr>
        <p:pic>
          <p:nvPicPr>
            <p:cNvPr id="5"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13">
            <a:extLst>
              <a:ext uri="{FF2B5EF4-FFF2-40B4-BE49-F238E27FC236}">
                <a16:creationId xmlns="" xmlns:a16="http://schemas.microsoft.com/office/drawing/2014/main" id="{F6F02B43-7DA5-4FFF-B33C-7EFEC60EF288}"/>
              </a:ext>
            </a:extLst>
          </p:cNvPr>
          <p:cNvSpPr>
            <a:spLocks noGrp="1"/>
          </p:cNvSpPr>
          <p:nvPr>
            <p:ph type="body" sz="quarter" idx="11"/>
          </p:nvPr>
        </p:nvSpPr>
        <p:spPr>
          <a:xfrm>
            <a:off x="412750" y="552457"/>
            <a:ext cx="11410950" cy="5753086"/>
          </a:xfrm>
          <a:prstGeom prst="roundRect">
            <a:avLst>
              <a:gd name="adj" fmla="val 7158"/>
            </a:avLst>
          </a:prstGeom>
          <a:ln>
            <a:noFill/>
          </a:ln>
        </p:spPr>
        <p:txBody>
          <a:bodyPr>
            <a:normAutofit/>
          </a:bodyPr>
          <a:lstStyle>
            <a:lvl1pPr marL="0" indent="0">
              <a:lnSpc>
                <a:spcPct val="130000"/>
              </a:lnSpc>
              <a:spcBef>
                <a:spcPts val="600"/>
              </a:spcBef>
              <a:spcAft>
                <a:spcPts val="600"/>
              </a:spcAft>
              <a:buNone/>
              <a:defRPr sz="20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1819643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D607C1-9D83-4868-A3F6-7C15DBE504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CC0946C-2407-46CE-8FAB-B58EAF20D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C6CB38E-AABA-4B95-A291-EEFA3C26E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00A65F2-8758-489E-82A1-54BAA4A12319}"/>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6" name="页脚占位符 5">
            <a:extLst>
              <a:ext uri="{FF2B5EF4-FFF2-40B4-BE49-F238E27FC236}">
                <a16:creationId xmlns="" xmlns:a16="http://schemas.microsoft.com/office/drawing/2014/main" id="{68C372CC-ACCC-4362-9B8B-C5E6AD4CBA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648393F-467A-4DEA-B742-DF3DA70A8F3D}"/>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1353332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B638F4-3FF7-442A-958E-8B4D557060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FFEC141-4200-4F7C-864C-5AE36D5A3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F6A229C1-7236-4509-B375-95893EB03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CADC9BE-9B1F-4659-9362-341FFFE391B0}"/>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6" name="页脚占位符 5">
            <a:extLst>
              <a:ext uri="{FF2B5EF4-FFF2-40B4-BE49-F238E27FC236}">
                <a16:creationId xmlns="" xmlns:a16="http://schemas.microsoft.com/office/drawing/2014/main" id="{E89D19B2-EB5D-4DA7-B8DF-13786D98B0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3D02E81-B3B7-4646-9F9B-62700F28F007}"/>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336246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A3CA9C-F17D-46E1-89EA-7D111B016CE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2FAAF1B-E633-46C3-B538-9CE759EC3DC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4492AB4-1806-49C2-BA2D-38F7F713EDC0}"/>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82840862-3763-41C2-A4AE-5FF3C4F71A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1635AFF-55B0-4ADC-9773-345D4C31D15D}"/>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199559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CCEA93-E473-48CE-8998-DD44F1DEB6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2DF993E-C3BA-4D75-8275-85B7F8232F7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7247859-3F37-4571-9B74-BBDB17550769}"/>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04E22ADB-7938-42EF-9FA0-5EE87BF5DA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1BFD82B-FEE9-40C5-BD0D-A31EB6B2F86A}"/>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3289655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AC137D6-F423-4AAE-BE2B-540D67C5030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8FFE5F3-C7B5-4689-BB97-DFCBA73445A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10A7AB2-C94D-47B7-8BD1-EFF415082CB2}"/>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8E5B49C4-64E3-48D2-8639-FE8FE6ACF2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091AC1E-C72D-4060-AB82-8592D9E2D2FD}"/>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52232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4619472-728B-4C7C-BC08-08D86FE101E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D336854-922C-49C4-A583-864A03821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2D893A1-4A6C-4120-A026-F1D9A9367628}"/>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42318871-AEC0-4E84-B267-8EB77FD38E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4334D7B-3A5E-48D9-98C3-2D244A1E0874}"/>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80545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03A41E8-7080-4859-8FCD-BB935C9359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B5B0930-1BEF-4742-B046-045B26CFF85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3AD4BDD-C2B2-4717-883D-2E257FE6859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64E41D2-A3AE-4C6E-8E99-C77D474065D1}"/>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6" name="页脚占位符 5">
            <a:extLst>
              <a:ext uri="{FF2B5EF4-FFF2-40B4-BE49-F238E27FC236}">
                <a16:creationId xmlns="" xmlns:a16="http://schemas.microsoft.com/office/drawing/2014/main" id="{8D45F150-F5FF-4F35-9E17-CA4C85F326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3FB782-5F1B-46D3-9964-1EF0CCAEEA91}"/>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307091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96E0A8-3E88-478F-992B-B161D58C94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B91EDEE-E7C8-40D5-ACB3-422BD7AEA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FD8D7D9-852E-48A9-B239-6B5AF6A1B43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C4583AD-0033-475D-B838-C29D2C8B0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D027EBA8-BFE4-45FF-A0AF-EA8C3EE1FA8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6EB94DB3-E97D-43A9-B895-0967E4D6E05B}"/>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8" name="页脚占位符 7">
            <a:extLst>
              <a:ext uri="{FF2B5EF4-FFF2-40B4-BE49-F238E27FC236}">
                <a16:creationId xmlns="" xmlns:a16="http://schemas.microsoft.com/office/drawing/2014/main" id="{91B3E9C9-476C-4313-93E5-C56F0936E07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86A8DE56-ACA7-4EFA-A1F6-467D0FB87D9A}"/>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55684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4FBC74-D251-407D-B1D5-E4C9965BE77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A0689FA-0456-4309-A6A7-5263C8108793}"/>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4" name="页脚占位符 3">
            <a:extLst>
              <a:ext uri="{FF2B5EF4-FFF2-40B4-BE49-F238E27FC236}">
                <a16:creationId xmlns="" xmlns:a16="http://schemas.microsoft.com/office/drawing/2014/main" id="{4F439076-B1A5-403A-819A-51FD0580926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180CC9F6-798A-4852-A719-479D93184EB3}"/>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287754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84F1243-3580-4758-9AD8-0EA4AD7ED61A}"/>
              </a:ext>
            </a:extLst>
          </p:cNvPr>
          <p:cNvSpPr>
            <a:spLocks noGrp="1"/>
          </p:cNvSpPr>
          <p:nvPr>
            <p:ph type="dt" sz="half" idx="10"/>
          </p:nvPr>
        </p:nvSpPr>
        <p:spPr/>
        <p:txBody>
          <a:bodyPr/>
          <a:lstStyle/>
          <a:p>
            <a:fld id="{DD7E4BF4-8A94-4E5F-877D-56BAE8EDC243}" type="datetimeFigureOut">
              <a:rPr lang="zh-CN" altLang="en-US" smtClean="0"/>
              <a:t>2022/1/6</a:t>
            </a:fld>
            <a:endParaRPr lang="zh-CN" altLang="en-US"/>
          </a:p>
        </p:txBody>
      </p:sp>
      <p:sp>
        <p:nvSpPr>
          <p:cNvPr id="3" name="页脚占位符 2">
            <a:extLst>
              <a:ext uri="{FF2B5EF4-FFF2-40B4-BE49-F238E27FC236}">
                <a16:creationId xmlns="" xmlns:a16="http://schemas.microsoft.com/office/drawing/2014/main" id="{F6CF7C31-2CD2-42F7-99D0-AD80F3984BC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D8FCD08-8369-4136-9318-C8005D9C2885}"/>
              </a:ext>
            </a:extLst>
          </p:cNvPr>
          <p:cNvSpPr>
            <a:spLocks noGrp="1"/>
          </p:cNvSpPr>
          <p:nvPr>
            <p:ph type="sldNum" sz="quarter" idx="12"/>
          </p:nvPr>
        </p:nvSpPr>
        <p:spPr/>
        <p:txBody>
          <a:body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2754144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书名">
    <p:spTree>
      <p:nvGrpSpPr>
        <p:cNvPr id="1" name=""/>
        <p:cNvGrpSpPr/>
        <p:nvPr/>
      </p:nvGrpSpPr>
      <p:grpSpPr>
        <a:xfrm>
          <a:off x="0" y="0"/>
          <a:ext cx="0" cy="0"/>
          <a:chOff x="0" y="0"/>
          <a:chExt cx="0" cy="0"/>
        </a:xfrm>
      </p:grpSpPr>
      <p:grpSp>
        <p:nvGrpSpPr>
          <p:cNvPr id="3" name="组合 2"/>
          <p:cNvGrpSpPr/>
          <p:nvPr userDrawn="1"/>
        </p:nvGrpSpPr>
        <p:grpSpPr>
          <a:xfrm>
            <a:off x="0" y="0"/>
            <a:ext cx="12192000" cy="6858000"/>
            <a:chOff x="0" y="0"/>
            <a:chExt cx="12192000" cy="6858000"/>
          </a:xfrm>
        </p:grpSpPr>
        <p:pic>
          <p:nvPicPr>
            <p:cNvPr id="1027"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userDrawn="1"/>
        </p:nvGrpSpPr>
        <p:grpSpPr>
          <a:xfrm>
            <a:off x="2688657" y="1746460"/>
            <a:ext cx="6814686" cy="3050368"/>
            <a:chOff x="2688657" y="1746460"/>
            <a:chExt cx="6814686" cy="3050368"/>
          </a:xfrm>
        </p:grpSpPr>
        <p:sp>
          <p:nvSpPr>
            <p:cNvPr id="9" name="文本框 8">
              <a:extLst>
                <a:ext uri="{FF2B5EF4-FFF2-40B4-BE49-F238E27FC236}">
                  <a16:creationId xmlns="" xmlns:a16="http://schemas.microsoft.com/office/drawing/2014/main" id="{ABABAAFA-8342-4687-9045-AD36CB469FE1}"/>
                </a:ext>
              </a:extLst>
            </p:cNvPr>
            <p:cNvSpPr txBox="1"/>
            <p:nvPr/>
          </p:nvSpPr>
          <p:spPr>
            <a:xfrm>
              <a:off x="2688657" y="2854456"/>
              <a:ext cx="6814686" cy="769441"/>
            </a:xfrm>
            <a:prstGeom prst="rect">
              <a:avLst/>
            </a:prstGeom>
            <a:noFill/>
          </p:spPr>
          <p:txBody>
            <a:bodyPr wrap="none" rtlCol="0">
              <a:spAutoFit/>
            </a:bodyPr>
            <a:lstStyle/>
            <a:p>
              <a:pPr algn="ctr"/>
              <a:r>
                <a:rPr lang="zh-CN" altLang="en-US" sz="4400" b="0" spc="300" dirty="0">
                  <a:ln>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5400000" scaled="1"/>
                    </a:gradFill>
                  </a:ln>
                  <a:solidFill>
                    <a:schemeClr val="bg1"/>
                  </a:solidFill>
                  <a:latin typeface="微软雅黑" panose="020B0503020204020204" pitchFamily="34" charset="-122"/>
                  <a:ea typeface="微软雅黑" panose="020B0503020204020204" pitchFamily="34" charset="-122"/>
                </a:rPr>
                <a:t>中文全彩铂金版案例教程</a:t>
              </a:r>
            </a:p>
          </p:txBody>
        </p:sp>
        <p:grpSp>
          <p:nvGrpSpPr>
            <p:cNvPr id="34" name="组合 33">
              <a:extLst>
                <a:ext uri="{FF2B5EF4-FFF2-40B4-BE49-F238E27FC236}">
                  <a16:creationId xmlns="" xmlns:a16="http://schemas.microsoft.com/office/drawing/2014/main" id="{41867894-E598-48B8-AFE0-3DA3AE58C53A}"/>
                </a:ext>
              </a:extLst>
            </p:cNvPr>
            <p:cNvGrpSpPr/>
            <p:nvPr userDrawn="1"/>
          </p:nvGrpSpPr>
          <p:grpSpPr>
            <a:xfrm>
              <a:off x="2833002" y="4056972"/>
              <a:ext cx="6525996" cy="739856"/>
              <a:chOff x="2833002" y="4056972"/>
              <a:chExt cx="6525996" cy="739856"/>
            </a:xfrm>
          </p:grpSpPr>
          <p:grpSp>
            <p:nvGrpSpPr>
              <p:cNvPr id="32" name="组合 31">
                <a:extLst>
                  <a:ext uri="{FF2B5EF4-FFF2-40B4-BE49-F238E27FC236}">
                    <a16:creationId xmlns="" xmlns:a16="http://schemas.microsoft.com/office/drawing/2014/main" id="{B74B3372-1417-422A-B1B6-11EC059ABECC}"/>
                  </a:ext>
                </a:extLst>
              </p:cNvPr>
              <p:cNvGrpSpPr/>
              <p:nvPr userDrawn="1"/>
            </p:nvGrpSpPr>
            <p:grpSpPr>
              <a:xfrm>
                <a:off x="2833002" y="4056972"/>
                <a:ext cx="2914650" cy="739856"/>
                <a:chOff x="2571750" y="4056972"/>
                <a:chExt cx="2914650" cy="739856"/>
              </a:xfrm>
            </p:grpSpPr>
            <p:sp>
              <p:nvSpPr>
                <p:cNvPr id="10" name="矩形: 圆角 9">
                  <a:extLst>
                    <a:ext uri="{FF2B5EF4-FFF2-40B4-BE49-F238E27FC236}">
                      <a16:creationId xmlns="" xmlns:a16="http://schemas.microsoft.com/office/drawing/2014/main" id="{71513C48-FFD6-42DD-82B6-46E9E7183C26}"/>
                    </a:ext>
                  </a:extLst>
                </p:cNvPr>
                <p:cNvSpPr/>
                <p:nvPr/>
              </p:nvSpPr>
              <p:spPr>
                <a:xfrm>
                  <a:off x="2571750" y="4056973"/>
                  <a:ext cx="2914650" cy="739855"/>
                </a:xfrm>
                <a:prstGeom prst="roundRect">
                  <a:avLst/>
                </a:prstGeom>
                <a:noFill/>
                <a:ln w="28575">
                  <a:solidFill>
                    <a:srgbClr val="08F7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形 10">
                  <a:extLst>
                    <a:ext uri="{FF2B5EF4-FFF2-40B4-BE49-F238E27FC236}">
                      <a16:creationId xmlns="" xmlns:a16="http://schemas.microsoft.com/office/drawing/2014/main" id="{01607B05-248E-4645-BFAE-79772CD401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705100" y="4056972"/>
                  <a:ext cx="739856" cy="739856"/>
                </a:xfrm>
                <a:prstGeom prst="rect">
                  <a:avLst/>
                </a:prstGeom>
              </p:spPr>
            </p:pic>
            <p:sp>
              <p:nvSpPr>
                <p:cNvPr id="13" name="文本框 12">
                  <a:extLst>
                    <a:ext uri="{FF2B5EF4-FFF2-40B4-BE49-F238E27FC236}">
                      <a16:creationId xmlns="" xmlns:a16="http://schemas.microsoft.com/office/drawing/2014/main" id="{4EA35C6A-AEF6-406B-BE0C-B20A18116448}"/>
                    </a:ext>
                  </a:extLst>
                </p:cNvPr>
                <p:cNvSpPr txBox="1"/>
                <p:nvPr/>
              </p:nvSpPr>
              <p:spPr>
                <a:xfrm>
                  <a:off x="3625921" y="4165290"/>
                  <a:ext cx="1620957" cy="523220"/>
                </a:xfrm>
                <a:prstGeom prst="rect">
                  <a:avLst/>
                </a:prstGeom>
                <a:noFill/>
              </p:spPr>
              <p:txBody>
                <a:bodyPr wrap="non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教学课件</a:t>
                  </a:r>
                </a:p>
              </p:txBody>
            </p:sp>
          </p:grpSp>
          <p:grpSp>
            <p:nvGrpSpPr>
              <p:cNvPr id="33" name="组合 32">
                <a:extLst>
                  <a:ext uri="{FF2B5EF4-FFF2-40B4-BE49-F238E27FC236}">
                    <a16:creationId xmlns="" xmlns:a16="http://schemas.microsoft.com/office/drawing/2014/main" id="{5720AF2A-7AD8-48C4-9628-B0571E2F2D6B}"/>
                  </a:ext>
                </a:extLst>
              </p:cNvPr>
              <p:cNvGrpSpPr/>
              <p:nvPr userDrawn="1"/>
            </p:nvGrpSpPr>
            <p:grpSpPr>
              <a:xfrm>
                <a:off x="6444348" y="4056973"/>
                <a:ext cx="2914650" cy="739855"/>
                <a:chOff x="6705600" y="4056973"/>
                <a:chExt cx="2914650" cy="739855"/>
              </a:xfrm>
            </p:grpSpPr>
            <p:pic>
              <p:nvPicPr>
                <p:cNvPr id="12" name="图形 11">
                  <a:extLst>
                    <a:ext uri="{FF2B5EF4-FFF2-40B4-BE49-F238E27FC236}">
                      <a16:creationId xmlns="" xmlns:a16="http://schemas.microsoft.com/office/drawing/2014/main" id="{6042E546-44E2-4229-BB23-585352D15B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923846" y="4128698"/>
                  <a:ext cx="596403" cy="596403"/>
                </a:xfrm>
                <a:prstGeom prst="rect">
                  <a:avLst/>
                </a:prstGeom>
              </p:spPr>
            </p:pic>
            <p:sp>
              <p:nvSpPr>
                <p:cNvPr id="14" name="矩形: 圆角 13">
                  <a:extLst>
                    <a:ext uri="{FF2B5EF4-FFF2-40B4-BE49-F238E27FC236}">
                      <a16:creationId xmlns="" xmlns:a16="http://schemas.microsoft.com/office/drawing/2014/main" id="{5FA18C46-33B8-4218-8A66-9FDAD53A9D02}"/>
                    </a:ext>
                  </a:extLst>
                </p:cNvPr>
                <p:cNvSpPr/>
                <p:nvPr/>
              </p:nvSpPr>
              <p:spPr>
                <a:xfrm>
                  <a:off x="6705600" y="4056973"/>
                  <a:ext cx="2914650" cy="739855"/>
                </a:xfrm>
                <a:prstGeom prst="roundRect">
                  <a:avLst/>
                </a:prstGeom>
                <a:noFill/>
                <a:ln w="28575">
                  <a:solidFill>
                    <a:srgbClr val="08F7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 xmlns:a16="http://schemas.microsoft.com/office/drawing/2014/main" id="{6108F477-E339-41F7-9B44-838D530977AF}"/>
                    </a:ext>
                  </a:extLst>
                </p:cNvPr>
                <p:cNvSpPr txBox="1"/>
                <p:nvPr/>
              </p:nvSpPr>
              <p:spPr>
                <a:xfrm>
                  <a:off x="7759771" y="4165290"/>
                  <a:ext cx="1620957" cy="523220"/>
                </a:xfrm>
                <a:prstGeom prst="rect">
                  <a:avLst/>
                </a:prstGeom>
                <a:noFill/>
              </p:spPr>
              <p:txBody>
                <a:bodyPr wrap="non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中青雄狮</a:t>
                  </a:r>
                </a:p>
              </p:txBody>
            </p:sp>
          </p:grpSp>
        </p:grpSp>
        <p:sp>
          <p:nvSpPr>
            <p:cNvPr id="20" name="文本框 19">
              <a:extLst>
                <a:ext uri="{FF2B5EF4-FFF2-40B4-BE49-F238E27FC236}">
                  <a16:creationId xmlns="" xmlns:a16="http://schemas.microsoft.com/office/drawing/2014/main" id="{E5FAF79D-2A3C-4A2F-AB57-2383F9376855}"/>
                </a:ext>
              </a:extLst>
            </p:cNvPr>
            <p:cNvSpPr txBox="1"/>
            <p:nvPr userDrawn="1"/>
          </p:nvSpPr>
          <p:spPr>
            <a:xfrm>
              <a:off x="2821044" y="1746460"/>
              <a:ext cx="6525995" cy="1107996"/>
            </a:xfrm>
            <a:prstGeom prst="rect">
              <a:avLst/>
            </a:prstGeom>
            <a:noFill/>
          </p:spPr>
          <p:txBody>
            <a:bodyPr wrap="square">
              <a:spAutoFit/>
            </a:bodyPr>
            <a:lstStyle/>
            <a:p>
              <a:pPr algn="ctr"/>
              <a:r>
                <a:rPr lang="en-US" altLang="zh-CN" sz="6600" b="1" spc="300" dirty="0" smtClean="0">
                  <a:ln>
                    <a:noFill/>
                  </a:ln>
                  <a:solidFill>
                    <a:schemeClr val="bg1"/>
                  </a:solidFill>
                  <a:effectLst>
                    <a:outerShdw blurRad="38100" dist="38100" dir="2700000" algn="tl">
                      <a:srgbClr val="08F7F4">
                        <a:alpha val="43000"/>
                      </a:srgbClr>
                    </a:outerShdw>
                  </a:effectLst>
                  <a:latin typeface="微软雅黑" panose="020B0503020204020204" pitchFamily="34" charset="-122"/>
                  <a:ea typeface="微软雅黑" panose="020B0503020204020204" pitchFamily="34" charset="-122"/>
                </a:rPr>
                <a:t>Maya 2022</a:t>
              </a:r>
              <a:endParaRPr lang="en-US" altLang="zh-CN" sz="6600" b="1" spc="300" dirty="0">
                <a:ln>
                  <a:noFill/>
                </a:ln>
                <a:solidFill>
                  <a:schemeClr val="bg1"/>
                </a:solidFill>
                <a:effectLst>
                  <a:outerShdw blurRad="38100" dist="38100" dir="2700000" algn="tl">
                    <a:srgbClr val="08F7F4">
                      <a:alpha val="43000"/>
                    </a:srgbClr>
                  </a:outerShdw>
                </a:effectLst>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43955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篇">
    <p:spTree>
      <p:nvGrpSpPr>
        <p:cNvPr id="1" name=""/>
        <p:cNvGrpSpPr/>
        <p:nvPr/>
      </p:nvGrpSpPr>
      <p:grpSpPr>
        <a:xfrm>
          <a:off x="0" y="0"/>
          <a:ext cx="0" cy="0"/>
          <a:chOff x="0" y="0"/>
          <a:chExt cx="0" cy="0"/>
        </a:xfrm>
      </p:grpSpPr>
      <p:pic>
        <p:nvPicPr>
          <p:cNvPr id="10" name="Picture 3" descr="C:\Users\Administrator\Desktop\maya.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20" b="100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 xmlns:a16="http://schemas.microsoft.com/office/drawing/2014/main" id="{F30242CE-AFA4-4178-AA84-7CC9A372770A}"/>
              </a:ext>
            </a:extLst>
          </p:cNvPr>
          <p:cNvSpPr/>
          <p:nvPr userDrawn="1"/>
        </p:nvSpPr>
        <p:spPr>
          <a:xfrm>
            <a:off x="0" y="0"/>
            <a:ext cx="12192000" cy="6858000"/>
          </a:xfrm>
          <a:prstGeom prst="rect">
            <a:avLst/>
          </a:prstGeom>
          <a:gradFill flip="none" rotWithShape="1">
            <a:gsLst>
              <a:gs pos="97000">
                <a:schemeClr val="tx1"/>
              </a:gs>
              <a:gs pos="32000">
                <a:schemeClr val="tx1">
                  <a:lumMod val="95000"/>
                  <a:lumOff val="5000"/>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 xmlns:a16="http://schemas.microsoft.com/office/drawing/2014/main" id="{351EEBFC-E1FA-4D0B-AEDF-70BCF75F2570}"/>
              </a:ext>
            </a:extLst>
          </p:cNvPr>
          <p:cNvSpPr/>
          <p:nvPr userDrawn="1"/>
        </p:nvSpPr>
        <p:spPr>
          <a:xfrm>
            <a:off x="422787" y="509280"/>
            <a:ext cx="11346426" cy="5839440"/>
          </a:xfrm>
          <a:prstGeom prst="rect">
            <a:avLst/>
          </a:prstGeom>
          <a:noFill/>
          <a:ln w="101600">
            <a:gradFill flip="none" rotWithShape="1">
              <a:gsLst>
                <a:gs pos="82000">
                  <a:srgbClr val="08F7F4">
                    <a:alpha val="19000"/>
                  </a:srgbClr>
                </a:gs>
                <a:gs pos="26000">
                  <a:srgbClr val="08F7F4">
                    <a:alpha val="2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占位符 13">
            <a:extLst>
              <a:ext uri="{FF2B5EF4-FFF2-40B4-BE49-F238E27FC236}">
                <a16:creationId xmlns="" xmlns:a16="http://schemas.microsoft.com/office/drawing/2014/main" id="{8B1FCE2A-E70A-4BDA-BEF0-30FFCCF992B0}"/>
              </a:ext>
            </a:extLst>
          </p:cNvPr>
          <p:cNvSpPr>
            <a:spLocks noGrp="1"/>
          </p:cNvSpPr>
          <p:nvPr>
            <p:ph type="body" sz="quarter" idx="10"/>
          </p:nvPr>
        </p:nvSpPr>
        <p:spPr>
          <a:xfrm>
            <a:off x="1099651" y="1489280"/>
            <a:ext cx="8972550" cy="658652"/>
          </a:xfrm>
        </p:spPr>
        <p:txBody>
          <a:bodyPr>
            <a:noAutofit/>
          </a:bodyPr>
          <a:lstStyle>
            <a:lvl1pPr marL="0" indent="0">
              <a:buNone/>
              <a:defRPr sz="4800" b="1" spc="600">
                <a:solidFill>
                  <a:srgbClr val="FDFBFF"/>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24" name="文本占位符 13">
            <a:extLst>
              <a:ext uri="{FF2B5EF4-FFF2-40B4-BE49-F238E27FC236}">
                <a16:creationId xmlns="" xmlns:a16="http://schemas.microsoft.com/office/drawing/2014/main" id="{D577A641-5059-40C6-BCA1-CEE62774392D}"/>
              </a:ext>
            </a:extLst>
          </p:cNvPr>
          <p:cNvSpPr>
            <a:spLocks noGrp="1"/>
          </p:cNvSpPr>
          <p:nvPr>
            <p:ph type="body" sz="quarter" idx="11"/>
          </p:nvPr>
        </p:nvSpPr>
        <p:spPr>
          <a:xfrm>
            <a:off x="1099651" y="2486026"/>
            <a:ext cx="6302635" cy="3076574"/>
          </a:xfrm>
        </p:spPr>
        <p:txBody>
          <a:bodyPr>
            <a:noAutofit/>
          </a:bodyPr>
          <a:lstStyle>
            <a:lvl1pPr marL="0" indent="0">
              <a:lnSpc>
                <a:spcPct val="130000"/>
              </a:lnSpc>
              <a:spcBef>
                <a:spcPts val="600"/>
              </a:spcBef>
              <a:buNone/>
              <a:defRPr sz="1600" b="0" spc="120" baseline="0">
                <a:solidFill>
                  <a:schemeClr val="bg1">
                    <a:lumMod val="95000"/>
                  </a:schemeClr>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
        <p:nvSpPr>
          <p:cNvPr id="9" name="文本框 19">
            <a:extLst>
              <a:ext uri="{FF2B5EF4-FFF2-40B4-BE49-F238E27FC236}">
                <a16:creationId xmlns="" xmlns:a16="http://schemas.microsoft.com/office/drawing/2014/main" id="{E5FAF79D-2A3C-4A2F-AB57-2383F9376855}"/>
              </a:ext>
            </a:extLst>
          </p:cNvPr>
          <p:cNvSpPr txBox="1"/>
          <p:nvPr userDrawn="1"/>
        </p:nvSpPr>
        <p:spPr>
          <a:xfrm>
            <a:off x="8071480" y="3979297"/>
            <a:ext cx="3571172" cy="2123658"/>
          </a:xfrm>
          <a:prstGeom prst="rect">
            <a:avLst/>
          </a:prstGeom>
          <a:noFill/>
        </p:spPr>
        <p:txBody>
          <a:bodyPr wrap="square">
            <a:spAutoFit/>
          </a:bodyPr>
          <a:lstStyle/>
          <a:p>
            <a:pPr algn="ctr"/>
            <a:r>
              <a:rPr lang="en-US" altLang="zh-CN" sz="6600" b="1" spc="300" dirty="0" smtClean="0">
                <a:ln>
                  <a:noFill/>
                </a:ln>
                <a:solidFill>
                  <a:schemeClr val="tx1">
                    <a:lumMod val="85000"/>
                    <a:lumOff val="15000"/>
                  </a:schemeClr>
                </a:solidFill>
                <a:effectLst/>
                <a:latin typeface="微软雅黑" panose="020B0503020204020204" pitchFamily="34" charset="-122"/>
                <a:ea typeface="微软雅黑" panose="020B0503020204020204" pitchFamily="34" charset="-122"/>
              </a:rPr>
              <a:t>Maya 2022</a:t>
            </a:r>
            <a:endParaRPr lang="en-US" altLang="zh-CN" sz="6600" b="1" spc="30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017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3A655A7-6128-4CFB-A59A-7CF4D8EC88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CD61214-9790-46F1-A127-B5964442CE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69945B6-8368-4A0B-8CFD-1C271C2A7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E4BF4-8A94-4E5F-877D-56BAE8EDC243}" type="datetimeFigureOut">
              <a:rPr lang="zh-CN" altLang="en-US" smtClean="0"/>
              <a:t>2022/1/6</a:t>
            </a:fld>
            <a:endParaRPr lang="zh-CN" altLang="en-US"/>
          </a:p>
        </p:txBody>
      </p:sp>
      <p:sp>
        <p:nvSpPr>
          <p:cNvPr id="5" name="页脚占位符 4">
            <a:extLst>
              <a:ext uri="{FF2B5EF4-FFF2-40B4-BE49-F238E27FC236}">
                <a16:creationId xmlns="" xmlns:a16="http://schemas.microsoft.com/office/drawing/2014/main" id="{38478469-9E88-4F8B-813B-27089F1CD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1F50BA4C-2882-4EDE-A194-AEF6B1599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68E0E-8922-4990-8E26-A4AF8749418C}" type="slidenum">
              <a:rPr lang="zh-CN" altLang="en-US" smtClean="0"/>
              <a:t>‹#›</a:t>
            </a:fld>
            <a:endParaRPr lang="zh-CN" altLang="en-US"/>
          </a:p>
        </p:txBody>
      </p:sp>
    </p:spTree>
    <p:extLst>
      <p:ext uri="{BB962C8B-B14F-4D97-AF65-F5344CB8AC3E}">
        <p14:creationId xmlns:p14="http://schemas.microsoft.com/office/powerpoint/2010/main" val="2107285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6" r:id="rId9"/>
    <p:sldLayoutId id="2147483667" r:id="rId10"/>
    <p:sldLayoutId id="2147483668" r:id="rId11"/>
    <p:sldLayoutId id="2147483661" r:id="rId12"/>
    <p:sldLayoutId id="2147483662" r:id="rId13"/>
    <p:sldLayoutId id="2147483660" r:id="rId14"/>
    <p:sldLayoutId id="2147483663" r:id="rId15"/>
    <p:sldLayoutId id="2147483664"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716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03</a:t>
            </a:r>
            <a:r>
              <a:rPr lang="zh-CN" altLang="en-US" dirty="0"/>
              <a:t>：选中立方体左边的面进行删除，如下左图所示。</a:t>
            </a:r>
          </a:p>
          <a:p>
            <a:r>
              <a:rPr lang="zh-CN" altLang="en-US" dirty="0"/>
              <a:t>步骤</a:t>
            </a:r>
            <a:r>
              <a:rPr lang="en-US" altLang="zh-CN" dirty="0"/>
              <a:t>04</a:t>
            </a:r>
            <a:r>
              <a:rPr lang="zh-CN" altLang="en-US" dirty="0"/>
              <a:t>：选中剩下的立方体执行“编辑</a:t>
            </a:r>
            <a:r>
              <a:rPr lang="en-US" altLang="zh-CN" dirty="0"/>
              <a:t>&gt;</a:t>
            </a:r>
            <a:r>
              <a:rPr lang="zh-CN" altLang="en-US" dirty="0"/>
              <a:t>特殊复制”命令，并将“特殊复制选项”对话框中的“几何体类型”属性改为“实例”，将“缩放”属性的第一栏参数改成“</a:t>
            </a:r>
            <a:r>
              <a:rPr lang="en-US" altLang="zh-CN" dirty="0"/>
              <a:t>-1”</a:t>
            </a:r>
            <a:r>
              <a:rPr lang="zh-CN" altLang="en-US" dirty="0"/>
              <a:t>，如下右图所示。这样就完成了关联镜像的操作，更改一边的立方体，另一边立方体也会进行相同的镜像操作。</a:t>
            </a:r>
            <a:endParaRPr lang="zh-CN" altLang="en-US" dirty="0"/>
          </a:p>
        </p:txBody>
      </p:sp>
      <p:pic>
        <p:nvPicPr>
          <p:cNvPr id="3" name="图片 2"/>
          <p:cNvPicPr/>
          <p:nvPr/>
        </p:nvPicPr>
        <p:blipFill rotWithShape="1">
          <a:blip r:embed="rId2"/>
          <a:srcRect b="10434"/>
          <a:stretch/>
        </p:blipFill>
        <p:spPr bwMode="auto">
          <a:xfrm>
            <a:off x="721995" y="2907953"/>
            <a:ext cx="3263658" cy="2661574"/>
          </a:xfrm>
          <a:prstGeom prst="rect">
            <a:avLst/>
          </a:prstGeom>
          <a:noFill/>
          <a:ln>
            <a:noFill/>
          </a:ln>
          <a:extLst>
            <a:ext uri="{53640926-AAD7-44D8-BBD7-CCE9431645EC}">
              <a14:shadowObscured xmlns:a14="http://schemas.microsoft.com/office/drawing/2010/main"/>
            </a:ext>
          </a:extLst>
        </p:spPr>
      </p:pic>
      <p:pic>
        <p:nvPicPr>
          <p:cNvPr id="4" name="图片 3"/>
          <p:cNvPicPr/>
          <p:nvPr/>
        </p:nvPicPr>
        <p:blipFill rotWithShape="1">
          <a:blip r:embed="rId3"/>
          <a:srcRect b="9442"/>
          <a:stretch/>
        </p:blipFill>
        <p:spPr bwMode="auto">
          <a:xfrm>
            <a:off x="4154458" y="2898889"/>
            <a:ext cx="6082977" cy="26706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671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05</a:t>
            </a:r>
            <a:r>
              <a:rPr lang="zh-CN" altLang="en-US" dirty="0"/>
              <a:t>：在侧视图中给模型继续执行“环边工具</a:t>
            </a:r>
            <a:r>
              <a:rPr lang="en-US" altLang="zh-CN" dirty="0"/>
              <a:t>&gt;</a:t>
            </a:r>
            <a:r>
              <a:rPr lang="zh-CN" altLang="en-US" dirty="0"/>
              <a:t>到环边并分割”命令为模型添加边，如下左图所示。</a:t>
            </a:r>
          </a:p>
          <a:p>
            <a:r>
              <a:rPr lang="zh-CN" altLang="en-US" dirty="0"/>
              <a:t>步骤</a:t>
            </a:r>
            <a:r>
              <a:rPr lang="en-US" altLang="zh-CN" dirty="0"/>
              <a:t>06</a:t>
            </a:r>
            <a:r>
              <a:rPr lang="zh-CN" altLang="en-US" dirty="0"/>
              <a:t>：进入顶点组件模式调整立方体的顶点，这里要先创建一个狗身体的大致轮廓，如下右图所示。</a:t>
            </a:r>
          </a:p>
          <a:p>
            <a:endParaRPr lang="zh-CN" altLang="en-US" dirty="0"/>
          </a:p>
        </p:txBody>
      </p:sp>
      <p:pic>
        <p:nvPicPr>
          <p:cNvPr id="3" name="图片 2"/>
          <p:cNvPicPr/>
          <p:nvPr/>
        </p:nvPicPr>
        <p:blipFill rotWithShape="1">
          <a:blip r:embed="rId2"/>
          <a:srcRect t="11201" b="8458"/>
          <a:stretch/>
        </p:blipFill>
        <p:spPr bwMode="auto">
          <a:xfrm>
            <a:off x="707333" y="2768599"/>
            <a:ext cx="4183062" cy="2551545"/>
          </a:xfrm>
          <a:prstGeom prst="rect">
            <a:avLst/>
          </a:prstGeom>
          <a:noFill/>
          <a:ln>
            <a:noFill/>
          </a:ln>
          <a:extLst>
            <a:ext uri="{53640926-AAD7-44D8-BBD7-CCE9431645EC}">
              <a14:shadowObscured xmlns:a14="http://schemas.microsoft.com/office/drawing/2010/main"/>
            </a:ext>
          </a:extLst>
        </p:spPr>
      </p:pic>
      <p:pic>
        <p:nvPicPr>
          <p:cNvPr id="4" name="图片 3"/>
          <p:cNvPicPr/>
          <p:nvPr/>
        </p:nvPicPr>
        <p:blipFill rotWithShape="1">
          <a:blip r:embed="rId3"/>
          <a:srcRect t="10811" b="8108"/>
          <a:stretch/>
        </p:blipFill>
        <p:spPr bwMode="auto">
          <a:xfrm>
            <a:off x="5229888" y="2768598"/>
            <a:ext cx="4905042" cy="25515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642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07</a:t>
            </a:r>
            <a:r>
              <a:rPr lang="zh-CN" altLang="en-US" dirty="0"/>
              <a:t>：切换至透视图中继续调整模型的顶点，让模型先变的饱满且圆滑，如下左图所示。</a:t>
            </a:r>
          </a:p>
          <a:p>
            <a:r>
              <a:rPr lang="zh-CN" altLang="en-US" dirty="0"/>
              <a:t>步骤</a:t>
            </a:r>
            <a:r>
              <a:rPr lang="en-US" altLang="zh-CN" dirty="0"/>
              <a:t>08</a:t>
            </a:r>
            <a:r>
              <a:rPr lang="zh-CN" altLang="en-US" dirty="0"/>
              <a:t>：在顶视图中给立方体在添加边，并调整模型的形状，如下右图所示。</a:t>
            </a:r>
          </a:p>
          <a:p>
            <a:endParaRPr lang="zh-CN" altLang="en-US" dirty="0"/>
          </a:p>
        </p:txBody>
      </p:sp>
      <p:pic>
        <p:nvPicPr>
          <p:cNvPr id="3" name="图片 2"/>
          <p:cNvPicPr/>
          <p:nvPr/>
        </p:nvPicPr>
        <p:blipFill>
          <a:blip r:embed="rId2"/>
          <a:stretch>
            <a:fillRect/>
          </a:stretch>
        </p:blipFill>
        <p:spPr>
          <a:xfrm>
            <a:off x="2176317" y="2012950"/>
            <a:ext cx="4367507" cy="4155094"/>
          </a:xfrm>
          <a:prstGeom prst="rect">
            <a:avLst/>
          </a:prstGeom>
          <a:noFill/>
          <a:ln>
            <a:noFill/>
          </a:ln>
        </p:spPr>
      </p:pic>
      <p:pic>
        <p:nvPicPr>
          <p:cNvPr id="4" name="图片 3"/>
          <p:cNvPicPr/>
          <p:nvPr/>
        </p:nvPicPr>
        <p:blipFill>
          <a:blip r:embed="rId3"/>
          <a:stretch>
            <a:fillRect/>
          </a:stretch>
        </p:blipFill>
        <p:spPr>
          <a:xfrm>
            <a:off x="6793807" y="2012950"/>
            <a:ext cx="2832172" cy="4155094"/>
          </a:xfrm>
          <a:prstGeom prst="rect">
            <a:avLst/>
          </a:prstGeom>
          <a:noFill/>
          <a:ln>
            <a:noFill/>
          </a:ln>
        </p:spPr>
      </p:pic>
    </p:spTree>
    <p:extLst>
      <p:ext uri="{BB962C8B-B14F-4D97-AF65-F5344CB8AC3E}">
        <p14:creationId xmlns:p14="http://schemas.microsoft.com/office/powerpoint/2010/main" val="43743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09</a:t>
            </a:r>
            <a:r>
              <a:rPr lang="zh-CN" altLang="en-US" dirty="0"/>
              <a:t>：一定要多角度的去观察模型，并调整模型上的每一个顶点，如下左图所示。</a:t>
            </a:r>
          </a:p>
          <a:p>
            <a:r>
              <a:rPr lang="zh-CN" altLang="en-US" dirty="0"/>
              <a:t>步骤</a:t>
            </a:r>
            <a:r>
              <a:rPr lang="en-US" altLang="zh-CN" dirty="0"/>
              <a:t>10</a:t>
            </a:r>
            <a:r>
              <a:rPr lang="zh-CN" altLang="en-US" dirty="0"/>
              <a:t>：用“多切割”和“挤出”命令，在模型的后面制作出一个“尾巴”的大致形态，如下右图所示。</a:t>
            </a:r>
          </a:p>
          <a:p>
            <a:endParaRPr lang="zh-CN" altLang="en-US" dirty="0"/>
          </a:p>
        </p:txBody>
      </p:sp>
      <p:pic>
        <p:nvPicPr>
          <p:cNvPr id="3" name="图片 2"/>
          <p:cNvPicPr/>
          <p:nvPr/>
        </p:nvPicPr>
        <p:blipFill>
          <a:blip r:embed="rId2"/>
          <a:stretch>
            <a:fillRect/>
          </a:stretch>
        </p:blipFill>
        <p:spPr>
          <a:xfrm>
            <a:off x="1235189" y="2323580"/>
            <a:ext cx="3984835" cy="3528579"/>
          </a:xfrm>
          <a:prstGeom prst="rect">
            <a:avLst/>
          </a:prstGeom>
          <a:noFill/>
          <a:ln>
            <a:noFill/>
          </a:ln>
        </p:spPr>
      </p:pic>
      <p:pic>
        <p:nvPicPr>
          <p:cNvPr id="4" name="图片 3"/>
          <p:cNvPicPr/>
          <p:nvPr/>
        </p:nvPicPr>
        <p:blipFill>
          <a:blip r:embed="rId3"/>
          <a:stretch>
            <a:fillRect/>
          </a:stretch>
        </p:blipFill>
        <p:spPr>
          <a:xfrm>
            <a:off x="5469284" y="2323580"/>
            <a:ext cx="4869409" cy="3528579"/>
          </a:xfrm>
          <a:prstGeom prst="rect">
            <a:avLst/>
          </a:prstGeom>
          <a:noFill/>
          <a:ln>
            <a:noFill/>
          </a:ln>
        </p:spPr>
      </p:pic>
    </p:spTree>
    <p:extLst>
      <p:ext uri="{BB962C8B-B14F-4D97-AF65-F5344CB8AC3E}">
        <p14:creationId xmlns:p14="http://schemas.microsoft.com/office/powerpoint/2010/main" val="2903553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11</a:t>
            </a:r>
            <a:r>
              <a:rPr lang="zh-CN" altLang="en-US" dirty="0"/>
              <a:t>：在侧视图中继续给模型添加边，并调整顶点与边的位置，如下左图所示。</a:t>
            </a:r>
          </a:p>
          <a:p>
            <a:r>
              <a:rPr lang="zh-CN" altLang="en-US" dirty="0"/>
              <a:t>步骤</a:t>
            </a:r>
            <a:r>
              <a:rPr lang="en-US" altLang="zh-CN" dirty="0"/>
              <a:t>12</a:t>
            </a:r>
            <a:r>
              <a:rPr lang="zh-CN" altLang="en-US" dirty="0"/>
              <a:t>：在模型上使用“挤出”命令制作出“狗”的前腿模型，如下右图所示。</a:t>
            </a:r>
          </a:p>
          <a:p>
            <a:endParaRPr lang="zh-CN" altLang="en-US" dirty="0"/>
          </a:p>
        </p:txBody>
      </p:sp>
      <p:pic>
        <p:nvPicPr>
          <p:cNvPr id="3" name="图片 2"/>
          <p:cNvPicPr/>
          <p:nvPr/>
        </p:nvPicPr>
        <p:blipFill>
          <a:blip r:embed="rId2"/>
          <a:stretch>
            <a:fillRect/>
          </a:stretch>
        </p:blipFill>
        <p:spPr>
          <a:xfrm>
            <a:off x="651770" y="1871690"/>
            <a:ext cx="4846307" cy="2949691"/>
          </a:xfrm>
          <a:prstGeom prst="rect">
            <a:avLst/>
          </a:prstGeom>
          <a:noFill/>
          <a:ln>
            <a:noFill/>
          </a:ln>
        </p:spPr>
      </p:pic>
      <p:pic>
        <p:nvPicPr>
          <p:cNvPr id="4" name="图片 3"/>
          <p:cNvPicPr/>
          <p:nvPr/>
        </p:nvPicPr>
        <p:blipFill>
          <a:blip r:embed="rId3"/>
          <a:stretch>
            <a:fillRect/>
          </a:stretch>
        </p:blipFill>
        <p:spPr>
          <a:xfrm>
            <a:off x="5657850" y="1871689"/>
            <a:ext cx="5040196" cy="2949691"/>
          </a:xfrm>
          <a:prstGeom prst="rect">
            <a:avLst/>
          </a:prstGeom>
          <a:noFill/>
          <a:ln>
            <a:noFill/>
          </a:ln>
        </p:spPr>
      </p:pic>
    </p:spTree>
    <p:extLst>
      <p:ext uri="{BB962C8B-B14F-4D97-AF65-F5344CB8AC3E}">
        <p14:creationId xmlns:p14="http://schemas.microsoft.com/office/powerpoint/2010/main" val="1364490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13</a:t>
            </a:r>
            <a:r>
              <a:rPr lang="zh-CN" altLang="en-US" dirty="0"/>
              <a:t>：在多个视图中对“前腿”的形状进行调节，如下左图所示。</a:t>
            </a:r>
          </a:p>
          <a:p>
            <a:r>
              <a:rPr lang="zh-CN" altLang="en-US" dirty="0"/>
              <a:t>步骤</a:t>
            </a:r>
            <a:r>
              <a:rPr lang="en-US" altLang="zh-CN" dirty="0"/>
              <a:t>14</a:t>
            </a:r>
            <a:r>
              <a:rPr lang="zh-CN" altLang="en-US" dirty="0"/>
              <a:t>：使用用同样的方法制作“后腿”的模型，如下右图所示。</a:t>
            </a:r>
          </a:p>
          <a:p>
            <a:endParaRPr lang="zh-CN" altLang="en-US" dirty="0"/>
          </a:p>
        </p:txBody>
      </p:sp>
      <p:pic>
        <p:nvPicPr>
          <p:cNvPr id="3" name="图片 2"/>
          <p:cNvPicPr/>
          <p:nvPr/>
        </p:nvPicPr>
        <p:blipFill>
          <a:blip r:embed="rId2"/>
          <a:stretch>
            <a:fillRect/>
          </a:stretch>
        </p:blipFill>
        <p:spPr>
          <a:xfrm>
            <a:off x="627581" y="1769197"/>
            <a:ext cx="4785782" cy="2736301"/>
          </a:xfrm>
          <a:prstGeom prst="rect">
            <a:avLst/>
          </a:prstGeom>
          <a:noFill/>
          <a:ln>
            <a:noFill/>
          </a:ln>
        </p:spPr>
      </p:pic>
      <p:pic>
        <p:nvPicPr>
          <p:cNvPr id="4" name="图片 3"/>
          <p:cNvPicPr/>
          <p:nvPr/>
        </p:nvPicPr>
        <p:blipFill>
          <a:blip r:embed="rId3"/>
          <a:stretch>
            <a:fillRect/>
          </a:stretch>
        </p:blipFill>
        <p:spPr>
          <a:xfrm>
            <a:off x="5634903" y="1769196"/>
            <a:ext cx="4625595" cy="2736301"/>
          </a:xfrm>
          <a:prstGeom prst="rect">
            <a:avLst/>
          </a:prstGeom>
          <a:noFill/>
          <a:ln>
            <a:noFill/>
          </a:ln>
        </p:spPr>
      </p:pic>
    </p:spTree>
    <p:extLst>
      <p:ext uri="{BB962C8B-B14F-4D97-AF65-F5344CB8AC3E}">
        <p14:creationId xmlns:p14="http://schemas.microsoft.com/office/powerpoint/2010/main" val="233002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15</a:t>
            </a:r>
            <a:r>
              <a:rPr lang="zh-CN" altLang="en-US" dirty="0"/>
              <a:t>：继续在“颈部”添加边，并调整顶点和边的位置，如下左图所示。</a:t>
            </a:r>
          </a:p>
          <a:p>
            <a:r>
              <a:rPr lang="zh-CN" altLang="en-US" dirty="0"/>
              <a:t>步骤</a:t>
            </a:r>
            <a:r>
              <a:rPr lang="en-US" altLang="zh-CN" dirty="0"/>
              <a:t>16</a:t>
            </a:r>
            <a:r>
              <a:rPr lang="zh-CN" altLang="en-US" dirty="0"/>
              <a:t>：选中“颈部”一圈面挤出新的面用来制作菜叶的效果，如下右图所示。</a:t>
            </a:r>
          </a:p>
          <a:p>
            <a:endParaRPr lang="zh-CN" altLang="en-US" dirty="0"/>
          </a:p>
        </p:txBody>
      </p:sp>
      <p:pic>
        <p:nvPicPr>
          <p:cNvPr id="3" name="图片 2"/>
          <p:cNvPicPr/>
          <p:nvPr/>
        </p:nvPicPr>
        <p:blipFill>
          <a:blip r:embed="rId2"/>
          <a:stretch>
            <a:fillRect/>
          </a:stretch>
        </p:blipFill>
        <p:spPr>
          <a:xfrm>
            <a:off x="809299" y="1924135"/>
            <a:ext cx="4827191" cy="2973360"/>
          </a:xfrm>
          <a:prstGeom prst="rect">
            <a:avLst/>
          </a:prstGeom>
          <a:noFill/>
          <a:ln>
            <a:noFill/>
          </a:ln>
        </p:spPr>
      </p:pic>
      <p:pic>
        <p:nvPicPr>
          <p:cNvPr id="4" name="图片 3"/>
          <p:cNvPicPr/>
          <p:nvPr/>
        </p:nvPicPr>
        <p:blipFill>
          <a:blip r:embed="rId3"/>
          <a:stretch>
            <a:fillRect/>
          </a:stretch>
        </p:blipFill>
        <p:spPr>
          <a:xfrm>
            <a:off x="5868518" y="1924135"/>
            <a:ext cx="4082303" cy="2973360"/>
          </a:xfrm>
          <a:prstGeom prst="rect">
            <a:avLst/>
          </a:prstGeom>
          <a:noFill/>
          <a:ln>
            <a:noFill/>
          </a:ln>
        </p:spPr>
      </p:pic>
    </p:spTree>
    <p:extLst>
      <p:ext uri="{BB962C8B-B14F-4D97-AF65-F5344CB8AC3E}">
        <p14:creationId xmlns:p14="http://schemas.microsoft.com/office/powerpoint/2010/main" val="236634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17</a:t>
            </a:r>
            <a:r>
              <a:rPr lang="zh-CN" altLang="en-US" dirty="0"/>
              <a:t>：为了做出二层菜叶的效果，还需要选中下面一圈面继续挤压出新的面，如下左图所示。</a:t>
            </a:r>
          </a:p>
          <a:p>
            <a:r>
              <a:rPr lang="zh-CN" altLang="en-US" dirty="0"/>
              <a:t>步骤</a:t>
            </a:r>
            <a:r>
              <a:rPr lang="en-US" altLang="zh-CN" dirty="0"/>
              <a:t>18</a:t>
            </a:r>
            <a:r>
              <a:rPr lang="zh-CN" altLang="en-US" dirty="0"/>
              <a:t>：调整新创建出来的顶点和边的角度以及厚度，如下右图所示。</a:t>
            </a:r>
          </a:p>
          <a:p>
            <a:endParaRPr lang="zh-CN" altLang="en-US" dirty="0"/>
          </a:p>
        </p:txBody>
      </p:sp>
      <p:pic>
        <p:nvPicPr>
          <p:cNvPr id="3" name="图片 2"/>
          <p:cNvPicPr/>
          <p:nvPr/>
        </p:nvPicPr>
        <p:blipFill>
          <a:blip r:embed="rId2"/>
          <a:stretch>
            <a:fillRect/>
          </a:stretch>
        </p:blipFill>
        <p:spPr>
          <a:xfrm>
            <a:off x="774584" y="2292119"/>
            <a:ext cx="4458660" cy="2994776"/>
          </a:xfrm>
          <a:prstGeom prst="rect">
            <a:avLst/>
          </a:prstGeom>
          <a:noFill/>
          <a:ln>
            <a:noFill/>
          </a:ln>
        </p:spPr>
      </p:pic>
      <p:pic>
        <p:nvPicPr>
          <p:cNvPr id="4" name="图片 3"/>
          <p:cNvPicPr/>
          <p:nvPr/>
        </p:nvPicPr>
        <p:blipFill>
          <a:blip r:embed="rId3"/>
          <a:stretch>
            <a:fillRect/>
          </a:stretch>
        </p:blipFill>
        <p:spPr>
          <a:xfrm>
            <a:off x="5363729" y="2292119"/>
            <a:ext cx="4434873" cy="2994776"/>
          </a:xfrm>
          <a:prstGeom prst="rect">
            <a:avLst/>
          </a:prstGeom>
          <a:noFill/>
          <a:ln>
            <a:noFill/>
          </a:ln>
        </p:spPr>
      </p:pic>
    </p:spTree>
    <p:extLst>
      <p:ext uri="{BB962C8B-B14F-4D97-AF65-F5344CB8AC3E}">
        <p14:creationId xmlns:p14="http://schemas.microsoft.com/office/powerpoint/2010/main" val="83796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19</a:t>
            </a:r>
            <a:r>
              <a:rPr lang="zh-CN" altLang="en-US" dirty="0"/>
              <a:t>：调整好后对模型执行“网格</a:t>
            </a:r>
            <a:r>
              <a:rPr lang="en-US" altLang="zh-CN" dirty="0"/>
              <a:t>&gt;</a:t>
            </a:r>
            <a:r>
              <a:rPr lang="zh-CN" altLang="en-US" dirty="0"/>
              <a:t>平滑”命令，如下左图所示。</a:t>
            </a:r>
          </a:p>
          <a:p>
            <a:r>
              <a:rPr lang="zh-CN" altLang="en-US" dirty="0"/>
              <a:t>步骤</a:t>
            </a:r>
            <a:r>
              <a:rPr lang="en-US" altLang="zh-CN" dirty="0"/>
              <a:t>20</a:t>
            </a:r>
            <a:r>
              <a:rPr lang="zh-CN" altLang="en-US" dirty="0"/>
              <a:t>：多角度的去观察模型，并调整模型的顶点，如下右图所示。这时身体就暂时完成了，下面继续制作“狗头”的模型。</a:t>
            </a:r>
          </a:p>
          <a:p>
            <a:endParaRPr lang="zh-CN" altLang="en-US" dirty="0"/>
          </a:p>
        </p:txBody>
      </p:sp>
      <p:pic>
        <p:nvPicPr>
          <p:cNvPr id="3" name="图片 2"/>
          <p:cNvPicPr/>
          <p:nvPr/>
        </p:nvPicPr>
        <p:blipFill>
          <a:blip r:embed="rId2"/>
          <a:stretch>
            <a:fillRect/>
          </a:stretch>
        </p:blipFill>
        <p:spPr>
          <a:xfrm>
            <a:off x="864235" y="2236932"/>
            <a:ext cx="4597934" cy="3182966"/>
          </a:xfrm>
          <a:prstGeom prst="rect">
            <a:avLst/>
          </a:prstGeom>
          <a:noFill/>
          <a:ln>
            <a:noFill/>
          </a:ln>
        </p:spPr>
      </p:pic>
      <p:pic>
        <p:nvPicPr>
          <p:cNvPr id="4" name="图片 3"/>
          <p:cNvPicPr/>
          <p:nvPr/>
        </p:nvPicPr>
        <p:blipFill>
          <a:blip r:embed="rId3"/>
          <a:stretch>
            <a:fillRect/>
          </a:stretch>
        </p:blipFill>
        <p:spPr>
          <a:xfrm>
            <a:off x="5767502" y="2236932"/>
            <a:ext cx="4822805" cy="3182966"/>
          </a:xfrm>
          <a:prstGeom prst="rect">
            <a:avLst/>
          </a:prstGeom>
          <a:noFill/>
          <a:ln>
            <a:noFill/>
          </a:ln>
        </p:spPr>
      </p:pic>
    </p:spTree>
    <p:extLst>
      <p:ext uri="{BB962C8B-B14F-4D97-AF65-F5344CB8AC3E}">
        <p14:creationId xmlns:p14="http://schemas.microsoft.com/office/powerpoint/2010/main" val="273233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本节介绍使用立方体制作白菜狗的头部模型，主要用到“特殊复制”“挤出”等功能，下面介绍具体操作方法。</a:t>
            </a:r>
          </a:p>
        </p:txBody>
      </p:sp>
      <p:sp>
        <p:nvSpPr>
          <p:cNvPr id="3" name="文本占位符 2"/>
          <p:cNvSpPr>
            <a:spLocks noGrp="1"/>
          </p:cNvSpPr>
          <p:nvPr>
            <p:ph type="body" sz="quarter" idx="12"/>
          </p:nvPr>
        </p:nvSpPr>
        <p:spPr/>
        <p:txBody>
          <a:bodyPr/>
          <a:lstStyle/>
          <a:p>
            <a:r>
              <a:rPr lang="en-US" altLang="zh-CN" dirty="0"/>
              <a:t>10.1.2 </a:t>
            </a:r>
            <a:r>
              <a:rPr lang="zh-CN" altLang="en-US" dirty="0"/>
              <a:t>用立方体制作头部模型</a:t>
            </a:r>
          </a:p>
        </p:txBody>
      </p:sp>
    </p:spTree>
    <p:extLst>
      <p:ext uri="{BB962C8B-B14F-4D97-AF65-F5344CB8AC3E}">
        <p14:creationId xmlns:p14="http://schemas.microsoft.com/office/powerpoint/2010/main" val="12252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第</a:t>
            </a:r>
            <a:r>
              <a:rPr lang="en-US" altLang="zh-CN" dirty="0"/>
              <a:t>2</a:t>
            </a:r>
            <a:r>
              <a:rPr lang="zh-CN" altLang="en-US" dirty="0"/>
              <a:t>篇 综合案例篇</a:t>
            </a:r>
          </a:p>
        </p:txBody>
      </p:sp>
      <p:sp>
        <p:nvSpPr>
          <p:cNvPr id="3" name="文本占位符 2"/>
          <p:cNvSpPr>
            <a:spLocks noGrp="1"/>
          </p:cNvSpPr>
          <p:nvPr>
            <p:ph type="body" sz="quarter" idx="11"/>
          </p:nvPr>
        </p:nvSpPr>
        <p:spPr/>
        <p:txBody>
          <a:bodyPr/>
          <a:lstStyle/>
          <a:p>
            <a:r>
              <a:rPr lang="zh-CN" altLang="en-US" dirty="0"/>
              <a:t>介绍完</a:t>
            </a:r>
            <a:r>
              <a:rPr lang="en-US" altLang="zh-CN" dirty="0"/>
              <a:t>Maya</a:t>
            </a:r>
            <a:r>
              <a:rPr lang="zh-CN" altLang="en-US" dirty="0"/>
              <a:t>几大功能模块的操作和具体应用后，本篇我们将通过“百财狗”模型的制作、人物角色的绑定以及手臂动画效果的实现三个综合应用案例，来对</a:t>
            </a:r>
            <a:r>
              <a:rPr lang="en-US" altLang="zh-CN" dirty="0"/>
              <a:t>Maya</a:t>
            </a:r>
            <a:r>
              <a:rPr lang="zh-CN" altLang="en-US" dirty="0"/>
              <a:t>的建模流程、</a:t>
            </a:r>
            <a:r>
              <a:rPr lang="en-US" altLang="zh-CN" dirty="0"/>
              <a:t>UV</a:t>
            </a:r>
            <a:r>
              <a:rPr lang="zh-CN" altLang="en-US" dirty="0"/>
              <a:t>制作、</a:t>
            </a:r>
            <a:r>
              <a:rPr lang="en-US" altLang="zh-CN" dirty="0"/>
              <a:t>3D</a:t>
            </a:r>
            <a:r>
              <a:rPr lang="zh-CN" altLang="en-US" dirty="0"/>
              <a:t>绘制工具使用、</a:t>
            </a:r>
            <a:r>
              <a:rPr lang="en-US" altLang="zh-CN" dirty="0"/>
              <a:t>HumanIK</a:t>
            </a:r>
            <a:r>
              <a:rPr lang="zh-CN" altLang="en-US" dirty="0"/>
              <a:t>绑定、角色全身权重绘制、匹配动作捕捉数据以及</a:t>
            </a:r>
            <a:r>
              <a:rPr lang="en-US" altLang="zh-CN" dirty="0"/>
              <a:t>IKFK</a:t>
            </a:r>
            <a:r>
              <a:rPr lang="zh-CN" altLang="en-US" dirty="0"/>
              <a:t>无缝切换的原理和代码进行综合的讲解和应用。在巩固前面所学基础知识的同时，使读者将所学知识应用到日常工作学习中，真正做到学以致用。</a:t>
            </a:r>
          </a:p>
        </p:txBody>
      </p:sp>
    </p:spTree>
    <p:extLst>
      <p:ext uri="{BB962C8B-B14F-4D97-AF65-F5344CB8AC3E}">
        <p14:creationId xmlns:p14="http://schemas.microsoft.com/office/powerpoint/2010/main" val="1064377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01</a:t>
            </a:r>
            <a:r>
              <a:rPr lang="zh-CN" altLang="en-US" dirty="0"/>
              <a:t>：再创建一个立方体，并调整立方体的位置，如下左图所示。</a:t>
            </a:r>
          </a:p>
          <a:p>
            <a:r>
              <a:rPr lang="zh-CN" altLang="en-US" dirty="0"/>
              <a:t>步骤</a:t>
            </a:r>
            <a:r>
              <a:rPr lang="en-US" altLang="zh-CN" dirty="0"/>
              <a:t>02</a:t>
            </a:r>
            <a:r>
              <a:rPr lang="zh-CN" altLang="en-US" dirty="0"/>
              <a:t>：同样删除一半立方体，并执行“编辑</a:t>
            </a:r>
            <a:r>
              <a:rPr lang="en-US" altLang="zh-CN" dirty="0"/>
              <a:t>&gt;</a:t>
            </a:r>
            <a:r>
              <a:rPr lang="zh-CN" altLang="en-US" dirty="0"/>
              <a:t>特殊复制”命令，为立方体制作一个关联镜像效果，并给立方体添加边，如下右图所示。</a:t>
            </a:r>
          </a:p>
          <a:p>
            <a:endParaRPr lang="zh-CN" altLang="en-US" dirty="0"/>
          </a:p>
        </p:txBody>
      </p:sp>
      <p:pic>
        <p:nvPicPr>
          <p:cNvPr id="3" name="图片 2"/>
          <p:cNvPicPr/>
          <p:nvPr/>
        </p:nvPicPr>
        <p:blipFill>
          <a:blip r:embed="rId2"/>
          <a:stretch>
            <a:fillRect/>
          </a:stretch>
        </p:blipFill>
        <p:spPr>
          <a:xfrm>
            <a:off x="1006014" y="2235286"/>
            <a:ext cx="4886566" cy="3882881"/>
          </a:xfrm>
          <a:prstGeom prst="rect">
            <a:avLst/>
          </a:prstGeom>
          <a:noFill/>
          <a:ln>
            <a:noFill/>
          </a:ln>
        </p:spPr>
      </p:pic>
      <p:pic>
        <p:nvPicPr>
          <p:cNvPr id="4" name="图片 3"/>
          <p:cNvPicPr/>
          <p:nvPr/>
        </p:nvPicPr>
        <p:blipFill>
          <a:blip r:embed="rId3"/>
          <a:stretch>
            <a:fillRect/>
          </a:stretch>
        </p:blipFill>
        <p:spPr>
          <a:xfrm>
            <a:off x="6092086" y="2235285"/>
            <a:ext cx="5019900" cy="3882881"/>
          </a:xfrm>
          <a:prstGeom prst="rect">
            <a:avLst/>
          </a:prstGeom>
          <a:noFill/>
          <a:ln>
            <a:noFill/>
          </a:ln>
        </p:spPr>
      </p:pic>
    </p:spTree>
    <p:extLst>
      <p:ext uri="{BB962C8B-B14F-4D97-AF65-F5344CB8AC3E}">
        <p14:creationId xmlns:p14="http://schemas.microsoft.com/office/powerpoint/2010/main" val="3592404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03</a:t>
            </a:r>
            <a:r>
              <a:rPr lang="zh-CN" altLang="en-US" dirty="0"/>
              <a:t>：将身体模型先暂时隐藏，继续给头部模型添加边，并调整顶点的位置，先尽量的使头部模型圆滑、饱满，如下左图所示。</a:t>
            </a:r>
          </a:p>
          <a:p>
            <a:r>
              <a:rPr lang="zh-CN" altLang="en-US" dirty="0"/>
              <a:t>步骤</a:t>
            </a:r>
            <a:r>
              <a:rPr lang="en-US" altLang="zh-CN" dirty="0"/>
              <a:t>04</a:t>
            </a:r>
            <a:r>
              <a:rPr lang="zh-CN" altLang="en-US" dirty="0"/>
              <a:t>：选中脸颊的两个面并进行“挤出”命令，这里要做出“狗”的面部被菜叶挤压的腮帮效果，目的是为了让模型看起来更可爱一些，如下右图所示。</a:t>
            </a:r>
          </a:p>
          <a:p>
            <a:endParaRPr lang="zh-CN" altLang="en-US" dirty="0"/>
          </a:p>
        </p:txBody>
      </p:sp>
      <p:pic>
        <p:nvPicPr>
          <p:cNvPr id="3" name="图片 2"/>
          <p:cNvPicPr/>
          <p:nvPr/>
        </p:nvPicPr>
        <p:blipFill>
          <a:blip r:embed="rId2"/>
          <a:stretch>
            <a:fillRect/>
          </a:stretch>
        </p:blipFill>
        <p:spPr>
          <a:xfrm>
            <a:off x="661727" y="2673349"/>
            <a:ext cx="4618455" cy="3627697"/>
          </a:xfrm>
          <a:prstGeom prst="rect">
            <a:avLst/>
          </a:prstGeom>
          <a:noFill/>
          <a:ln>
            <a:noFill/>
          </a:ln>
        </p:spPr>
      </p:pic>
      <p:pic>
        <p:nvPicPr>
          <p:cNvPr id="4" name="图片 3"/>
          <p:cNvPicPr/>
          <p:nvPr/>
        </p:nvPicPr>
        <p:blipFill>
          <a:blip r:embed="rId3"/>
          <a:stretch>
            <a:fillRect/>
          </a:stretch>
        </p:blipFill>
        <p:spPr>
          <a:xfrm>
            <a:off x="5647487" y="2673349"/>
            <a:ext cx="4840467" cy="3627697"/>
          </a:xfrm>
          <a:prstGeom prst="rect">
            <a:avLst/>
          </a:prstGeom>
          <a:noFill/>
          <a:ln>
            <a:noFill/>
          </a:ln>
        </p:spPr>
      </p:pic>
    </p:spTree>
    <p:extLst>
      <p:ext uri="{BB962C8B-B14F-4D97-AF65-F5344CB8AC3E}">
        <p14:creationId xmlns:p14="http://schemas.microsoft.com/office/powerpoint/2010/main" val="2981703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05</a:t>
            </a:r>
            <a:r>
              <a:rPr lang="zh-CN" altLang="en-US" dirty="0"/>
              <a:t>：继续调整挤出后的顶点位置，如下左图所示。</a:t>
            </a:r>
          </a:p>
          <a:p>
            <a:r>
              <a:rPr lang="zh-CN" altLang="en-US" dirty="0"/>
              <a:t>步骤</a:t>
            </a:r>
            <a:r>
              <a:rPr lang="en-US" altLang="zh-CN" dirty="0"/>
              <a:t>06</a:t>
            </a:r>
            <a:r>
              <a:rPr lang="zh-CN" altLang="en-US" dirty="0"/>
              <a:t>：为了更好地制作头部，需要先把舌头的模型大致制作出来。在创建一个立方体在侧视图调整立方体的大小及位置，并删除一半的立方体执行“编辑</a:t>
            </a:r>
            <a:r>
              <a:rPr lang="en-US" altLang="zh-CN" dirty="0"/>
              <a:t>&gt;</a:t>
            </a:r>
            <a:r>
              <a:rPr lang="zh-CN" altLang="en-US" dirty="0"/>
              <a:t>特殊复制”命令，如下右图所示。</a:t>
            </a:r>
          </a:p>
          <a:p>
            <a:endParaRPr lang="zh-CN" altLang="en-US" dirty="0"/>
          </a:p>
        </p:txBody>
      </p:sp>
      <p:pic>
        <p:nvPicPr>
          <p:cNvPr id="3" name="图片 2"/>
          <p:cNvPicPr/>
          <p:nvPr/>
        </p:nvPicPr>
        <p:blipFill>
          <a:blip r:embed="rId2"/>
          <a:stretch>
            <a:fillRect/>
          </a:stretch>
        </p:blipFill>
        <p:spPr>
          <a:xfrm>
            <a:off x="783013" y="2726545"/>
            <a:ext cx="4603634" cy="3682622"/>
          </a:xfrm>
          <a:prstGeom prst="rect">
            <a:avLst/>
          </a:prstGeom>
          <a:noFill/>
          <a:ln>
            <a:noFill/>
          </a:ln>
        </p:spPr>
      </p:pic>
      <p:pic>
        <p:nvPicPr>
          <p:cNvPr id="4" name="图片 3"/>
          <p:cNvPicPr/>
          <p:nvPr/>
        </p:nvPicPr>
        <p:blipFill>
          <a:blip r:embed="rId3"/>
          <a:stretch>
            <a:fillRect/>
          </a:stretch>
        </p:blipFill>
        <p:spPr>
          <a:xfrm>
            <a:off x="5658341" y="2726545"/>
            <a:ext cx="4982371" cy="3682622"/>
          </a:xfrm>
          <a:prstGeom prst="rect">
            <a:avLst/>
          </a:prstGeom>
          <a:noFill/>
          <a:ln>
            <a:noFill/>
          </a:ln>
        </p:spPr>
      </p:pic>
    </p:spTree>
    <p:extLst>
      <p:ext uri="{BB962C8B-B14F-4D97-AF65-F5344CB8AC3E}">
        <p14:creationId xmlns:p14="http://schemas.microsoft.com/office/powerpoint/2010/main" val="354602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07</a:t>
            </a:r>
            <a:r>
              <a:rPr lang="zh-CN" altLang="en-US" dirty="0"/>
              <a:t>：给舌头模型添加更多的边进行细节的调整，如下左图所示。</a:t>
            </a:r>
          </a:p>
          <a:p>
            <a:r>
              <a:rPr lang="zh-CN" altLang="en-US" dirty="0"/>
              <a:t>步骤</a:t>
            </a:r>
            <a:r>
              <a:rPr lang="en-US" altLang="zh-CN" dirty="0"/>
              <a:t>08</a:t>
            </a:r>
            <a:r>
              <a:rPr lang="zh-CN" altLang="en-US" dirty="0"/>
              <a:t>：要在多个角度观察并调整舌头模型的厚度及造型，效果如下右图所示。</a:t>
            </a:r>
          </a:p>
          <a:p>
            <a:endParaRPr lang="zh-CN" altLang="en-US" dirty="0"/>
          </a:p>
        </p:txBody>
      </p:sp>
      <p:pic>
        <p:nvPicPr>
          <p:cNvPr id="3" name="图片 2"/>
          <p:cNvPicPr/>
          <p:nvPr/>
        </p:nvPicPr>
        <p:blipFill>
          <a:blip r:embed="rId2"/>
          <a:stretch>
            <a:fillRect/>
          </a:stretch>
        </p:blipFill>
        <p:spPr>
          <a:xfrm>
            <a:off x="653905" y="1974214"/>
            <a:ext cx="4492580" cy="3312681"/>
          </a:xfrm>
          <a:prstGeom prst="rect">
            <a:avLst/>
          </a:prstGeom>
          <a:noFill/>
          <a:ln>
            <a:noFill/>
          </a:ln>
        </p:spPr>
      </p:pic>
      <p:pic>
        <p:nvPicPr>
          <p:cNvPr id="4" name="图片 3"/>
          <p:cNvPicPr/>
          <p:nvPr/>
        </p:nvPicPr>
        <p:blipFill>
          <a:blip r:embed="rId3"/>
          <a:stretch>
            <a:fillRect/>
          </a:stretch>
        </p:blipFill>
        <p:spPr>
          <a:xfrm>
            <a:off x="5338734" y="1974214"/>
            <a:ext cx="4824154" cy="3312681"/>
          </a:xfrm>
          <a:prstGeom prst="rect">
            <a:avLst/>
          </a:prstGeom>
          <a:noFill/>
          <a:ln>
            <a:noFill/>
          </a:ln>
        </p:spPr>
      </p:pic>
    </p:spTree>
    <p:extLst>
      <p:ext uri="{BB962C8B-B14F-4D97-AF65-F5344CB8AC3E}">
        <p14:creationId xmlns:p14="http://schemas.microsoft.com/office/powerpoint/2010/main" val="3099263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09</a:t>
            </a:r>
            <a:r>
              <a:rPr lang="zh-CN" altLang="en-US" dirty="0"/>
              <a:t>：选中头部模型位于舌头上方的面进行挤压，这里要制作“狗鼻子”的模型，如下左图所示。</a:t>
            </a:r>
          </a:p>
          <a:p>
            <a:r>
              <a:rPr lang="zh-CN" altLang="en-US" dirty="0"/>
              <a:t>步骤</a:t>
            </a:r>
            <a:r>
              <a:rPr lang="en-US" altLang="zh-CN" dirty="0"/>
              <a:t>10</a:t>
            </a:r>
            <a:r>
              <a:rPr lang="zh-CN" altLang="en-US" dirty="0"/>
              <a:t>：调整挤出后的顶点位置，如下右图所示。</a:t>
            </a:r>
          </a:p>
          <a:p>
            <a:endParaRPr lang="zh-CN" altLang="en-US" dirty="0"/>
          </a:p>
        </p:txBody>
      </p:sp>
      <p:pic>
        <p:nvPicPr>
          <p:cNvPr id="3" name="图片 2"/>
          <p:cNvPicPr/>
          <p:nvPr/>
        </p:nvPicPr>
        <p:blipFill>
          <a:blip r:embed="rId2"/>
          <a:stretch>
            <a:fillRect/>
          </a:stretch>
        </p:blipFill>
        <p:spPr>
          <a:xfrm>
            <a:off x="685049" y="2186421"/>
            <a:ext cx="4880008" cy="3449608"/>
          </a:xfrm>
          <a:prstGeom prst="rect">
            <a:avLst/>
          </a:prstGeom>
          <a:noFill/>
          <a:ln>
            <a:noFill/>
          </a:ln>
        </p:spPr>
      </p:pic>
      <p:pic>
        <p:nvPicPr>
          <p:cNvPr id="4" name="图片 3"/>
          <p:cNvPicPr/>
          <p:nvPr/>
        </p:nvPicPr>
        <p:blipFill>
          <a:blip r:embed="rId3"/>
          <a:stretch>
            <a:fillRect/>
          </a:stretch>
        </p:blipFill>
        <p:spPr>
          <a:xfrm>
            <a:off x="5763404" y="2186421"/>
            <a:ext cx="4609257" cy="3449608"/>
          </a:xfrm>
          <a:prstGeom prst="rect">
            <a:avLst/>
          </a:prstGeom>
          <a:noFill/>
          <a:ln>
            <a:noFill/>
          </a:ln>
        </p:spPr>
      </p:pic>
    </p:spTree>
    <p:extLst>
      <p:ext uri="{BB962C8B-B14F-4D97-AF65-F5344CB8AC3E}">
        <p14:creationId xmlns:p14="http://schemas.microsoft.com/office/powerpoint/2010/main" val="4226319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11</a:t>
            </a:r>
            <a:r>
              <a:rPr lang="zh-CN" altLang="en-US" dirty="0"/>
              <a:t>：继续给模型添加新的边并调整顶点和边的位置，如下左图所示。</a:t>
            </a:r>
          </a:p>
          <a:p>
            <a:r>
              <a:rPr lang="zh-CN" altLang="en-US" dirty="0"/>
              <a:t>步骤</a:t>
            </a:r>
            <a:r>
              <a:rPr lang="en-US" altLang="zh-CN" dirty="0"/>
              <a:t>12</a:t>
            </a:r>
            <a:r>
              <a:rPr lang="zh-CN" altLang="en-US" dirty="0"/>
              <a:t>：用多切割工具制作出一个鼻头的效果，如下右图所示。</a:t>
            </a:r>
          </a:p>
          <a:p>
            <a:endParaRPr lang="zh-CN" altLang="en-US" dirty="0"/>
          </a:p>
        </p:txBody>
      </p:sp>
      <p:pic>
        <p:nvPicPr>
          <p:cNvPr id="3" name="图片 2"/>
          <p:cNvPicPr/>
          <p:nvPr/>
        </p:nvPicPr>
        <p:blipFill>
          <a:blip r:embed="rId2"/>
          <a:stretch>
            <a:fillRect/>
          </a:stretch>
        </p:blipFill>
        <p:spPr>
          <a:xfrm>
            <a:off x="603224" y="2089092"/>
            <a:ext cx="3634061" cy="2798792"/>
          </a:xfrm>
          <a:prstGeom prst="rect">
            <a:avLst/>
          </a:prstGeom>
          <a:noFill/>
          <a:ln>
            <a:noFill/>
          </a:ln>
        </p:spPr>
      </p:pic>
      <p:pic>
        <p:nvPicPr>
          <p:cNvPr id="4" name="图片 3"/>
          <p:cNvPicPr/>
          <p:nvPr/>
        </p:nvPicPr>
        <p:blipFill>
          <a:blip r:embed="rId3"/>
          <a:stretch>
            <a:fillRect/>
          </a:stretch>
        </p:blipFill>
        <p:spPr>
          <a:xfrm>
            <a:off x="4512425" y="2089091"/>
            <a:ext cx="5725851" cy="2798792"/>
          </a:xfrm>
          <a:prstGeom prst="rect">
            <a:avLst/>
          </a:prstGeom>
          <a:noFill/>
          <a:ln>
            <a:noFill/>
          </a:ln>
        </p:spPr>
      </p:pic>
    </p:spTree>
    <p:extLst>
      <p:ext uri="{BB962C8B-B14F-4D97-AF65-F5344CB8AC3E}">
        <p14:creationId xmlns:p14="http://schemas.microsoft.com/office/powerpoint/2010/main" val="3400046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13</a:t>
            </a:r>
            <a:r>
              <a:rPr lang="zh-CN" altLang="en-US" dirty="0"/>
              <a:t>：调整挤出后的顶点位置，制作出鼻头的效果，如下左图所示。</a:t>
            </a:r>
          </a:p>
          <a:p>
            <a:r>
              <a:rPr lang="zh-CN" altLang="en-US" dirty="0"/>
              <a:t>步骤</a:t>
            </a:r>
            <a:r>
              <a:rPr lang="en-US" altLang="zh-CN" dirty="0"/>
              <a:t>14</a:t>
            </a:r>
            <a:r>
              <a:rPr lang="zh-CN" altLang="en-US" dirty="0"/>
              <a:t>：在侧视图中，给额头的部分添加一圈边，并调整位置，使额头变的更圆滑一点，如下右图所示。</a:t>
            </a:r>
          </a:p>
          <a:p>
            <a:endParaRPr lang="zh-CN" altLang="en-US" dirty="0"/>
          </a:p>
        </p:txBody>
      </p:sp>
      <p:pic>
        <p:nvPicPr>
          <p:cNvPr id="3" name="图片 2"/>
          <p:cNvPicPr/>
          <p:nvPr/>
        </p:nvPicPr>
        <p:blipFill>
          <a:blip r:embed="rId2"/>
          <a:stretch>
            <a:fillRect/>
          </a:stretch>
        </p:blipFill>
        <p:spPr>
          <a:xfrm>
            <a:off x="768292" y="2280054"/>
            <a:ext cx="4209787" cy="3089968"/>
          </a:xfrm>
          <a:prstGeom prst="rect">
            <a:avLst/>
          </a:prstGeom>
          <a:noFill/>
          <a:ln>
            <a:noFill/>
          </a:ln>
        </p:spPr>
      </p:pic>
      <p:pic>
        <p:nvPicPr>
          <p:cNvPr id="4" name="图片 3"/>
          <p:cNvPicPr/>
          <p:nvPr/>
        </p:nvPicPr>
        <p:blipFill>
          <a:blip r:embed="rId3"/>
          <a:stretch>
            <a:fillRect/>
          </a:stretch>
        </p:blipFill>
        <p:spPr>
          <a:xfrm>
            <a:off x="5268882" y="2280054"/>
            <a:ext cx="4786525" cy="3089968"/>
          </a:xfrm>
          <a:prstGeom prst="rect">
            <a:avLst/>
          </a:prstGeom>
          <a:noFill/>
          <a:ln>
            <a:noFill/>
          </a:ln>
        </p:spPr>
      </p:pic>
    </p:spTree>
    <p:extLst>
      <p:ext uri="{BB962C8B-B14F-4D97-AF65-F5344CB8AC3E}">
        <p14:creationId xmlns:p14="http://schemas.microsoft.com/office/powerpoint/2010/main" val="3753436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15</a:t>
            </a:r>
            <a:r>
              <a:rPr lang="zh-CN" altLang="en-US" dirty="0"/>
              <a:t>：头部大致的效果做出来以后，需要把身体显示出来，如下左图所示。</a:t>
            </a:r>
          </a:p>
          <a:p>
            <a:r>
              <a:rPr lang="zh-CN" altLang="en-US" dirty="0"/>
              <a:t>步骤</a:t>
            </a:r>
            <a:r>
              <a:rPr lang="en-US" altLang="zh-CN" dirty="0"/>
              <a:t>16</a:t>
            </a:r>
            <a:r>
              <a:rPr lang="zh-CN" altLang="en-US" dirty="0"/>
              <a:t>：观察下身体与头部相交的部分，调整身体模型上的顶点，做出挤压头部的效果，如下右图所示。</a:t>
            </a:r>
          </a:p>
          <a:p>
            <a:endParaRPr lang="zh-CN" altLang="en-US" dirty="0"/>
          </a:p>
        </p:txBody>
      </p:sp>
      <p:pic>
        <p:nvPicPr>
          <p:cNvPr id="3" name="图片 2"/>
          <p:cNvPicPr/>
          <p:nvPr/>
        </p:nvPicPr>
        <p:blipFill>
          <a:blip r:embed="rId2"/>
          <a:stretch>
            <a:fillRect/>
          </a:stretch>
        </p:blipFill>
        <p:spPr>
          <a:xfrm>
            <a:off x="721798" y="2250035"/>
            <a:ext cx="5534752" cy="3252990"/>
          </a:xfrm>
          <a:prstGeom prst="rect">
            <a:avLst/>
          </a:prstGeom>
          <a:noFill/>
          <a:ln>
            <a:noFill/>
          </a:ln>
        </p:spPr>
      </p:pic>
      <p:pic>
        <p:nvPicPr>
          <p:cNvPr id="4" name="图片 3"/>
          <p:cNvPicPr/>
          <p:nvPr/>
        </p:nvPicPr>
        <p:blipFill>
          <a:blip r:embed="rId3"/>
          <a:srcRect t="5077"/>
          <a:stretch>
            <a:fillRect/>
          </a:stretch>
        </p:blipFill>
        <p:spPr>
          <a:xfrm>
            <a:off x="6450270" y="2250035"/>
            <a:ext cx="4906503" cy="3252990"/>
          </a:xfrm>
          <a:prstGeom prst="rect">
            <a:avLst/>
          </a:prstGeom>
          <a:noFill/>
          <a:ln>
            <a:noFill/>
          </a:ln>
        </p:spPr>
      </p:pic>
    </p:spTree>
    <p:extLst>
      <p:ext uri="{BB962C8B-B14F-4D97-AF65-F5344CB8AC3E}">
        <p14:creationId xmlns:p14="http://schemas.microsoft.com/office/powerpoint/2010/main" val="8737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17</a:t>
            </a:r>
            <a:r>
              <a:rPr lang="zh-CN" altLang="en-US" dirty="0"/>
              <a:t>：选中头部模型上面的两个面，使用“挤出”命令制作出耳朵的形状，如下左图所示。</a:t>
            </a:r>
          </a:p>
          <a:p>
            <a:r>
              <a:rPr lang="zh-CN" altLang="en-US" dirty="0"/>
              <a:t>步骤</a:t>
            </a:r>
            <a:r>
              <a:rPr lang="en-US" altLang="zh-CN" dirty="0"/>
              <a:t>18</a:t>
            </a:r>
            <a:r>
              <a:rPr lang="zh-CN" altLang="en-US" dirty="0"/>
              <a:t>：调整耳朵的造型，如下右图所示。</a:t>
            </a:r>
          </a:p>
          <a:p>
            <a:endParaRPr lang="zh-CN" altLang="en-US" dirty="0"/>
          </a:p>
        </p:txBody>
      </p:sp>
      <p:pic>
        <p:nvPicPr>
          <p:cNvPr id="3" name="图片 2"/>
          <p:cNvPicPr/>
          <p:nvPr/>
        </p:nvPicPr>
        <p:blipFill>
          <a:blip r:embed="rId2"/>
          <a:stretch>
            <a:fillRect/>
          </a:stretch>
        </p:blipFill>
        <p:spPr>
          <a:xfrm>
            <a:off x="630006" y="1869440"/>
            <a:ext cx="4685022" cy="3500582"/>
          </a:xfrm>
          <a:prstGeom prst="rect">
            <a:avLst/>
          </a:prstGeom>
          <a:noFill/>
          <a:ln>
            <a:noFill/>
          </a:ln>
        </p:spPr>
      </p:pic>
      <p:pic>
        <p:nvPicPr>
          <p:cNvPr id="4" name="图片 3"/>
          <p:cNvPicPr/>
          <p:nvPr/>
        </p:nvPicPr>
        <p:blipFill>
          <a:blip r:embed="rId3"/>
          <a:stretch>
            <a:fillRect/>
          </a:stretch>
        </p:blipFill>
        <p:spPr>
          <a:xfrm>
            <a:off x="5493067" y="1886584"/>
            <a:ext cx="5201494" cy="3483438"/>
          </a:xfrm>
          <a:prstGeom prst="rect">
            <a:avLst/>
          </a:prstGeom>
          <a:noFill/>
          <a:ln>
            <a:noFill/>
          </a:ln>
        </p:spPr>
      </p:pic>
    </p:spTree>
    <p:extLst>
      <p:ext uri="{BB962C8B-B14F-4D97-AF65-F5344CB8AC3E}">
        <p14:creationId xmlns:p14="http://schemas.microsoft.com/office/powerpoint/2010/main" val="3513273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19</a:t>
            </a:r>
            <a:r>
              <a:rPr lang="zh-CN" altLang="en-US" dirty="0"/>
              <a:t>：多给耳朵部分的模型添加一些边来调整耳朵的造型，如下左图所示。</a:t>
            </a:r>
          </a:p>
          <a:p>
            <a:r>
              <a:rPr lang="zh-CN" altLang="en-US" dirty="0"/>
              <a:t>步骤</a:t>
            </a:r>
            <a:r>
              <a:rPr lang="en-US" altLang="zh-CN" dirty="0"/>
              <a:t>20</a:t>
            </a:r>
            <a:r>
              <a:rPr lang="zh-CN" altLang="en-US" dirty="0"/>
              <a:t>：继续在脸上加些边，调整更多的细节，如下右图所示。</a:t>
            </a:r>
          </a:p>
          <a:p>
            <a:endParaRPr lang="zh-CN" altLang="en-US" dirty="0"/>
          </a:p>
        </p:txBody>
      </p:sp>
      <p:pic>
        <p:nvPicPr>
          <p:cNvPr id="3" name="图片 2"/>
          <p:cNvPicPr/>
          <p:nvPr/>
        </p:nvPicPr>
        <p:blipFill>
          <a:blip r:embed="rId2"/>
          <a:stretch>
            <a:fillRect/>
          </a:stretch>
        </p:blipFill>
        <p:spPr>
          <a:xfrm>
            <a:off x="712989" y="1791334"/>
            <a:ext cx="4363723" cy="3079924"/>
          </a:xfrm>
          <a:prstGeom prst="rect">
            <a:avLst/>
          </a:prstGeom>
          <a:noFill/>
          <a:ln>
            <a:noFill/>
          </a:ln>
        </p:spPr>
      </p:pic>
      <p:pic>
        <p:nvPicPr>
          <p:cNvPr id="4" name="图片 3"/>
          <p:cNvPicPr/>
          <p:nvPr/>
        </p:nvPicPr>
        <p:blipFill>
          <a:blip r:embed="rId3"/>
          <a:stretch>
            <a:fillRect/>
          </a:stretch>
        </p:blipFill>
        <p:spPr>
          <a:xfrm>
            <a:off x="5261782" y="1793874"/>
            <a:ext cx="3578131" cy="3077384"/>
          </a:xfrm>
          <a:prstGeom prst="rect">
            <a:avLst/>
          </a:prstGeom>
          <a:noFill/>
          <a:ln>
            <a:noFill/>
          </a:ln>
        </p:spPr>
      </p:pic>
    </p:spTree>
    <p:extLst>
      <p:ext uri="{BB962C8B-B14F-4D97-AF65-F5344CB8AC3E}">
        <p14:creationId xmlns:p14="http://schemas.microsoft.com/office/powerpoint/2010/main" val="346966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908ED504-EF2D-4351-B6D8-3A087C4AD4D0}"/>
              </a:ext>
            </a:extLst>
          </p:cNvPr>
          <p:cNvSpPr>
            <a:spLocks noGrp="1"/>
          </p:cNvSpPr>
          <p:nvPr>
            <p:ph type="body" sz="quarter" idx="10"/>
          </p:nvPr>
        </p:nvSpPr>
        <p:spPr>
          <a:xfrm>
            <a:off x="1617388" y="1891126"/>
            <a:ext cx="9340898" cy="658652"/>
          </a:xfrm>
        </p:spPr>
        <p:txBody>
          <a:bodyPr/>
          <a:lstStyle/>
          <a:p>
            <a:r>
              <a:rPr lang="zh-CN" altLang="en-US" dirty="0"/>
              <a:t>第</a:t>
            </a:r>
            <a:r>
              <a:rPr lang="en-US" altLang="zh-CN" dirty="0"/>
              <a:t>10</a:t>
            </a:r>
            <a:r>
              <a:rPr lang="zh-CN" altLang="en-US" dirty="0"/>
              <a:t>章 制作“百财狗”模型</a:t>
            </a:r>
            <a:endParaRPr lang="zh-CN" altLang="en-US" dirty="0"/>
          </a:p>
        </p:txBody>
      </p:sp>
      <p:sp>
        <p:nvSpPr>
          <p:cNvPr id="3" name="文本占位符 2">
            <a:extLst>
              <a:ext uri="{FF2B5EF4-FFF2-40B4-BE49-F238E27FC236}">
                <a16:creationId xmlns="" xmlns:a16="http://schemas.microsoft.com/office/drawing/2014/main" id="{1BE5B0C6-EF4B-469B-B914-9B95E4B7FD38}"/>
              </a:ext>
            </a:extLst>
          </p:cNvPr>
          <p:cNvSpPr>
            <a:spLocks noGrp="1"/>
          </p:cNvSpPr>
          <p:nvPr>
            <p:ph type="body" sz="quarter" idx="11"/>
          </p:nvPr>
        </p:nvSpPr>
        <p:spPr/>
        <p:txBody>
          <a:bodyPr/>
          <a:lstStyle/>
          <a:p>
            <a:r>
              <a:rPr lang="zh-CN" altLang="en-US" dirty="0"/>
              <a:t>本章通过实例来讲解模型的制作全流程。如何创建多边形模型，如何在</a:t>
            </a:r>
            <a:r>
              <a:rPr lang="en-US" altLang="zh-CN" dirty="0"/>
              <a:t>unfold3D</a:t>
            </a:r>
            <a:r>
              <a:rPr lang="zh-CN" altLang="en-US" dirty="0"/>
              <a:t>软件进行</a:t>
            </a:r>
            <a:r>
              <a:rPr lang="en-US" altLang="zh-CN" dirty="0"/>
              <a:t>UV</a:t>
            </a:r>
            <a:r>
              <a:rPr lang="zh-CN" altLang="en-US" dirty="0"/>
              <a:t>的制作，以及如何使用</a:t>
            </a:r>
            <a:r>
              <a:rPr lang="en-US" altLang="zh-CN" dirty="0"/>
              <a:t>Maya</a:t>
            </a:r>
            <a:r>
              <a:rPr lang="zh-CN" altLang="en-US" dirty="0"/>
              <a:t>的</a:t>
            </a:r>
            <a:r>
              <a:rPr lang="en-US" altLang="zh-CN" dirty="0"/>
              <a:t>3D</a:t>
            </a:r>
            <a:r>
              <a:rPr lang="zh-CN" altLang="en-US" dirty="0"/>
              <a:t>绘制工具绘制模型的贴图。</a:t>
            </a:r>
            <a:endParaRPr lang="zh-CN" altLang="en-US" dirty="0"/>
          </a:p>
        </p:txBody>
      </p:sp>
    </p:spTree>
    <p:extLst>
      <p:ext uri="{BB962C8B-B14F-4D97-AF65-F5344CB8AC3E}">
        <p14:creationId xmlns:p14="http://schemas.microsoft.com/office/powerpoint/2010/main" val="34821572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21</a:t>
            </a:r>
            <a:r>
              <a:rPr lang="zh-CN" altLang="en-US" dirty="0"/>
              <a:t>：使用多切割工具做出鼻孔的效果，如下左图所示。</a:t>
            </a:r>
          </a:p>
          <a:p>
            <a:r>
              <a:rPr lang="zh-CN" altLang="en-US" dirty="0"/>
              <a:t>步骤</a:t>
            </a:r>
            <a:r>
              <a:rPr lang="en-US" altLang="zh-CN" dirty="0"/>
              <a:t>22</a:t>
            </a:r>
            <a:r>
              <a:rPr lang="zh-CN" altLang="en-US" dirty="0"/>
              <a:t>：使用“挤出”命令做出眼睛的凹槽，如下右图所示。</a:t>
            </a:r>
          </a:p>
          <a:p>
            <a:endParaRPr lang="zh-CN" altLang="en-US" dirty="0"/>
          </a:p>
        </p:txBody>
      </p:sp>
      <p:pic>
        <p:nvPicPr>
          <p:cNvPr id="3" name="图片 2"/>
          <p:cNvPicPr/>
          <p:nvPr/>
        </p:nvPicPr>
        <p:blipFill>
          <a:blip r:embed="rId2"/>
          <a:srcRect r="16473"/>
          <a:stretch>
            <a:fillRect/>
          </a:stretch>
        </p:blipFill>
        <p:spPr>
          <a:xfrm>
            <a:off x="585527" y="1759989"/>
            <a:ext cx="4286501" cy="2978266"/>
          </a:xfrm>
          <a:prstGeom prst="rect">
            <a:avLst/>
          </a:prstGeom>
          <a:noFill/>
          <a:ln>
            <a:noFill/>
          </a:ln>
        </p:spPr>
      </p:pic>
      <p:pic>
        <p:nvPicPr>
          <p:cNvPr id="4" name="图片 3"/>
          <p:cNvPicPr/>
          <p:nvPr/>
        </p:nvPicPr>
        <p:blipFill>
          <a:blip r:embed="rId3"/>
          <a:srcRect l="5211" r="7296"/>
          <a:stretch>
            <a:fillRect/>
          </a:stretch>
        </p:blipFill>
        <p:spPr>
          <a:xfrm>
            <a:off x="5083953" y="1767147"/>
            <a:ext cx="3928016" cy="2971108"/>
          </a:xfrm>
          <a:prstGeom prst="rect">
            <a:avLst/>
          </a:prstGeom>
          <a:noFill/>
          <a:ln>
            <a:noFill/>
          </a:ln>
        </p:spPr>
      </p:pic>
    </p:spTree>
    <p:extLst>
      <p:ext uri="{BB962C8B-B14F-4D97-AF65-F5344CB8AC3E}">
        <p14:creationId xmlns:p14="http://schemas.microsoft.com/office/powerpoint/2010/main" val="30597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23</a:t>
            </a:r>
            <a:r>
              <a:rPr lang="zh-CN" altLang="en-US" dirty="0"/>
              <a:t>：可以按键盘上的数字</a:t>
            </a:r>
            <a:r>
              <a:rPr lang="en-US" altLang="zh-CN" dirty="0"/>
              <a:t>3</a:t>
            </a:r>
            <a:r>
              <a:rPr lang="zh-CN" altLang="en-US" dirty="0"/>
              <a:t>键，预览模型平滑后的效果，如下图所示。</a:t>
            </a:r>
          </a:p>
        </p:txBody>
      </p:sp>
      <p:pic>
        <p:nvPicPr>
          <p:cNvPr id="3" name="图片 2"/>
          <p:cNvPicPr/>
          <p:nvPr/>
        </p:nvPicPr>
        <p:blipFill>
          <a:blip r:embed="rId2"/>
          <a:stretch>
            <a:fillRect/>
          </a:stretch>
        </p:blipFill>
        <p:spPr>
          <a:xfrm>
            <a:off x="2854670" y="1442891"/>
            <a:ext cx="5308427" cy="4777215"/>
          </a:xfrm>
          <a:prstGeom prst="rect">
            <a:avLst/>
          </a:prstGeom>
          <a:noFill/>
          <a:ln>
            <a:noFill/>
          </a:ln>
        </p:spPr>
      </p:pic>
    </p:spTree>
    <p:extLst>
      <p:ext uri="{BB962C8B-B14F-4D97-AF65-F5344CB8AC3E}">
        <p14:creationId xmlns:p14="http://schemas.microsoft.com/office/powerpoint/2010/main" val="1664636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本节介绍制作白菜叶的效果，主要使用的“平滑”功能，下面介绍具体操作方法。</a:t>
            </a:r>
          </a:p>
          <a:p>
            <a:r>
              <a:rPr lang="zh-CN" altLang="en-US" dirty="0"/>
              <a:t>步骤</a:t>
            </a:r>
            <a:r>
              <a:rPr lang="en-US" altLang="zh-CN" dirty="0"/>
              <a:t>01</a:t>
            </a:r>
            <a:r>
              <a:rPr lang="zh-CN" altLang="en-US" dirty="0"/>
              <a:t>：为所有模型执行“平滑”命令，效果如下左图所示。</a:t>
            </a:r>
          </a:p>
          <a:p>
            <a:r>
              <a:rPr lang="zh-CN" altLang="en-US" dirty="0"/>
              <a:t>步骤</a:t>
            </a:r>
            <a:r>
              <a:rPr lang="en-US" altLang="zh-CN" dirty="0"/>
              <a:t>02</a:t>
            </a:r>
            <a:r>
              <a:rPr lang="zh-CN" altLang="en-US" dirty="0"/>
              <a:t>：选中耳朵上顶点按键盘</a:t>
            </a:r>
            <a:r>
              <a:rPr lang="en-US" altLang="zh-CN" dirty="0"/>
              <a:t>B</a:t>
            </a:r>
            <a:r>
              <a:rPr lang="zh-CN" altLang="en-US" dirty="0"/>
              <a:t>键用软选择工具将耳朵的边缘做出一些波浪感，用来模拟白菜叶的感觉，如下右图所示。</a:t>
            </a:r>
          </a:p>
          <a:p>
            <a:endParaRPr lang="zh-CN" altLang="en-US" dirty="0"/>
          </a:p>
        </p:txBody>
      </p:sp>
      <p:sp>
        <p:nvSpPr>
          <p:cNvPr id="3" name="文本占位符 2"/>
          <p:cNvSpPr>
            <a:spLocks noGrp="1"/>
          </p:cNvSpPr>
          <p:nvPr>
            <p:ph type="body" sz="quarter" idx="12"/>
          </p:nvPr>
        </p:nvSpPr>
        <p:spPr/>
        <p:txBody>
          <a:bodyPr/>
          <a:lstStyle/>
          <a:p>
            <a:r>
              <a:rPr lang="en-US" altLang="zh-CN" dirty="0"/>
              <a:t>10.1.3 </a:t>
            </a:r>
            <a:r>
              <a:rPr lang="zh-CN" altLang="en-US" dirty="0"/>
              <a:t>用软选择工具制作白菜叶效果</a:t>
            </a:r>
          </a:p>
        </p:txBody>
      </p:sp>
      <p:pic>
        <p:nvPicPr>
          <p:cNvPr id="4" name="图片 3"/>
          <p:cNvPicPr/>
          <p:nvPr/>
        </p:nvPicPr>
        <p:blipFill rotWithShape="1">
          <a:blip r:embed="rId2"/>
          <a:srcRect t="3922" b="3922"/>
          <a:stretch/>
        </p:blipFill>
        <p:spPr bwMode="auto">
          <a:xfrm>
            <a:off x="1234757" y="3428999"/>
            <a:ext cx="3436996" cy="3014721"/>
          </a:xfrm>
          <a:prstGeom prst="rect">
            <a:avLst/>
          </a:prstGeom>
          <a:noFill/>
          <a:ln>
            <a:noFill/>
          </a:ln>
          <a:extLst>
            <a:ext uri="{53640926-AAD7-44D8-BBD7-CCE9431645EC}">
              <a14:shadowObscured xmlns:a14="http://schemas.microsoft.com/office/drawing/2010/main"/>
            </a:ext>
          </a:extLst>
        </p:spPr>
      </p:pic>
      <p:pic>
        <p:nvPicPr>
          <p:cNvPr id="5" name="图片 4"/>
          <p:cNvPicPr/>
          <p:nvPr/>
        </p:nvPicPr>
        <p:blipFill rotWithShape="1">
          <a:blip r:embed="rId3"/>
          <a:srcRect l="7658" r="6625"/>
          <a:stretch/>
        </p:blipFill>
        <p:spPr bwMode="auto">
          <a:xfrm>
            <a:off x="5096769" y="3429000"/>
            <a:ext cx="4711239" cy="3014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4043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03</a:t>
            </a:r>
            <a:r>
              <a:rPr lang="zh-CN" altLang="en-US" dirty="0"/>
              <a:t>：用同样的方法给模型脖子周围也做出白菜叶的感觉，如上左图所示。</a:t>
            </a:r>
          </a:p>
          <a:p>
            <a:r>
              <a:rPr lang="zh-CN" altLang="en-US" dirty="0"/>
              <a:t>步骤</a:t>
            </a:r>
            <a:r>
              <a:rPr lang="en-US" altLang="zh-CN" dirty="0"/>
              <a:t>04</a:t>
            </a:r>
            <a:r>
              <a:rPr lang="zh-CN" altLang="en-US" dirty="0"/>
              <a:t>：多角度观察并调整完以后模型的部分就完成了，如下右图所示。下面将对模型进行</a:t>
            </a:r>
            <a:r>
              <a:rPr lang="en-US" altLang="zh-CN" dirty="0"/>
              <a:t>UV</a:t>
            </a:r>
            <a:r>
              <a:rPr lang="zh-CN" altLang="en-US" dirty="0"/>
              <a:t>的制作。</a:t>
            </a:r>
          </a:p>
          <a:p>
            <a:endParaRPr lang="zh-CN" altLang="en-US" dirty="0"/>
          </a:p>
        </p:txBody>
      </p:sp>
      <p:pic>
        <p:nvPicPr>
          <p:cNvPr id="3" name="图片 2"/>
          <p:cNvPicPr/>
          <p:nvPr/>
        </p:nvPicPr>
        <p:blipFill>
          <a:blip r:embed="rId2"/>
          <a:stretch>
            <a:fillRect/>
          </a:stretch>
        </p:blipFill>
        <p:spPr>
          <a:xfrm>
            <a:off x="1018887" y="2181340"/>
            <a:ext cx="4712306" cy="3055678"/>
          </a:xfrm>
          <a:prstGeom prst="rect">
            <a:avLst/>
          </a:prstGeom>
          <a:noFill/>
          <a:ln>
            <a:noFill/>
          </a:ln>
        </p:spPr>
      </p:pic>
      <p:pic>
        <p:nvPicPr>
          <p:cNvPr id="4" name="图片 3"/>
          <p:cNvPicPr/>
          <p:nvPr/>
        </p:nvPicPr>
        <p:blipFill>
          <a:blip r:embed="rId3"/>
          <a:stretch>
            <a:fillRect/>
          </a:stretch>
        </p:blipFill>
        <p:spPr>
          <a:xfrm>
            <a:off x="5971308" y="2181340"/>
            <a:ext cx="3654829" cy="3054920"/>
          </a:xfrm>
          <a:prstGeom prst="rect">
            <a:avLst/>
          </a:prstGeom>
          <a:noFill/>
          <a:ln>
            <a:noFill/>
          </a:ln>
        </p:spPr>
      </p:pic>
    </p:spTree>
    <p:extLst>
      <p:ext uri="{BB962C8B-B14F-4D97-AF65-F5344CB8AC3E}">
        <p14:creationId xmlns:p14="http://schemas.microsoft.com/office/powerpoint/2010/main" val="157778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05</a:t>
            </a:r>
            <a:r>
              <a:rPr lang="zh-CN" altLang="en-US" dirty="0"/>
              <a:t>：选中所有模型，执行“文件</a:t>
            </a:r>
            <a:r>
              <a:rPr lang="en-US" altLang="zh-CN" dirty="0"/>
              <a:t>&gt;</a:t>
            </a:r>
            <a:r>
              <a:rPr lang="zh-CN" altLang="en-US" dirty="0"/>
              <a:t>导出当前选择”命令，在“文件类型”属性中选择</a:t>
            </a:r>
            <a:r>
              <a:rPr lang="en-US" altLang="zh-CN" dirty="0"/>
              <a:t>OBJ export</a:t>
            </a:r>
            <a:r>
              <a:rPr lang="zh-CN" altLang="en-US" dirty="0"/>
              <a:t>选项，如下图所示。把做好的模型导出一个</a:t>
            </a:r>
            <a:r>
              <a:rPr lang="en-US" altLang="zh-CN" dirty="0"/>
              <a:t>OBJ</a:t>
            </a:r>
            <a:r>
              <a:rPr lang="zh-CN" altLang="en-US" dirty="0"/>
              <a:t>格式的文件，下面就需要用这个</a:t>
            </a:r>
            <a:r>
              <a:rPr lang="en-US" altLang="zh-CN" dirty="0"/>
              <a:t>FBX</a:t>
            </a:r>
            <a:r>
              <a:rPr lang="zh-CN" altLang="en-US" dirty="0"/>
              <a:t>文件在</a:t>
            </a:r>
            <a:r>
              <a:rPr lang="en-US" altLang="zh-CN" dirty="0"/>
              <a:t>UnFold3D</a:t>
            </a:r>
            <a:r>
              <a:rPr lang="zh-CN" altLang="en-US" dirty="0"/>
              <a:t>软件中进行</a:t>
            </a:r>
            <a:r>
              <a:rPr lang="en-US" altLang="zh-CN" dirty="0"/>
              <a:t>UV</a:t>
            </a:r>
            <a:r>
              <a:rPr lang="zh-CN" altLang="en-US" dirty="0"/>
              <a:t>的制作。</a:t>
            </a:r>
          </a:p>
        </p:txBody>
      </p:sp>
      <p:pic>
        <p:nvPicPr>
          <p:cNvPr id="3" name="图片 2"/>
          <p:cNvPicPr/>
          <p:nvPr/>
        </p:nvPicPr>
        <p:blipFill>
          <a:blip r:embed="rId2"/>
          <a:stretch>
            <a:fillRect/>
          </a:stretch>
        </p:blipFill>
        <p:spPr>
          <a:xfrm>
            <a:off x="1573530" y="2159374"/>
            <a:ext cx="8069234" cy="4393212"/>
          </a:xfrm>
          <a:prstGeom prst="rect">
            <a:avLst/>
          </a:prstGeom>
          <a:noFill/>
          <a:ln>
            <a:noFill/>
          </a:ln>
        </p:spPr>
      </p:pic>
    </p:spTree>
    <p:extLst>
      <p:ext uri="{BB962C8B-B14F-4D97-AF65-F5344CB8AC3E}">
        <p14:creationId xmlns:p14="http://schemas.microsoft.com/office/powerpoint/2010/main" val="2341031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0D24605A-A68F-4335-BC0A-A5BD80040165}"/>
              </a:ext>
            </a:extLst>
          </p:cNvPr>
          <p:cNvSpPr>
            <a:spLocks noGrp="1"/>
          </p:cNvSpPr>
          <p:nvPr>
            <p:ph type="body" sz="quarter" idx="10"/>
          </p:nvPr>
        </p:nvSpPr>
        <p:spPr>
          <a:xfrm>
            <a:off x="5245844" y="2124274"/>
            <a:ext cx="6105328" cy="857636"/>
          </a:xfrm>
        </p:spPr>
        <p:txBody>
          <a:bodyPr/>
          <a:lstStyle/>
          <a:p>
            <a:pPr>
              <a:lnSpc>
                <a:spcPct val="130000"/>
              </a:lnSpc>
            </a:pPr>
            <a:r>
              <a:rPr lang="en-US" altLang="zh-CN" dirty="0"/>
              <a:t>UV</a:t>
            </a:r>
            <a:r>
              <a:rPr lang="zh-CN" altLang="en-US" dirty="0"/>
              <a:t>制作部分</a:t>
            </a:r>
            <a:endParaRPr lang="zh-CN" altLang="en-US" dirty="0"/>
          </a:p>
        </p:txBody>
      </p:sp>
      <p:sp>
        <p:nvSpPr>
          <p:cNvPr id="6" name="文本占位符 5">
            <a:extLst>
              <a:ext uri="{FF2B5EF4-FFF2-40B4-BE49-F238E27FC236}">
                <a16:creationId xmlns="" xmlns:a16="http://schemas.microsoft.com/office/drawing/2014/main" id="{AADAF7DD-D5F9-4D8F-8C79-0EE691118B89}"/>
              </a:ext>
            </a:extLst>
          </p:cNvPr>
          <p:cNvSpPr>
            <a:spLocks noGrp="1"/>
          </p:cNvSpPr>
          <p:nvPr>
            <p:ph type="body" sz="quarter" idx="14"/>
          </p:nvPr>
        </p:nvSpPr>
        <p:spPr/>
        <p:txBody>
          <a:bodyPr/>
          <a:lstStyle/>
          <a:p>
            <a:r>
              <a:rPr lang="en-US" altLang="zh-CN"/>
              <a:t>02</a:t>
            </a:r>
            <a:endParaRPr lang="zh-CN" altLang="en-US"/>
          </a:p>
        </p:txBody>
      </p:sp>
      <p:sp>
        <p:nvSpPr>
          <p:cNvPr id="5" name="文本占位符 4"/>
          <p:cNvSpPr>
            <a:spLocks noGrp="1"/>
          </p:cNvSpPr>
          <p:nvPr>
            <p:ph type="body" sz="quarter" idx="11"/>
          </p:nvPr>
        </p:nvSpPr>
        <p:spPr/>
        <p:txBody>
          <a:bodyPr/>
          <a:lstStyle/>
          <a:p>
            <a:endParaRPr lang="zh-CN" altLang="en-US"/>
          </a:p>
        </p:txBody>
      </p:sp>
      <p:sp>
        <p:nvSpPr>
          <p:cNvPr id="8" name="文本占位符 7"/>
          <p:cNvSpPr>
            <a:spLocks noGrp="1"/>
          </p:cNvSpPr>
          <p:nvPr>
            <p:ph type="body" sz="quarter" idx="12"/>
          </p:nvPr>
        </p:nvSpPr>
        <p:spPr/>
        <p:txBody>
          <a:bodyPr/>
          <a:lstStyle/>
          <a:p>
            <a:endParaRPr lang="zh-CN" altLang="en-US"/>
          </a:p>
        </p:txBody>
      </p:sp>
      <p:sp>
        <p:nvSpPr>
          <p:cNvPr id="9" name="文本占位符 8"/>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829506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FB739F0F-D61B-44D7-A2B6-4DADFADAC4D7}"/>
              </a:ext>
            </a:extLst>
          </p:cNvPr>
          <p:cNvSpPr>
            <a:spLocks noGrp="1"/>
          </p:cNvSpPr>
          <p:nvPr>
            <p:ph type="body" sz="quarter" idx="10"/>
          </p:nvPr>
        </p:nvSpPr>
        <p:spPr>
          <a:xfrm>
            <a:off x="1338589" y="373730"/>
            <a:ext cx="7673415" cy="658652"/>
          </a:xfrm>
        </p:spPr>
        <p:txBody>
          <a:bodyPr>
            <a:normAutofit/>
          </a:bodyPr>
          <a:lstStyle/>
          <a:p>
            <a:r>
              <a:rPr lang="en-US" altLang="zh-CN" dirty="0"/>
              <a:t>10.2 UV</a:t>
            </a:r>
            <a:r>
              <a:rPr lang="zh-CN" altLang="en-US" dirty="0"/>
              <a:t>制作部分</a:t>
            </a:r>
            <a:endParaRPr lang="zh-CN" altLang="en-US" dirty="0"/>
          </a:p>
        </p:txBody>
      </p:sp>
      <p:sp>
        <p:nvSpPr>
          <p:cNvPr id="3" name="文本占位符 2">
            <a:extLst>
              <a:ext uri="{FF2B5EF4-FFF2-40B4-BE49-F238E27FC236}">
                <a16:creationId xmlns="" xmlns:a16="http://schemas.microsoft.com/office/drawing/2014/main" id="{E2B5B803-F1F1-4500-B13F-ADAFA50072B9}"/>
              </a:ext>
            </a:extLst>
          </p:cNvPr>
          <p:cNvSpPr>
            <a:spLocks noGrp="1"/>
          </p:cNvSpPr>
          <p:nvPr>
            <p:ph type="body" sz="quarter" idx="11"/>
          </p:nvPr>
        </p:nvSpPr>
        <p:spPr/>
        <p:txBody>
          <a:bodyPr/>
          <a:lstStyle/>
          <a:p>
            <a:r>
              <a:rPr lang="zh-CN" altLang="en-US" dirty="0"/>
              <a:t>模型制作完成后需要进行</a:t>
            </a:r>
            <a:r>
              <a:rPr lang="en-US" altLang="zh-CN" dirty="0"/>
              <a:t>UV</a:t>
            </a:r>
            <a:r>
              <a:rPr lang="zh-CN" altLang="en-US" dirty="0"/>
              <a:t>的制作，虽然</a:t>
            </a:r>
            <a:r>
              <a:rPr lang="en-US" altLang="zh-CN" dirty="0"/>
              <a:t>Maya 2022</a:t>
            </a:r>
            <a:r>
              <a:rPr lang="zh-CN" altLang="en-US" dirty="0"/>
              <a:t>中也可以制作</a:t>
            </a:r>
            <a:r>
              <a:rPr lang="en-US" altLang="zh-CN" dirty="0"/>
              <a:t>UV</a:t>
            </a:r>
            <a:r>
              <a:rPr lang="zh-CN" altLang="en-US" dirty="0"/>
              <a:t>，但相比专门制作</a:t>
            </a:r>
            <a:r>
              <a:rPr lang="en-US" altLang="zh-CN" dirty="0"/>
              <a:t>UV</a:t>
            </a:r>
            <a:r>
              <a:rPr lang="zh-CN" altLang="en-US" dirty="0"/>
              <a:t>的</a:t>
            </a:r>
            <a:r>
              <a:rPr lang="en-US" altLang="zh-CN" dirty="0"/>
              <a:t>Unfold3D</a:t>
            </a:r>
            <a:r>
              <a:rPr lang="zh-CN" altLang="en-US" dirty="0"/>
              <a:t>软件还是稍显不足。下面将讲解如果用</a:t>
            </a:r>
            <a:r>
              <a:rPr lang="en-US" altLang="zh-CN" dirty="0"/>
              <a:t>Unfold3D</a:t>
            </a:r>
            <a:r>
              <a:rPr lang="zh-CN" altLang="en-US" dirty="0"/>
              <a:t>软件制作模型的</a:t>
            </a:r>
            <a:r>
              <a:rPr lang="en-US" altLang="zh-CN" dirty="0"/>
              <a:t>UV</a:t>
            </a:r>
            <a:r>
              <a:rPr lang="zh-CN" altLang="en-US" dirty="0"/>
              <a:t>。</a:t>
            </a:r>
            <a:endParaRPr lang="zh-CN" altLang="en-US" dirty="0"/>
          </a:p>
        </p:txBody>
      </p:sp>
      <p:pic>
        <p:nvPicPr>
          <p:cNvPr id="4" name="图片 3"/>
          <p:cNvPicPr/>
          <p:nvPr/>
        </p:nvPicPr>
        <p:blipFill>
          <a:blip r:embed="rId2"/>
          <a:stretch>
            <a:fillRect/>
          </a:stretch>
        </p:blipFill>
        <p:spPr>
          <a:xfrm>
            <a:off x="1473603" y="2343438"/>
            <a:ext cx="7820025" cy="3979482"/>
          </a:xfrm>
          <a:prstGeom prst="rect">
            <a:avLst/>
          </a:prstGeom>
          <a:noFill/>
          <a:ln>
            <a:noFill/>
          </a:ln>
        </p:spPr>
      </p:pic>
    </p:spTree>
    <p:extLst>
      <p:ext uri="{BB962C8B-B14F-4D97-AF65-F5344CB8AC3E}">
        <p14:creationId xmlns:p14="http://schemas.microsoft.com/office/powerpoint/2010/main" val="571299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首先介绍工具栏中各按钮的含义，顺序为从左至右。工具栏如下图所示。</a:t>
            </a:r>
            <a:endParaRPr lang="zh-CN" altLang="en-US" dirty="0"/>
          </a:p>
        </p:txBody>
      </p:sp>
      <p:pic>
        <p:nvPicPr>
          <p:cNvPr id="5" name="图片 4"/>
          <p:cNvPicPr/>
          <p:nvPr/>
        </p:nvPicPr>
        <p:blipFill>
          <a:blip r:embed="rId2"/>
          <a:srcRect r="34373"/>
          <a:stretch>
            <a:fillRect/>
          </a:stretch>
        </p:blipFill>
        <p:spPr>
          <a:xfrm>
            <a:off x="650441" y="1335925"/>
            <a:ext cx="8593312" cy="995808"/>
          </a:xfrm>
          <a:prstGeom prst="rect">
            <a:avLst/>
          </a:prstGeom>
          <a:noFill/>
          <a:ln>
            <a:noFill/>
          </a:ln>
        </p:spPr>
      </p:pic>
    </p:spTree>
    <p:extLst>
      <p:ext uri="{BB962C8B-B14F-4D97-AF65-F5344CB8AC3E}">
        <p14:creationId xmlns:p14="http://schemas.microsoft.com/office/powerpoint/2010/main" val="3580769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1.	</a:t>
            </a:r>
            <a:r>
              <a:rPr lang="zh-CN" altLang="en-US" dirty="0"/>
              <a:t>加载模型：加载导入</a:t>
            </a:r>
            <a:r>
              <a:rPr lang="en-US" altLang="zh-CN" dirty="0"/>
              <a:t>OBJ</a:t>
            </a:r>
            <a:r>
              <a:rPr lang="zh-CN" altLang="en-US" dirty="0"/>
              <a:t>格式的模型文件。</a:t>
            </a:r>
          </a:p>
          <a:p>
            <a:r>
              <a:rPr lang="en-US" altLang="zh-CN" dirty="0"/>
              <a:t>2.	</a:t>
            </a:r>
            <a:r>
              <a:rPr lang="zh-CN" altLang="en-US" dirty="0"/>
              <a:t>加载带有</a:t>
            </a:r>
            <a:r>
              <a:rPr lang="en-US" altLang="zh-CN" dirty="0"/>
              <a:t>UV</a:t>
            </a:r>
            <a:r>
              <a:rPr lang="zh-CN" altLang="en-US" dirty="0"/>
              <a:t>的模型：加载导入具有</a:t>
            </a:r>
            <a:r>
              <a:rPr lang="en-US" altLang="zh-CN" dirty="0"/>
              <a:t>UV</a:t>
            </a:r>
            <a:r>
              <a:rPr lang="zh-CN" altLang="en-US" dirty="0"/>
              <a:t>信息的</a:t>
            </a:r>
            <a:r>
              <a:rPr lang="en-US" altLang="zh-CN" dirty="0"/>
              <a:t>OBJ</a:t>
            </a:r>
            <a:r>
              <a:rPr lang="zh-CN" altLang="en-US" dirty="0"/>
              <a:t>模型。</a:t>
            </a:r>
          </a:p>
          <a:p>
            <a:r>
              <a:rPr lang="en-US" altLang="zh-CN" dirty="0"/>
              <a:t>3.	</a:t>
            </a:r>
            <a:r>
              <a:rPr lang="zh-CN" altLang="en-US" dirty="0"/>
              <a:t>保存模型：保存制作好</a:t>
            </a:r>
            <a:r>
              <a:rPr lang="en-US" altLang="zh-CN" dirty="0"/>
              <a:t>UV</a:t>
            </a:r>
            <a:r>
              <a:rPr lang="zh-CN" altLang="en-US" dirty="0"/>
              <a:t>的模型文件。</a:t>
            </a:r>
          </a:p>
          <a:p>
            <a:r>
              <a:rPr lang="en-US" altLang="zh-CN" dirty="0"/>
              <a:t>4.	</a:t>
            </a:r>
            <a:r>
              <a:rPr lang="zh-CN" altLang="en-US" dirty="0"/>
              <a:t>另存模型：将制作好</a:t>
            </a:r>
            <a:r>
              <a:rPr lang="en-US" altLang="zh-CN" dirty="0"/>
              <a:t>UV</a:t>
            </a:r>
            <a:r>
              <a:rPr lang="zh-CN" altLang="en-US" dirty="0"/>
              <a:t>的模型文件另外存储一份。</a:t>
            </a:r>
          </a:p>
          <a:p>
            <a:r>
              <a:rPr lang="en-US" altLang="zh-CN" dirty="0"/>
              <a:t>5.	</a:t>
            </a:r>
            <a:r>
              <a:rPr lang="zh-CN" altLang="en-US" dirty="0"/>
              <a:t>撤销：撤销上一步的操作。</a:t>
            </a:r>
          </a:p>
          <a:p>
            <a:r>
              <a:rPr lang="en-US" altLang="zh-CN" dirty="0"/>
              <a:t>6.	</a:t>
            </a:r>
            <a:r>
              <a:rPr lang="zh-CN" altLang="en-US" dirty="0"/>
              <a:t>重做：重新制作撤销的操作。</a:t>
            </a:r>
          </a:p>
          <a:p>
            <a:r>
              <a:rPr lang="en-US" altLang="zh-CN" dirty="0"/>
              <a:t>7.	</a:t>
            </a:r>
            <a:r>
              <a:rPr lang="zh-CN" altLang="en-US" dirty="0"/>
              <a:t>暂停结算：取消当前</a:t>
            </a:r>
            <a:r>
              <a:rPr lang="en-US" altLang="zh-CN" dirty="0"/>
              <a:t>UV</a:t>
            </a:r>
            <a:r>
              <a:rPr lang="zh-CN" altLang="en-US" dirty="0"/>
              <a:t>的结算。</a:t>
            </a:r>
          </a:p>
          <a:p>
            <a:r>
              <a:rPr lang="en-US" altLang="zh-CN" dirty="0"/>
              <a:t>8.	</a:t>
            </a:r>
            <a:r>
              <a:rPr lang="zh-CN" altLang="en-US" dirty="0"/>
              <a:t>取消当前选择：取消当前选择，也可以按键盘“空格”键取消当前的选择。</a:t>
            </a:r>
          </a:p>
          <a:p>
            <a:r>
              <a:rPr lang="en-US" altLang="zh-CN" dirty="0"/>
              <a:t>9.	</a:t>
            </a:r>
            <a:r>
              <a:rPr lang="zh-CN" altLang="en-US" dirty="0"/>
              <a:t>框选：可以使鼠标框选模型上的边。</a:t>
            </a:r>
            <a:endParaRPr lang="zh-CN" altLang="en-US" dirty="0"/>
          </a:p>
        </p:txBody>
      </p:sp>
    </p:spTree>
    <p:extLst>
      <p:ext uri="{BB962C8B-B14F-4D97-AF65-F5344CB8AC3E}">
        <p14:creationId xmlns:p14="http://schemas.microsoft.com/office/powerpoint/2010/main" val="3799283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10.	</a:t>
            </a:r>
            <a:r>
              <a:rPr lang="zh-CN" altLang="en-US" dirty="0"/>
              <a:t>竖向选择：在模型上选中一条边并执行，可以选中同一圈的边。</a:t>
            </a:r>
          </a:p>
          <a:p>
            <a:r>
              <a:rPr lang="en-US" altLang="zh-CN" dirty="0"/>
              <a:t>11.	</a:t>
            </a:r>
            <a:r>
              <a:rPr lang="zh-CN" altLang="en-US" dirty="0"/>
              <a:t>横向选择：在模型上选中一条边并执行，可以选中同一排的边。</a:t>
            </a:r>
          </a:p>
          <a:p>
            <a:r>
              <a:rPr lang="en-US" altLang="zh-CN" dirty="0"/>
              <a:t>12.	</a:t>
            </a:r>
            <a:r>
              <a:rPr lang="zh-CN" altLang="en-US" dirty="0"/>
              <a:t>选择工具：执行后会弹出界面，在界面里可以选择不同的模型，类似</a:t>
            </a:r>
            <a:r>
              <a:rPr lang="en-US" altLang="zh-CN" dirty="0"/>
              <a:t>Maya</a:t>
            </a:r>
            <a:r>
              <a:rPr lang="zh-CN" altLang="en-US" dirty="0"/>
              <a:t>中的大纲视图界面。</a:t>
            </a:r>
          </a:p>
          <a:p>
            <a:r>
              <a:rPr lang="en-US" altLang="zh-CN" dirty="0"/>
              <a:t>13.	</a:t>
            </a:r>
            <a:r>
              <a:rPr lang="zh-CN" altLang="en-US" dirty="0"/>
              <a:t>重做：如对制作的</a:t>
            </a:r>
            <a:r>
              <a:rPr lang="en-US" altLang="zh-CN" dirty="0"/>
              <a:t>UV</a:t>
            </a:r>
            <a:r>
              <a:rPr lang="zh-CN" altLang="en-US" dirty="0"/>
              <a:t>不满意，可以执行此命令删除模型上的</a:t>
            </a:r>
            <a:r>
              <a:rPr lang="en-US" altLang="zh-CN" dirty="0"/>
              <a:t>UV</a:t>
            </a:r>
            <a:r>
              <a:rPr lang="zh-CN" altLang="en-US" dirty="0"/>
              <a:t>信息，并重新制作。</a:t>
            </a:r>
          </a:p>
          <a:p>
            <a:r>
              <a:rPr lang="en-US" altLang="zh-CN" dirty="0"/>
              <a:t>14.	</a:t>
            </a:r>
            <a:r>
              <a:rPr lang="zh-CN" altLang="en-US" dirty="0"/>
              <a:t>切割：一个刀片的图标，将选中的边切割开，蓝色为选中的边，橙色为已经被切割过的边。快捷键是键盘</a:t>
            </a:r>
            <a:r>
              <a:rPr lang="en-US" altLang="zh-CN" dirty="0"/>
              <a:t>C</a:t>
            </a:r>
            <a:r>
              <a:rPr lang="zh-CN" altLang="en-US" dirty="0"/>
              <a:t>键。</a:t>
            </a:r>
          </a:p>
          <a:p>
            <a:r>
              <a:rPr lang="en-US" altLang="zh-CN" dirty="0"/>
              <a:t>15.	</a:t>
            </a:r>
            <a:r>
              <a:rPr lang="zh-CN" altLang="en-US" dirty="0"/>
              <a:t>缝合：将切割开的边缝合在一起，快捷键是</a:t>
            </a:r>
            <a:r>
              <a:rPr lang="en-US" altLang="zh-CN" dirty="0"/>
              <a:t>Ctrl+C</a:t>
            </a:r>
            <a:r>
              <a:rPr lang="zh-CN" altLang="en-US" dirty="0"/>
              <a:t>。</a:t>
            </a:r>
          </a:p>
          <a:p>
            <a:r>
              <a:rPr lang="en-US" altLang="zh-CN" dirty="0"/>
              <a:t>16.	</a:t>
            </a:r>
            <a:r>
              <a:rPr lang="zh-CN" altLang="en-US" dirty="0"/>
              <a:t>缝合相同的边：必须在</a:t>
            </a:r>
            <a:r>
              <a:rPr lang="en-US" altLang="zh-CN" dirty="0"/>
              <a:t>UV</a:t>
            </a:r>
            <a:r>
              <a:rPr lang="zh-CN" altLang="en-US" dirty="0"/>
              <a:t>视图中选中两条同一个边才能缝合。</a:t>
            </a:r>
            <a:endParaRPr lang="zh-CN" altLang="en-US" dirty="0"/>
          </a:p>
        </p:txBody>
      </p:sp>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6"/>
          <p:cNvSpPr>
            <a:spLocks noChangeArrowheads="1"/>
          </p:cNvSpPr>
          <p:nvPr/>
        </p:nvSpPr>
        <p:spPr bwMode="auto">
          <a:xfrm>
            <a:off x="0" y="1828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等线" pitchFamily="2" charset="-122"/>
                <a:ea typeface="等线"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387535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324B65BD-3D0E-4F32-87EF-6C552A096687}"/>
              </a:ext>
            </a:extLst>
          </p:cNvPr>
          <p:cNvSpPr>
            <a:spLocks noGrp="1"/>
          </p:cNvSpPr>
          <p:nvPr>
            <p:ph type="body" sz="quarter" idx="11"/>
          </p:nvPr>
        </p:nvSpPr>
        <p:spPr/>
        <p:txBody>
          <a:bodyPr/>
          <a:lstStyle/>
          <a:p>
            <a:pPr marL="342900" indent="-342900">
              <a:buFont typeface="+mj-lt"/>
              <a:buAutoNum type="arabicPeriod"/>
            </a:pPr>
            <a:r>
              <a:rPr lang="zh-CN" altLang="en-US" dirty="0"/>
              <a:t>了解建模的制作方法</a:t>
            </a:r>
          </a:p>
          <a:p>
            <a:pPr marL="342900" indent="-342900">
              <a:buFont typeface="+mj-lt"/>
              <a:buAutoNum type="arabicPeriod"/>
            </a:pPr>
            <a:r>
              <a:rPr lang="zh-CN" altLang="en-US" dirty="0" smtClean="0"/>
              <a:t>学</a:t>
            </a:r>
            <a:r>
              <a:rPr lang="zh-CN" altLang="en-US" dirty="0"/>
              <a:t>习</a:t>
            </a:r>
            <a:r>
              <a:rPr lang="en-US" altLang="zh-CN" dirty="0"/>
              <a:t>unfold3D</a:t>
            </a:r>
            <a:r>
              <a:rPr lang="zh-CN" altLang="en-US" dirty="0"/>
              <a:t>软件制作</a:t>
            </a:r>
            <a:r>
              <a:rPr lang="en-US" altLang="zh-CN" dirty="0"/>
              <a:t>UV</a:t>
            </a:r>
          </a:p>
          <a:p>
            <a:pPr marL="342900" indent="-342900">
              <a:buFont typeface="+mj-lt"/>
              <a:buAutoNum type="arabicPeriod"/>
            </a:pPr>
            <a:r>
              <a:rPr lang="zh-CN" altLang="en-US" dirty="0" smtClean="0"/>
              <a:t>了</a:t>
            </a:r>
            <a:r>
              <a:rPr lang="zh-CN" altLang="en-US" dirty="0"/>
              <a:t>解</a:t>
            </a:r>
            <a:r>
              <a:rPr lang="en-US" altLang="zh-CN" dirty="0"/>
              <a:t>Maya</a:t>
            </a:r>
            <a:r>
              <a:rPr lang="zh-CN" altLang="en-US" dirty="0"/>
              <a:t>中的</a:t>
            </a:r>
            <a:r>
              <a:rPr lang="en-US" altLang="zh-CN" dirty="0"/>
              <a:t>3D</a:t>
            </a:r>
            <a:r>
              <a:rPr lang="zh-CN" altLang="en-US" dirty="0"/>
              <a:t>绘制工具</a:t>
            </a:r>
            <a:endParaRPr lang="zh-CN" altLang="en-US" dirty="0"/>
          </a:p>
        </p:txBody>
      </p:sp>
    </p:spTree>
    <p:extLst>
      <p:ext uri="{BB962C8B-B14F-4D97-AF65-F5344CB8AC3E}">
        <p14:creationId xmlns:p14="http://schemas.microsoft.com/office/powerpoint/2010/main" val="2740882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软件中间有两个视图，左边为模型操作区，右边为</a:t>
            </a:r>
            <a:r>
              <a:rPr lang="en-US" altLang="zh-CN" dirty="0"/>
              <a:t>UV</a:t>
            </a:r>
            <a:r>
              <a:rPr lang="zh-CN" altLang="en-US" dirty="0"/>
              <a:t>操作区。两个区域的左侧都有一排同样的图标，如下图所示。下面按从上至下的顺序介绍各图标的含义。</a:t>
            </a:r>
            <a:endParaRPr lang="zh-CN" altLang="en-US" dirty="0"/>
          </a:p>
        </p:txBody>
      </p:sp>
      <p:pic>
        <p:nvPicPr>
          <p:cNvPr id="6" name="图片 5"/>
          <p:cNvPicPr/>
          <p:nvPr/>
        </p:nvPicPr>
        <p:blipFill>
          <a:blip r:embed="rId2"/>
          <a:stretch>
            <a:fillRect/>
          </a:stretch>
        </p:blipFill>
        <p:spPr>
          <a:xfrm>
            <a:off x="1372812" y="1663411"/>
            <a:ext cx="8507078" cy="4105621"/>
          </a:xfrm>
          <a:prstGeom prst="rect">
            <a:avLst/>
          </a:prstGeom>
          <a:noFill/>
          <a:ln>
            <a:noFill/>
          </a:ln>
        </p:spPr>
      </p:pic>
    </p:spTree>
    <p:extLst>
      <p:ext uri="{BB962C8B-B14F-4D97-AF65-F5344CB8AC3E}">
        <p14:creationId xmlns:p14="http://schemas.microsoft.com/office/powerpoint/2010/main" val="821347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412750" y="552457"/>
            <a:ext cx="11410950" cy="5931470"/>
          </a:xfrm>
        </p:spPr>
        <p:txBody>
          <a:bodyPr>
            <a:normAutofit fontScale="85000" lnSpcReduction="10000"/>
          </a:bodyPr>
          <a:lstStyle/>
          <a:p>
            <a:r>
              <a:rPr lang="en-US" altLang="zh-CN" dirty="0"/>
              <a:t>1.	</a:t>
            </a:r>
            <a:r>
              <a:rPr lang="zh-CN" altLang="en-US" dirty="0"/>
              <a:t>单独显示：点击后可以单独显示当前操作区域，隐藏另一个操作区。</a:t>
            </a:r>
          </a:p>
          <a:p>
            <a:r>
              <a:rPr lang="en-US" altLang="zh-CN" dirty="0"/>
              <a:t>2.	</a:t>
            </a:r>
            <a:r>
              <a:rPr lang="zh-CN" altLang="en-US" dirty="0"/>
              <a:t>模型模式：点击后不显示线框只显示模型。</a:t>
            </a:r>
          </a:p>
          <a:p>
            <a:r>
              <a:rPr lang="en-US" altLang="zh-CN" dirty="0"/>
              <a:t>3.	</a:t>
            </a:r>
            <a:r>
              <a:rPr lang="zh-CN" altLang="en-US" dirty="0"/>
              <a:t>线框模式：点击后只显示线框不显示模型。</a:t>
            </a:r>
          </a:p>
          <a:p>
            <a:r>
              <a:rPr lang="en-US" altLang="zh-CN" dirty="0"/>
              <a:t>4.	</a:t>
            </a:r>
            <a:r>
              <a:rPr lang="zh-CN" altLang="en-US" dirty="0"/>
              <a:t>模型线框模式：即显示模型也显示线框，这也是最常用的模式。</a:t>
            </a:r>
          </a:p>
          <a:p>
            <a:r>
              <a:rPr lang="en-US" altLang="zh-CN" dirty="0"/>
              <a:t>5.	</a:t>
            </a:r>
            <a:r>
              <a:rPr lang="zh-CN" altLang="en-US" dirty="0"/>
              <a:t>无贴图：在分解</a:t>
            </a:r>
            <a:r>
              <a:rPr lang="en-US" altLang="zh-CN" dirty="0"/>
              <a:t>UV</a:t>
            </a:r>
            <a:r>
              <a:rPr lang="zh-CN" altLang="en-US" dirty="0"/>
              <a:t>时如果有贴图可以更好的观察</a:t>
            </a:r>
            <a:r>
              <a:rPr lang="en-US" altLang="zh-CN" dirty="0"/>
              <a:t>UV</a:t>
            </a:r>
            <a:r>
              <a:rPr lang="zh-CN" altLang="en-US" dirty="0"/>
              <a:t>的接缝处是否正确，点击此命令则不显示任何贴图。</a:t>
            </a:r>
          </a:p>
          <a:p>
            <a:r>
              <a:rPr lang="en-US" altLang="zh-CN" dirty="0"/>
              <a:t>6.	</a:t>
            </a:r>
            <a:r>
              <a:rPr lang="zh-CN" altLang="en-US" dirty="0"/>
              <a:t>棋盘格贴图：点击后模型上会有棋盘格类型的贴图，方便用户观察</a:t>
            </a:r>
            <a:r>
              <a:rPr lang="en-US" altLang="zh-CN" dirty="0"/>
              <a:t>UV</a:t>
            </a:r>
            <a:r>
              <a:rPr lang="zh-CN" altLang="en-US" dirty="0"/>
              <a:t>是否正确。</a:t>
            </a:r>
          </a:p>
          <a:p>
            <a:r>
              <a:rPr lang="en-US" altLang="zh-CN" dirty="0"/>
              <a:t>7.	</a:t>
            </a:r>
            <a:r>
              <a:rPr lang="zh-CN" altLang="en-US" dirty="0"/>
              <a:t>数字贴图：点击后模型上会有彩色数字类型的贴图，方便用户观察</a:t>
            </a:r>
            <a:r>
              <a:rPr lang="en-US" altLang="zh-CN" dirty="0"/>
              <a:t>UV</a:t>
            </a:r>
            <a:r>
              <a:rPr lang="zh-CN" altLang="en-US" dirty="0"/>
              <a:t>是否正确。</a:t>
            </a:r>
          </a:p>
          <a:p>
            <a:r>
              <a:rPr lang="en-US" altLang="zh-CN" dirty="0"/>
              <a:t>8.	</a:t>
            </a:r>
            <a:r>
              <a:rPr lang="zh-CN" altLang="en-US" dirty="0"/>
              <a:t>自定义贴图：用户可以根据自己的需要添加一张贴图。</a:t>
            </a:r>
          </a:p>
          <a:p>
            <a:r>
              <a:rPr lang="en-US" altLang="zh-CN" dirty="0"/>
              <a:t>9.	</a:t>
            </a:r>
            <a:r>
              <a:rPr lang="zh-CN" altLang="en-US" dirty="0"/>
              <a:t>以选中区域为中心：改变视图的显示中心，此命令会以用户选中的模型为中心进行操作。</a:t>
            </a:r>
          </a:p>
          <a:p>
            <a:r>
              <a:rPr lang="en-US" altLang="zh-CN" dirty="0"/>
              <a:t>10.	</a:t>
            </a:r>
            <a:r>
              <a:rPr lang="zh-CN" altLang="en-US" dirty="0"/>
              <a:t>以所以模型为中心：改变视图的显示中心，此命令会以文件中整体模型的中心进行操作。</a:t>
            </a:r>
          </a:p>
          <a:p>
            <a:r>
              <a:rPr lang="en-US" altLang="zh-CN" dirty="0"/>
              <a:t>11.	</a:t>
            </a:r>
            <a:r>
              <a:rPr lang="zh-CN" altLang="en-US" dirty="0"/>
              <a:t>显示光影：模型操作区域最下方的一个灯泡图标，用来开启或关闭软件中的默认灯光效果。关闭后模型不会有光源的明暗变化。</a:t>
            </a:r>
            <a:endParaRPr lang="zh-CN" altLang="en-US" dirty="0"/>
          </a:p>
        </p:txBody>
      </p:sp>
    </p:spTree>
    <p:extLst>
      <p:ext uri="{BB962C8B-B14F-4D97-AF65-F5344CB8AC3E}">
        <p14:creationId xmlns:p14="http://schemas.microsoft.com/office/powerpoint/2010/main" val="555156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dirty="0"/>
              <a:t>12.	</a:t>
            </a:r>
            <a:r>
              <a:rPr lang="zh-CN" altLang="en-US" dirty="0"/>
              <a:t>显示背景贴图：</a:t>
            </a:r>
            <a:r>
              <a:rPr lang="en-US" altLang="zh-CN" dirty="0"/>
              <a:t>UV</a:t>
            </a:r>
            <a:r>
              <a:rPr lang="zh-CN" altLang="en-US" dirty="0"/>
              <a:t>操作区域最下方的一个图标，开启后可在</a:t>
            </a:r>
            <a:r>
              <a:rPr lang="en-US" altLang="zh-CN" dirty="0"/>
              <a:t>UV</a:t>
            </a:r>
            <a:r>
              <a:rPr lang="zh-CN" altLang="en-US" dirty="0"/>
              <a:t>操作区的背景上显示贴图纹理。</a:t>
            </a:r>
          </a:p>
          <a:p>
            <a:r>
              <a:rPr lang="zh-CN" altLang="en-US" dirty="0"/>
              <a:t>软件的左下角有</a:t>
            </a:r>
            <a:r>
              <a:rPr lang="en-US" altLang="zh-CN" dirty="0"/>
              <a:t>2</a:t>
            </a:r>
            <a:r>
              <a:rPr lang="zh-CN" altLang="en-US" dirty="0"/>
              <a:t>个图标分别为</a:t>
            </a:r>
            <a:r>
              <a:rPr lang="en-US" altLang="zh-CN" dirty="0"/>
              <a:t>Unfold</a:t>
            </a:r>
            <a:r>
              <a:rPr lang="zh-CN" altLang="en-US" dirty="0"/>
              <a:t>和</a:t>
            </a:r>
            <a:r>
              <a:rPr lang="en-US" altLang="zh-CN" dirty="0"/>
              <a:t>Optim</a:t>
            </a:r>
            <a:r>
              <a:rPr lang="zh-CN" altLang="en-US" dirty="0"/>
              <a:t>，如下图所示。</a:t>
            </a:r>
          </a:p>
          <a:p>
            <a:endParaRPr lang="zh-CN" altLang="en-US" dirty="0"/>
          </a:p>
        </p:txBody>
      </p:sp>
      <p:pic>
        <p:nvPicPr>
          <p:cNvPr id="8" name="图片 7"/>
          <p:cNvPicPr/>
          <p:nvPr/>
        </p:nvPicPr>
        <p:blipFill>
          <a:blip r:embed="rId2"/>
          <a:srcRect t="19589" r="52171"/>
          <a:stretch>
            <a:fillRect/>
          </a:stretch>
        </p:blipFill>
        <p:spPr>
          <a:xfrm>
            <a:off x="4464252" y="2295410"/>
            <a:ext cx="2402061" cy="2764078"/>
          </a:xfrm>
          <a:prstGeom prst="rect">
            <a:avLst/>
          </a:prstGeom>
          <a:noFill/>
          <a:ln>
            <a:noFill/>
          </a:ln>
        </p:spPr>
      </p:pic>
    </p:spTree>
    <p:extLst>
      <p:ext uri="{BB962C8B-B14F-4D97-AF65-F5344CB8AC3E}">
        <p14:creationId xmlns:p14="http://schemas.microsoft.com/office/powerpoint/2010/main" val="2809685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Unfold</a:t>
            </a:r>
            <a:r>
              <a:rPr lang="zh-CN" altLang="en-US" dirty="0"/>
              <a:t>（展开</a:t>
            </a:r>
            <a:r>
              <a:rPr lang="en-US" altLang="zh-CN" dirty="0"/>
              <a:t>UV</a:t>
            </a:r>
            <a:r>
              <a:rPr lang="zh-CN" altLang="en-US" dirty="0"/>
              <a:t>）：将模型的边切割完成后点击此命令，软件会自动展开</a:t>
            </a:r>
            <a:r>
              <a:rPr lang="en-US" altLang="zh-CN" dirty="0"/>
              <a:t>UV</a:t>
            </a:r>
            <a:r>
              <a:rPr lang="zh-CN" altLang="en-US" dirty="0"/>
              <a:t>，并把展开好的效果在右侧的</a:t>
            </a:r>
            <a:r>
              <a:rPr lang="en-US" altLang="zh-CN" dirty="0"/>
              <a:t>UV</a:t>
            </a:r>
            <a:r>
              <a:rPr lang="zh-CN" altLang="en-US" dirty="0"/>
              <a:t>操作区中显示。</a:t>
            </a:r>
          </a:p>
          <a:p>
            <a:r>
              <a:rPr lang="en-US" altLang="zh-CN" dirty="0"/>
              <a:t>Optim</a:t>
            </a:r>
            <a:r>
              <a:rPr lang="zh-CN" altLang="en-US" dirty="0"/>
              <a:t>（舒展</a:t>
            </a:r>
            <a:r>
              <a:rPr lang="en-US" altLang="zh-CN" dirty="0"/>
              <a:t>UV</a:t>
            </a:r>
            <a:r>
              <a:rPr lang="zh-CN" altLang="en-US" dirty="0"/>
              <a:t>）：可连续点击此命令，让展开的</a:t>
            </a:r>
            <a:r>
              <a:rPr lang="en-US" altLang="zh-CN" dirty="0"/>
              <a:t>UV</a:t>
            </a:r>
            <a:r>
              <a:rPr lang="zh-CN" altLang="en-US" dirty="0"/>
              <a:t>不停的舒展开，可平滑</a:t>
            </a:r>
            <a:r>
              <a:rPr lang="en-US" altLang="zh-CN" dirty="0"/>
              <a:t>UV</a:t>
            </a:r>
            <a:r>
              <a:rPr lang="zh-CN" altLang="en-US" dirty="0"/>
              <a:t>效果。</a:t>
            </a:r>
          </a:p>
          <a:p>
            <a:r>
              <a:rPr lang="zh-CN" altLang="en-US" dirty="0"/>
              <a:t>在</a:t>
            </a:r>
            <a:r>
              <a:rPr lang="en-US" altLang="zh-CN" dirty="0"/>
              <a:t>Optim</a:t>
            </a:r>
            <a:r>
              <a:rPr lang="zh-CN" altLang="en-US" dirty="0"/>
              <a:t>命令的右边还有一组图标，分别为</a:t>
            </a:r>
            <a:r>
              <a:rPr lang="en-US" altLang="zh-CN" dirty="0"/>
              <a:t>Pack</a:t>
            </a:r>
            <a:r>
              <a:rPr lang="zh-CN" altLang="en-US" dirty="0"/>
              <a:t>、</a:t>
            </a:r>
            <a:r>
              <a:rPr lang="en-US" altLang="zh-CN" dirty="0"/>
              <a:t>Fit</a:t>
            </a:r>
            <a:r>
              <a:rPr lang="zh-CN" altLang="en-US" dirty="0"/>
              <a:t>和</a:t>
            </a:r>
            <a:r>
              <a:rPr lang="en-US" altLang="zh-CN" dirty="0"/>
              <a:t>Scale</a:t>
            </a:r>
            <a:r>
              <a:rPr lang="zh-CN" altLang="en-US" dirty="0"/>
              <a:t>，如下图所示。</a:t>
            </a:r>
          </a:p>
          <a:p>
            <a:endParaRPr lang="zh-CN" altLang="en-US" dirty="0"/>
          </a:p>
        </p:txBody>
      </p:sp>
      <p:pic>
        <p:nvPicPr>
          <p:cNvPr id="3" name="图片 2"/>
          <p:cNvPicPr/>
          <p:nvPr/>
        </p:nvPicPr>
        <p:blipFill>
          <a:blip r:embed="rId2"/>
          <a:srcRect l="46734" t="21702"/>
          <a:stretch>
            <a:fillRect/>
          </a:stretch>
        </p:blipFill>
        <p:spPr>
          <a:xfrm>
            <a:off x="5042512" y="2917767"/>
            <a:ext cx="2106976" cy="2119746"/>
          </a:xfrm>
          <a:prstGeom prst="rect">
            <a:avLst/>
          </a:prstGeom>
          <a:noFill/>
          <a:ln>
            <a:noFill/>
          </a:ln>
        </p:spPr>
      </p:pic>
    </p:spTree>
    <p:extLst>
      <p:ext uri="{BB962C8B-B14F-4D97-AF65-F5344CB8AC3E}">
        <p14:creationId xmlns:p14="http://schemas.microsoft.com/office/powerpoint/2010/main" val="3423174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en-US" altLang="zh-CN" dirty="0"/>
              <a:t>Pack</a:t>
            </a:r>
            <a:r>
              <a:rPr lang="zh-CN" altLang="en-US" dirty="0"/>
              <a:t>（排列）</a:t>
            </a:r>
            <a:r>
              <a:rPr lang="en-US" altLang="zh-CN" dirty="0"/>
              <a:t>:</a:t>
            </a:r>
            <a:r>
              <a:rPr lang="zh-CN" altLang="en-US" dirty="0"/>
              <a:t>选中所有分解</a:t>
            </a:r>
            <a:r>
              <a:rPr lang="en-US" altLang="zh-CN" dirty="0"/>
              <a:t>UV</a:t>
            </a:r>
            <a:r>
              <a:rPr lang="zh-CN" altLang="en-US" dirty="0"/>
              <a:t>的模型执行此命令，软件可以将</a:t>
            </a:r>
            <a:r>
              <a:rPr lang="en-US" altLang="zh-CN" dirty="0"/>
              <a:t>UV</a:t>
            </a:r>
            <a:r>
              <a:rPr lang="zh-CN" altLang="en-US" dirty="0"/>
              <a:t>自动的进行排列。</a:t>
            </a:r>
          </a:p>
          <a:p>
            <a:r>
              <a:rPr lang="en-US" altLang="zh-CN" dirty="0"/>
              <a:t>Fit</a:t>
            </a:r>
            <a:r>
              <a:rPr lang="zh-CN" altLang="en-US" dirty="0"/>
              <a:t>（适应）：点击此命令可以让</a:t>
            </a:r>
            <a:r>
              <a:rPr lang="en-US" altLang="zh-CN" dirty="0"/>
              <a:t>UV</a:t>
            </a:r>
            <a:r>
              <a:rPr lang="zh-CN" altLang="en-US" dirty="0"/>
              <a:t>最大程度的撑满界面不浪费</a:t>
            </a:r>
            <a:r>
              <a:rPr lang="en-US" altLang="zh-CN" dirty="0"/>
              <a:t>UV</a:t>
            </a:r>
            <a:r>
              <a:rPr lang="zh-CN" altLang="en-US" dirty="0"/>
              <a:t>空间。</a:t>
            </a:r>
          </a:p>
          <a:p>
            <a:r>
              <a:rPr lang="en-US" altLang="zh-CN" dirty="0"/>
              <a:t>Scale</a:t>
            </a:r>
            <a:r>
              <a:rPr lang="zh-CN" altLang="en-US" dirty="0"/>
              <a:t>（缩放比例）：有时制作</a:t>
            </a:r>
            <a:r>
              <a:rPr lang="en-US" altLang="zh-CN" dirty="0"/>
              <a:t>UV</a:t>
            </a:r>
            <a:r>
              <a:rPr lang="zh-CN" altLang="en-US" dirty="0"/>
              <a:t>的时候我们会有重点的去制作，比方说头部的细节比较多，那么可以将头部的</a:t>
            </a:r>
            <a:r>
              <a:rPr lang="en-US" altLang="zh-CN" dirty="0"/>
              <a:t>UV</a:t>
            </a:r>
            <a:r>
              <a:rPr lang="zh-CN" altLang="en-US" dirty="0"/>
              <a:t>放大，这样在绘制贴图的时候才能有更多的空间去绘制细节。在做一些不需要重点绘制的模型可以使用此命令，将所有模型的</a:t>
            </a:r>
            <a:r>
              <a:rPr lang="en-US" altLang="zh-CN" dirty="0"/>
              <a:t>UV</a:t>
            </a:r>
            <a:r>
              <a:rPr lang="zh-CN" altLang="en-US" dirty="0"/>
              <a:t>按它们实际的比例缩放。</a:t>
            </a:r>
          </a:p>
          <a:p>
            <a:r>
              <a:rPr lang="zh-CN" altLang="en-US" dirty="0"/>
              <a:t>其余更多的界面介绍可以在附赠的教程视频中查看。</a:t>
            </a:r>
          </a:p>
          <a:p>
            <a:endParaRPr lang="zh-CN" altLang="en-US" dirty="0"/>
          </a:p>
        </p:txBody>
      </p:sp>
    </p:spTree>
    <p:extLst>
      <p:ext uri="{BB962C8B-B14F-4D97-AF65-F5344CB8AC3E}">
        <p14:creationId xmlns:p14="http://schemas.microsoft.com/office/powerpoint/2010/main" val="939861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下面将开始进行白菜狗</a:t>
            </a:r>
            <a:r>
              <a:rPr lang="en-US" altLang="zh-CN" dirty="0"/>
              <a:t>UV</a:t>
            </a:r>
            <a:r>
              <a:rPr lang="zh-CN" altLang="en-US" dirty="0"/>
              <a:t>的制作，具体操作方法如下。</a:t>
            </a:r>
          </a:p>
          <a:p>
            <a:r>
              <a:rPr lang="zh-CN" altLang="en-US" dirty="0"/>
              <a:t>步骤</a:t>
            </a:r>
            <a:r>
              <a:rPr lang="en-US" altLang="zh-CN" dirty="0"/>
              <a:t>01</a:t>
            </a:r>
            <a:r>
              <a:rPr lang="zh-CN" altLang="en-US" dirty="0"/>
              <a:t>：首先将白菜狗的</a:t>
            </a:r>
            <a:r>
              <a:rPr lang="en-US" altLang="zh-CN" dirty="0"/>
              <a:t>OBJ</a:t>
            </a:r>
            <a:r>
              <a:rPr lang="zh-CN" altLang="en-US" dirty="0"/>
              <a:t>格式文件加载到</a:t>
            </a:r>
            <a:r>
              <a:rPr lang="en-US" altLang="zh-CN" dirty="0"/>
              <a:t>Unfold3D</a:t>
            </a:r>
            <a:r>
              <a:rPr lang="zh-CN" altLang="en-US" dirty="0"/>
              <a:t>软件中，如下左图所示。</a:t>
            </a:r>
          </a:p>
          <a:p>
            <a:r>
              <a:rPr lang="zh-CN" altLang="en-US" dirty="0"/>
              <a:t>步骤</a:t>
            </a:r>
            <a:r>
              <a:rPr lang="en-US" altLang="zh-CN" dirty="0"/>
              <a:t>02</a:t>
            </a:r>
            <a:r>
              <a:rPr lang="zh-CN" altLang="en-US" dirty="0"/>
              <a:t>：选中舌头的模型，执行</a:t>
            </a:r>
            <a:r>
              <a:rPr lang="en-US" altLang="zh-CN" dirty="0"/>
              <a:t>Visib.&gt;Isol</a:t>
            </a:r>
            <a:r>
              <a:rPr lang="zh-CN" altLang="en-US" dirty="0"/>
              <a:t>单独显示命令，只显示舌头的模型，如下右图所示。</a:t>
            </a:r>
          </a:p>
          <a:p>
            <a:endParaRPr lang="zh-CN" altLang="en-US" dirty="0"/>
          </a:p>
        </p:txBody>
      </p:sp>
      <p:pic>
        <p:nvPicPr>
          <p:cNvPr id="3" name="图片 2"/>
          <p:cNvPicPr/>
          <p:nvPr/>
        </p:nvPicPr>
        <p:blipFill>
          <a:blip r:embed="rId2"/>
          <a:srcRect b="8017"/>
          <a:stretch>
            <a:fillRect/>
          </a:stretch>
        </p:blipFill>
        <p:spPr>
          <a:xfrm>
            <a:off x="1413970" y="2617786"/>
            <a:ext cx="3992675" cy="3566883"/>
          </a:xfrm>
          <a:prstGeom prst="rect">
            <a:avLst/>
          </a:prstGeom>
          <a:noFill/>
          <a:ln>
            <a:noFill/>
          </a:ln>
        </p:spPr>
      </p:pic>
      <p:pic>
        <p:nvPicPr>
          <p:cNvPr id="4" name="图片 3"/>
          <p:cNvPicPr/>
          <p:nvPr/>
        </p:nvPicPr>
        <p:blipFill>
          <a:blip r:embed="rId3"/>
          <a:stretch>
            <a:fillRect/>
          </a:stretch>
        </p:blipFill>
        <p:spPr>
          <a:xfrm>
            <a:off x="5798588" y="2617785"/>
            <a:ext cx="3566883" cy="3566883"/>
          </a:xfrm>
          <a:prstGeom prst="rect">
            <a:avLst/>
          </a:prstGeom>
          <a:noFill/>
          <a:ln>
            <a:noFill/>
          </a:ln>
        </p:spPr>
      </p:pic>
    </p:spTree>
    <p:extLst>
      <p:ext uri="{BB962C8B-B14F-4D97-AF65-F5344CB8AC3E}">
        <p14:creationId xmlns:p14="http://schemas.microsoft.com/office/powerpoint/2010/main" val="1908142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03</a:t>
            </a:r>
            <a:r>
              <a:rPr lang="zh-CN" altLang="en-US" dirty="0"/>
              <a:t>：选中舌头侧面的一条边，如下左图所示。</a:t>
            </a:r>
          </a:p>
          <a:p>
            <a:r>
              <a:rPr lang="zh-CN" altLang="en-US" dirty="0"/>
              <a:t>步骤</a:t>
            </a:r>
            <a:r>
              <a:rPr lang="en-US" altLang="zh-CN" dirty="0"/>
              <a:t>04</a:t>
            </a:r>
            <a:r>
              <a:rPr lang="zh-CN" altLang="en-US" dirty="0"/>
              <a:t>：执行“竖向选择”命令，效果如下中图所示。</a:t>
            </a:r>
          </a:p>
          <a:p>
            <a:r>
              <a:rPr lang="zh-CN" altLang="en-US" dirty="0"/>
              <a:t>步骤</a:t>
            </a:r>
            <a:r>
              <a:rPr lang="en-US" altLang="zh-CN" dirty="0"/>
              <a:t>05</a:t>
            </a:r>
            <a:r>
              <a:rPr lang="zh-CN" altLang="en-US" dirty="0"/>
              <a:t>：再执行“切割”命令，效果如下右图所示。</a:t>
            </a:r>
          </a:p>
          <a:p>
            <a:endParaRPr lang="zh-CN" altLang="en-US" dirty="0"/>
          </a:p>
        </p:txBody>
      </p:sp>
      <p:pic>
        <p:nvPicPr>
          <p:cNvPr id="3" name="图片 2"/>
          <p:cNvPicPr/>
          <p:nvPr/>
        </p:nvPicPr>
        <p:blipFill>
          <a:blip r:embed="rId2"/>
          <a:stretch>
            <a:fillRect/>
          </a:stretch>
        </p:blipFill>
        <p:spPr>
          <a:xfrm>
            <a:off x="654107" y="2510789"/>
            <a:ext cx="2632309" cy="2460221"/>
          </a:xfrm>
          <a:prstGeom prst="rect">
            <a:avLst/>
          </a:prstGeom>
          <a:noFill/>
          <a:ln>
            <a:noFill/>
          </a:ln>
        </p:spPr>
      </p:pic>
      <p:pic>
        <p:nvPicPr>
          <p:cNvPr id="4" name="图片 3"/>
          <p:cNvPicPr/>
          <p:nvPr/>
        </p:nvPicPr>
        <p:blipFill>
          <a:blip r:embed="rId3"/>
          <a:stretch>
            <a:fillRect/>
          </a:stretch>
        </p:blipFill>
        <p:spPr>
          <a:xfrm>
            <a:off x="3521709" y="2510789"/>
            <a:ext cx="2541399" cy="2460221"/>
          </a:xfrm>
          <a:prstGeom prst="rect">
            <a:avLst/>
          </a:prstGeom>
          <a:noFill/>
          <a:ln>
            <a:noFill/>
          </a:ln>
        </p:spPr>
      </p:pic>
      <p:pic>
        <p:nvPicPr>
          <p:cNvPr id="5" name="图片 4"/>
          <p:cNvPicPr/>
          <p:nvPr/>
        </p:nvPicPr>
        <p:blipFill>
          <a:blip r:embed="rId4"/>
          <a:stretch>
            <a:fillRect/>
          </a:stretch>
        </p:blipFill>
        <p:spPr>
          <a:xfrm>
            <a:off x="6274088" y="2510788"/>
            <a:ext cx="2918581" cy="2460221"/>
          </a:xfrm>
          <a:prstGeom prst="rect">
            <a:avLst/>
          </a:prstGeom>
          <a:noFill/>
          <a:ln>
            <a:noFill/>
          </a:ln>
        </p:spPr>
      </p:pic>
    </p:spTree>
    <p:extLst>
      <p:ext uri="{BB962C8B-B14F-4D97-AF65-F5344CB8AC3E}">
        <p14:creationId xmlns:p14="http://schemas.microsoft.com/office/powerpoint/2010/main" val="1669906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06</a:t>
            </a:r>
            <a:r>
              <a:rPr lang="zh-CN" altLang="en-US" dirty="0"/>
              <a:t>：执行左下角的</a:t>
            </a:r>
            <a:r>
              <a:rPr lang="en-US" altLang="zh-CN" dirty="0"/>
              <a:t>Unfold</a:t>
            </a:r>
            <a:r>
              <a:rPr lang="zh-CN" altLang="en-US" dirty="0"/>
              <a:t>展开</a:t>
            </a:r>
            <a:r>
              <a:rPr lang="en-US" altLang="zh-CN" dirty="0"/>
              <a:t>UV</a:t>
            </a:r>
            <a:r>
              <a:rPr lang="zh-CN" altLang="en-US" dirty="0"/>
              <a:t>命令，就可以在右边的</a:t>
            </a:r>
            <a:r>
              <a:rPr lang="en-US" altLang="zh-CN" dirty="0"/>
              <a:t>UV</a:t>
            </a:r>
            <a:r>
              <a:rPr lang="zh-CN" altLang="en-US" dirty="0"/>
              <a:t>操作区中见到展开后的舌头模型的</a:t>
            </a:r>
            <a:r>
              <a:rPr lang="en-US" altLang="zh-CN" dirty="0"/>
              <a:t>UV,</a:t>
            </a:r>
            <a:r>
              <a:rPr lang="zh-CN" altLang="en-US" dirty="0"/>
              <a:t>这样就完成了舌头</a:t>
            </a:r>
            <a:r>
              <a:rPr lang="en-US" altLang="zh-CN" dirty="0"/>
              <a:t>UV</a:t>
            </a:r>
            <a:r>
              <a:rPr lang="zh-CN" altLang="en-US" dirty="0"/>
              <a:t>的制作，如下图所示。</a:t>
            </a:r>
          </a:p>
        </p:txBody>
      </p:sp>
      <p:pic>
        <p:nvPicPr>
          <p:cNvPr id="3" name="图片 2"/>
          <p:cNvPicPr/>
          <p:nvPr/>
        </p:nvPicPr>
        <p:blipFill>
          <a:blip r:embed="rId2"/>
          <a:stretch>
            <a:fillRect/>
          </a:stretch>
        </p:blipFill>
        <p:spPr>
          <a:xfrm>
            <a:off x="1419224" y="1800743"/>
            <a:ext cx="7674899" cy="4332957"/>
          </a:xfrm>
          <a:prstGeom prst="rect">
            <a:avLst/>
          </a:prstGeom>
          <a:noFill/>
          <a:ln>
            <a:noFill/>
          </a:ln>
        </p:spPr>
      </p:pic>
    </p:spTree>
    <p:extLst>
      <p:ext uri="{BB962C8B-B14F-4D97-AF65-F5344CB8AC3E}">
        <p14:creationId xmlns:p14="http://schemas.microsoft.com/office/powerpoint/2010/main" val="39848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07</a:t>
            </a:r>
            <a:r>
              <a:rPr lang="zh-CN" altLang="en-US" dirty="0"/>
              <a:t>：将头部模型按照下左、中图所示进行切割。</a:t>
            </a:r>
          </a:p>
          <a:p>
            <a:r>
              <a:rPr lang="zh-CN" altLang="en-US" dirty="0"/>
              <a:t>步骤</a:t>
            </a:r>
            <a:r>
              <a:rPr lang="en-US" altLang="zh-CN" dirty="0"/>
              <a:t>08</a:t>
            </a:r>
            <a:r>
              <a:rPr lang="zh-CN" altLang="en-US" dirty="0"/>
              <a:t>：完成后在执行</a:t>
            </a:r>
            <a:r>
              <a:rPr lang="en-US" altLang="zh-CN" dirty="0"/>
              <a:t>Unfold</a:t>
            </a:r>
            <a:r>
              <a:rPr lang="zh-CN" altLang="en-US" dirty="0"/>
              <a:t>展开命令，就可以得到分解好的头部</a:t>
            </a:r>
            <a:r>
              <a:rPr lang="en-US" altLang="zh-CN" dirty="0"/>
              <a:t>UV</a:t>
            </a:r>
            <a:r>
              <a:rPr lang="zh-CN" altLang="en-US" dirty="0"/>
              <a:t>，效果如下右图所示。</a:t>
            </a:r>
          </a:p>
          <a:p>
            <a:endParaRPr lang="zh-CN" altLang="en-US" dirty="0"/>
          </a:p>
        </p:txBody>
      </p:sp>
      <p:pic>
        <p:nvPicPr>
          <p:cNvPr id="3" name="图片 2"/>
          <p:cNvPicPr/>
          <p:nvPr/>
        </p:nvPicPr>
        <p:blipFill>
          <a:blip r:embed="rId2"/>
          <a:srcRect l="6150" r="7177"/>
          <a:stretch>
            <a:fillRect/>
          </a:stretch>
        </p:blipFill>
        <p:spPr>
          <a:xfrm>
            <a:off x="1349866" y="1981199"/>
            <a:ext cx="2270463" cy="2512119"/>
          </a:xfrm>
          <a:prstGeom prst="rect">
            <a:avLst/>
          </a:prstGeom>
          <a:noFill/>
          <a:ln>
            <a:noFill/>
          </a:ln>
        </p:spPr>
      </p:pic>
      <p:pic>
        <p:nvPicPr>
          <p:cNvPr id="4" name="图片 3"/>
          <p:cNvPicPr/>
          <p:nvPr/>
        </p:nvPicPr>
        <p:blipFill>
          <a:blip r:embed="rId3"/>
          <a:srcRect l="9241" r="5250"/>
          <a:stretch>
            <a:fillRect/>
          </a:stretch>
        </p:blipFill>
        <p:spPr>
          <a:xfrm>
            <a:off x="3778480" y="1981199"/>
            <a:ext cx="2396607" cy="2512119"/>
          </a:xfrm>
          <a:prstGeom prst="rect">
            <a:avLst/>
          </a:prstGeom>
          <a:noFill/>
          <a:ln>
            <a:noFill/>
          </a:ln>
        </p:spPr>
      </p:pic>
      <p:pic>
        <p:nvPicPr>
          <p:cNvPr id="5" name="图片 4"/>
          <p:cNvPicPr/>
          <p:nvPr/>
        </p:nvPicPr>
        <p:blipFill>
          <a:blip r:embed="rId4"/>
          <a:srcRect l="5236" r="5220"/>
          <a:stretch>
            <a:fillRect/>
          </a:stretch>
        </p:blipFill>
        <p:spPr>
          <a:xfrm>
            <a:off x="6353723" y="1985644"/>
            <a:ext cx="3023506" cy="2507673"/>
          </a:xfrm>
          <a:prstGeom prst="rect">
            <a:avLst/>
          </a:prstGeom>
          <a:noFill/>
          <a:ln>
            <a:noFill/>
          </a:ln>
        </p:spPr>
      </p:pic>
    </p:spTree>
    <p:extLst>
      <p:ext uri="{BB962C8B-B14F-4D97-AF65-F5344CB8AC3E}">
        <p14:creationId xmlns:p14="http://schemas.microsoft.com/office/powerpoint/2010/main" val="3274515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09</a:t>
            </a:r>
            <a:r>
              <a:rPr lang="zh-CN" altLang="en-US" dirty="0"/>
              <a:t>：将身体模型按照下左、下中图进行切割。</a:t>
            </a:r>
          </a:p>
          <a:p>
            <a:r>
              <a:rPr lang="zh-CN" altLang="en-US" dirty="0"/>
              <a:t>步骤</a:t>
            </a:r>
            <a:r>
              <a:rPr lang="en-US" altLang="zh-CN" dirty="0"/>
              <a:t>10</a:t>
            </a:r>
            <a:r>
              <a:rPr lang="zh-CN" altLang="en-US" dirty="0"/>
              <a:t>：完成后在执行</a:t>
            </a:r>
            <a:r>
              <a:rPr lang="en-US" altLang="zh-CN" dirty="0"/>
              <a:t>Unfold</a:t>
            </a:r>
            <a:r>
              <a:rPr lang="zh-CN" altLang="en-US" dirty="0"/>
              <a:t>展开命令，就可以得到分解好的身体</a:t>
            </a:r>
            <a:r>
              <a:rPr lang="en-US" altLang="zh-CN" dirty="0"/>
              <a:t>UV</a:t>
            </a:r>
            <a:r>
              <a:rPr lang="zh-CN" altLang="en-US" dirty="0"/>
              <a:t>，如下右图所示。</a:t>
            </a:r>
          </a:p>
          <a:p>
            <a:endParaRPr lang="zh-CN" altLang="en-US" dirty="0"/>
          </a:p>
        </p:txBody>
      </p:sp>
      <p:pic>
        <p:nvPicPr>
          <p:cNvPr id="3" name="图片 2"/>
          <p:cNvPicPr/>
          <p:nvPr/>
        </p:nvPicPr>
        <p:blipFill>
          <a:blip r:embed="rId2"/>
          <a:stretch>
            <a:fillRect/>
          </a:stretch>
        </p:blipFill>
        <p:spPr>
          <a:xfrm>
            <a:off x="624118" y="1900902"/>
            <a:ext cx="2869625" cy="2538094"/>
          </a:xfrm>
          <a:prstGeom prst="rect">
            <a:avLst/>
          </a:prstGeom>
          <a:noFill/>
          <a:ln>
            <a:noFill/>
          </a:ln>
        </p:spPr>
      </p:pic>
      <p:pic>
        <p:nvPicPr>
          <p:cNvPr id="4" name="图片 3"/>
          <p:cNvPicPr/>
          <p:nvPr/>
        </p:nvPicPr>
        <p:blipFill>
          <a:blip r:embed="rId3"/>
          <a:stretch>
            <a:fillRect/>
          </a:stretch>
        </p:blipFill>
        <p:spPr>
          <a:xfrm>
            <a:off x="3701097" y="1900902"/>
            <a:ext cx="2873015" cy="2538094"/>
          </a:xfrm>
          <a:prstGeom prst="rect">
            <a:avLst/>
          </a:prstGeom>
          <a:noFill/>
          <a:ln>
            <a:noFill/>
          </a:ln>
        </p:spPr>
      </p:pic>
      <p:pic>
        <p:nvPicPr>
          <p:cNvPr id="5" name="图片 4"/>
          <p:cNvPicPr/>
          <p:nvPr/>
        </p:nvPicPr>
        <p:blipFill>
          <a:blip r:embed="rId4"/>
          <a:stretch>
            <a:fillRect/>
          </a:stretch>
        </p:blipFill>
        <p:spPr>
          <a:xfrm>
            <a:off x="6731086" y="1900902"/>
            <a:ext cx="3016548" cy="2538094"/>
          </a:xfrm>
          <a:prstGeom prst="rect">
            <a:avLst/>
          </a:prstGeom>
          <a:noFill/>
          <a:ln>
            <a:noFill/>
          </a:ln>
        </p:spPr>
      </p:pic>
    </p:spTree>
    <p:extLst>
      <p:ext uri="{BB962C8B-B14F-4D97-AF65-F5344CB8AC3E}">
        <p14:creationId xmlns:p14="http://schemas.microsoft.com/office/powerpoint/2010/main" val="3737679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7">
            <a:extLst>
              <a:ext uri="{FF2B5EF4-FFF2-40B4-BE49-F238E27FC236}">
                <a16:creationId xmlns="" xmlns:a16="http://schemas.microsoft.com/office/drawing/2014/main" id="{0FEB2EA4-E770-4AED-846A-656F68EF0D2F}"/>
              </a:ext>
            </a:extLst>
          </p:cNvPr>
          <p:cNvSpPr txBox="1">
            <a:spLocks/>
          </p:cNvSpPr>
          <p:nvPr/>
        </p:nvSpPr>
        <p:spPr>
          <a:xfrm>
            <a:off x="7344808" y="2696797"/>
            <a:ext cx="3165081" cy="428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上机实训</a:t>
            </a:r>
          </a:p>
        </p:txBody>
      </p:sp>
      <p:sp>
        <p:nvSpPr>
          <p:cNvPr id="11" name="文本占位符 7">
            <a:extLst>
              <a:ext uri="{FF2B5EF4-FFF2-40B4-BE49-F238E27FC236}">
                <a16:creationId xmlns="" xmlns:a16="http://schemas.microsoft.com/office/drawing/2014/main" id="{5431DBE6-DF3C-4744-9D8D-09A761709F96}"/>
              </a:ext>
            </a:extLst>
          </p:cNvPr>
          <p:cNvSpPr txBox="1">
            <a:spLocks/>
          </p:cNvSpPr>
          <p:nvPr/>
        </p:nvSpPr>
        <p:spPr>
          <a:xfrm>
            <a:off x="7344808" y="3409599"/>
            <a:ext cx="3165081" cy="428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课后练习</a:t>
            </a:r>
          </a:p>
        </p:txBody>
      </p:sp>
      <p:sp>
        <p:nvSpPr>
          <p:cNvPr id="13" name="文本占位符 7">
            <a:extLst>
              <a:ext uri="{FF2B5EF4-FFF2-40B4-BE49-F238E27FC236}">
                <a16:creationId xmlns="" xmlns:a16="http://schemas.microsoft.com/office/drawing/2014/main" id="{4809F739-2340-439D-88B8-C58E8A945B92}"/>
              </a:ext>
            </a:extLst>
          </p:cNvPr>
          <p:cNvSpPr txBox="1">
            <a:spLocks/>
          </p:cNvSpPr>
          <p:nvPr/>
        </p:nvSpPr>
        <p:spPr>
          <a:xfrm>
            <a:off x="7344808" y="2001933"/>
            <a:ext cx="3165081" cy="428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kern="1200" spc="12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知识延伸</a:t>
            </a:r>
          </a:p>
        </p:txBody>
      </p:sp>
    </p:spTree>
    <p:extLst>
      <p:ext uri="{BB962C8B-B14F-4D97-AF65-F5344CB8AC3E}">
        <p14:creationId xmlns:p14="http://schemas.microsoft.com/office/powerpoint/2010/main" val="1601853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11</a:t>
            </a:r>
            <a:r>
              <a:rPr lang="zh-CN" altLang="en-US" dirty="0"/>
              <a:t>：将所有</a:t>
            </a:r>
            <a:r>
              <a:rPr lang="en-US" altLang="zh-CN" dirty="0"/>
              <a:t>UV</a:t>
            </a:r>
            <a:r>
              <a:rPr lang="zh-CN" altLang="en-US" dirty="0"/>
              <a:t>分解好并排列好，如下左图所示。</a:t>
            </a:r>
          </a:p>
          <a:p>
            <a:r>
              <a:rPr lang="zh-CN" altLang="en-US" dirty="0"/>
              <a:t>步骤</a:t>
            </a:r>
            <a:r>
              <a:rPr lang="en-US" altLang="zh-CN" dirty="0"/>
              <a:t>12</a:t>
            </a:r>
            <a:r>
              <a:rPr lang="zh-CN" altLang="en-US" dirty="0"/>
              <a:t>：执行</a:t>
            </a:r>
            <a:r>
              <a:rPr lang="en-US" altLang="zh-CN" dirty="0"/>
              <a:t>Files&gt;Export</a:t>
            </a:r>
            <a:r>
              <a:rPr lang="zh-CN" altLang="en-US" dirty="0"/>
              <a:t>命令，如下右图所示。将带有</a:t>
            </a:r>
            <a:r>
              <a:rPr lang="en-US" altLang="zh-CN" dirty="0"/>
              <a:t>UV</a:t>
            </a:r>
            <a:r>
              <a:rPr lang="zh-CN" altLang="en-US" dirty="0"/>
              <a:t>信息的模型及</a:t>
            </a:r>
            <a:r>
              <a:rPr lang="en-US" altLang="zh-CN" dirty="0"/>
              <a:t>UV</a:t>
            </a:r>
            <a:r>
              <a:rPr lang="zh-CN" altLang="en-US" dirty="0"/>
              <a:t>贴图导出到本地。</a:t>
            </a:r>
          </a:p>
          <a:p>
            <a:endParaRPr lang="zh-CN" altLang="en-US" dirty="0"/>
          </a:p>
        </p:txBody>
      </p:sp>
      <p:pic>
        <p:nvPicPr>
          <p:cNvPr id="4" name="图片 3"/>
          <p:cNvPicPr/>
          <p:nvPr/>
        </p:nvPicPr>
        <p:blipFill>
          <a:blip r:embed="rId2"/>
          <a:stretch>
            <a:fillRect/>
          </a:stretch>
        </p:blipFill>
        <p:spPr>
          <a:xfrm>
            <a:off x="969039" y="2277571"/>
            <a:ext cx="4057938" cy="3963115"/>
          </a:xfrm>
          <a:prstGeom prst="rect">
            <a:avLst/>
          </a:prstGeom>
          <a:noFill/>
          <a:ln>
            <a:noFill/>
          </a:ln>
        </p:spPr>
      </p:pic>
      <p:pic>
        <p:nvPicPr>
          <p:cNvPr id="5" name="图片 4"/>
          <p:cNvPicPr/>
          <p:nvPr/>
        </p:nvPicPr>
        <p:blipFill>
          <a:blip r:embed="rId3"/>
          <a:stretch>
            <a:fillRect/>
          </a:stretch>
        </p:blipFill>
        <p:spPr>
          <a:xfrm>
            <a:off x="5116194" y="3428999"/>
            <a:ext cx="5070675" cy="2811687"/>
          </a:xfrm>
          <a:prstGeom prst="rect">
            <a:avLst/>
          </a:prstGeom>
          <a:noFill/>
          <a:ln>
            <a:noFill/>
          </a:ln>
        </p:spPr>
      </p:pic>
    </p:spTree>
    <p:extLst>
      <p:ext uri="{BB962C8B-B14F-4D97-AF65-F5344CB8AC3E}">
        <p14:creationId xmlns:p14="http://schemas.microsoft.com/office/powerpoint/2010/main" val="1436782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a:t>
            </a:r>
            <a:r>
              <a:rPr lang="en-US" altLang="zh-CN" dirty="0"/>
              <a:t>:13</a:t>
            </a:r>
            <a:r>
              <a:rPr lang="zh-CN" altLang="en-US" dirty="0"/>
              <a:t>：在弹出的</a:t>
            </a:r>
            <a:r>
              <a:rPr lang="en-US" altLang="zh-CN" dirty="0"/>
              <a:t>Exporter</a:t>
            </a:r>
            <a:r>
              <a:rPr lang="zh-CN" altLang="en-US" dirty="0"/>
              <a:t>窗口的</a:t>
            </a:r>
            <a:r>
              <a:rPr lang="en-US" altLang="zh-CN" dirty="0"/>
              <a:t>File Exports</a:t>
            </a:r>
            <a:r>
              <a:rPr lang="zh-CN" altLang="en-US" dirty="0"/>
              <a:t>属性中勾选</a:t>
            </a:r>
            <a:r>
              <a:rPr lang="en-US" altLang="zh-CN" dirty="0"/>
              <a:t>Obj File</a:t>
            </a:r>
            <a:r>
              <a:rPr lang="zh-CN" altLang="en-US" dirty="0"/>
              <a:t>和</a:t>
            </a:r>
            <a:r>
              <a:rPr lang="en-US" altLang="zh-CN" dirty="0"/>
              <a:t>Tiff UV Stamp</a:t>
            </a:r>
            <a:r>
              <a:rPr lang="zh-CN" altLang="en-US" dirty="0"/>
              <a:t>复选框，并且将</a:t>
            </a:r>
            <a:r>
              <a:rPr lang="en-US" altLang="zh-CN" dirty="0"/>
              <a:t>Width</a:t>
            </a:r>
            <a:r>
              <a:rPr lang="zh-CN" altLang="en-US" dirty="0"/>
              <a:t>和</a:t>
            </a:r>
            <a:r>
              <a:rPr lang="en-US" altLang="zh-CN" dirty="0"/>
              <a:t>Height</a:t>
            </a:r>
            <a:r>
              <a:rPr lang="zh-CN" altLang="en-US" dirty="0"/>
              <a:t>都设置为</a:t>
            </a:r>
            <a:r>
              <a:rPr lang="en-US" altLang="zh-CN" dirty="0"/>
              <a:t>2048</a:t>
            </a:r>
            <a:r>
              <a:rPr lang="zh-CN" altLang="en-US" dirty="0"/>
              <a:t>，如</a:t>
            </a:r>
            <a:r>
              <a:rPr lang="zh-CN" altLang="en-US" dirty="0" smtClean="0"/>
              <a:t>下图</a:t>
            </a:r>
            <a:r>
              <a:rPr lang="zh-CN" altLang="en-US" dirty="0"/>
              <a:t>所示。</a:t>
            </a:r>
          </a:p>
          <a:p>
            <a:endParaRPr lang="zh-CN" altLang="en-US" dirty="0"/>
          </a:p>
        </p:txBody>
      </p:sp>
      <p:pic>
        <p:nvPicPr>
          <p:cNvPr id="3" name="图片 2"/>
          <p:cNvPicPr/>
          <p:nvPr/>
        </p:nvPicPr>
        <p:blipFill>
          <a:blip r:embed="rId2"/>
          <a:stretch>
            <a:fillRect/>
          </a:stretch>
        </p:blipFill>
        <p:spPr>
          <a:xfrm>
            <a:off x="4662747" y="1592146"/>
            <a:ext cx="2818708" cy="4769054"/>
          </a:xfrm>
          <a:prstGeom prst="rect">
            <a:avLst/>
          </a:prstGeom>
          <a:noFill/>
          <a:ln>
            <a:noFill/>
          </a:ln>
        </p:spPr>
      </p:pic>
    </p:spTree>
    <p:extLst>
      <p:ext uri="{BB962C8B-B14F-4D97-AF65-F5344CB8AC3E}">
        <p14:creationId xmlns:p14="http://schemas.microsoft.com/office/powerpoint/2010/main" val="196845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smtClean="0"/>
              <a:t>步</a:t>
            </a:r>
            <a:r>
              <a:rPr lang="zh-CN" altLang="en-US" dirty="0"/>
              <a:t>骤</a:t>
            </a:r>
            <a:r>
              <a:rPr lang="en-US" altLang="zh-CN" dirty="0"/>
              <a:t>14</a:t>
            </a:r>
            <a:r>
              <a:rPr lang="zh-CN" altLang="en-US" dirty="0"/>
              <a:t>：导出的</a:t>
            </a:r>
            <a:r>
              <a:rPr lang="en-US" altLang="zh-CN" dirty="0"/>
              <a:t>Tiff</a:t>
            </a:r>
            <a:r>
              <a:rPr lang="zh-CN" altLang="en-US" dirty="0"/>
              <a:t>文件就是模型的</a:t>
            </a:r>
            <a:r>
              <a:rPr lang="en-US" altLang="zh-CN" dirty="0"/>
              <a:t>UV</a:t>
            </a:r>
            <a:r>
              <a:rPr lang="zh-CN" altLang="en-US" dirty="0"/>
              <a:t>线框图，导入</a:t>
            </a:r>
            <a:r>
              <a:rPr lang="en-US" altLang="zh-CN" dirty="0"/>
              <a:t>PhotoShop</a:t>
            </a:r>
            <a:r>
              <a:rPr lang="zh-CN" altLang="en-US" dirty="0"/>
              <a:t>软件中就可以绘制贴图，如</a:t>
            </a:r>
            <a:r>
              <a:rPr lang="zh-CN" altLang="en-US" dirty="0" smtClean="0"/>
              <a:t>下图</a:t>
            </a:r>
            <a:r>
              <a:rPr lang="zh-CN" altLang="en-US" dirty="0"/>
              <a:t>所示。在</a:t>
            </a:r>
            <a:r>
              <a:rPr lang="en-US" altLang="zh-CN" dirty="0"/>
              <a:t>Unfold3D</a:t>
            </a:r>
            <a:r>
              <a:rPr lang="zh-CN" altLang="en-US" dirty="0"/>
              <a:t>软件中制作模型</a:t>
            </a:r>
            <a:r>
              <a:rPr lang="en-US" altLang="zh-CN" dirty="0"/>
              <a:t>UV</a:t>
            </a:r>
            <a:r>
              <a:rPr lang="zh-CN" altLang="en-US" dirty="0"/>
              <a:t>的流程就完成了，下面将讲解如果利用</a:t>
            </a:r>
            <a:r>
              <a:rPr lang="en-US" altLang="zh-CN" dirty="0"/>
              <a:t>Maya 2022</a:t>
            </a:r>
            <a:r>
              <a:rPr lang="zh-CN" altLang="en-US" dirty="0"/>
              <a:t>的</a:t>
            </a:r>
            <a:r>
              <a:rPr lang="en-US" altLang="zh-CN" dirty="0"/>
              <a:t>3D</a:t>
            </a:r>
            <a:r>
              <a:rPr lang="zh-CN" altLang="en-US" dirty="0"/>
              <a:t>绘制功能对模型的贴图进行绘制。</a:t>
            </a:r>
          </a:p>
          <a:p>
            <a:endParaRPr lang="zh-CN" altLang="en-US" dirty="0"/>
          </a:p>
        </p:txBody>
      </p:sp>
      <p:pic>
        <p:nvPicPr>
          <p:cNvPr id="3" name="图片 2"/>
          <p:cNvPicPr/>
          <p:nvPr/>
        </p:nvPicPr>
        <p:blipFill>
          <a:blip r:embed="rId2"/>
          <a:stretch>
            <a:fillRect/>
          </a:stretch>
        </p:blipFill>
        <p:spPr>
          <a:xfrm>
            <a:off x="3558164" y="2098040"/>
            <a:ext cx="4604934" cy="4571130"/>
          </a:xfrm>
          <a:prstGeom prst="rect">
            <a:avLst/>
          </a:prstGeom>
          <a:noFill/>
          <a:ln>
            <a:noFill/>
          </a:ln>
        </p:spPr>
      </p:pic>
    </p:spTree>
    <p:extLst>
      <p:ext uri="{BB962C8B-B14F-4D97-AF65-F5344CB8AC3E}">
        <p14:creationId xmlns:p14="http://schemas.microsoft.com/office/powerpoint/2010/main" val="92540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E8912B13-B19F-43A6-807D-FF1812C9C2EB}"/>
              </a:ext>
            </a:extLst>
          </p:cNvPr>
          <p:cNvSpPr>
            <a:spLocks noGrp="1"/>
          </p:cNvSpPr>
          <p:nvPr>
            <p:ph type="body" sz="quarter" idx="10"/>
          </p:nvPr>
        </p:nvSpPr>
        <p:spPr>
          <a:xfrm>
            <a:off x="5245844" y="2330957"/>
            <a:ext cx="6046265" cy="637192"/>
          </a:xfrm>
        </p:spPr>
        <p:txBody>
          <a:bodyPr/>
          <a:lstStyle/>
          <a:p>
            <a:r>
              <a:rPr lang="en-US" altLang="zh-CN" dirty="0"/>
              <a:t>3D</a:t>
            </a:r>
            <a:r>
              <a:rPr lang="zh-CN" altLang="en-US" dirty="0"/>
              <a:t>绘制工具</a:t>
            </a:r>
            <a:endParaRPr lang="zh-CN" altLang="en-US" dirty="0"/>
          </a:p>
        </p:txBody>
      </p:sp>
      <p:sp>
        <p:nvSpPr>
          <p:cNvPr id="6" name="文本占位符 5">
            <a:extLst>
              <a:ext uri="{FF2B5EF4-FFF2-40B4-BE49-F238E27FC236}">
                <a16:creationId xmlns="" xmlns:a16="http://schemas.microsoft.com/office/drawing/2014/main" id="{C977D07F-CF58-421A-8C72-85FC0C556A0C}"/>
              </a:ext>
            </a:extLst>
          </p:cNvPr>
          <p:cNvSpPr>
            <a:spLocks noGrp="1"/>
          </p:cNvSpPr>
          <p:nvPr>
            <p:ph type="body" sz="quarter" idx="14"/>
          </p:nvPr>
        </p:nvSpPr>
        <p:spPr/>
        <p:txBody>
          <a:bodyPr/>
          <a:lstStyle/>
          <a:p>
            <a:r>
              <a:rPr lang="en-US" altLang="zh-CN" dirty="0"/>
              <a:t>03</a:t>
            </a:r>
            <a:endParaRPr lang="zh-CN" altLang="en-US" dirty="0"/>
          </a:p>
        </p:txBody>
      </p:sp>
      <p:sp>
        <p:nvSpPr>
          <p:cNvPr id="5" name="文本占位符 4"/>
          <p:cNvSpPr>
            <a:spLocks noGrp="1"/>
          </p:cNvSpPr>
          <p:nvPr>
            <p:ph type="body" sz="quarter" idx="11"/>
          </p:nvPr>
        </p:nvSpPr>
        <p:spPr/>
        <p:txBody>
          <a:bodyPr/>
          <a:lstStyle/>
          <a:p>
            <a:endParaRPr lang="zh-CN" altLang="en-US"/>
          </a:p>
        </p:txBody>
      </p:sp>
      <p:sp>
        <p:nvSpPr>
          <p:cNvPr id="7" name="文本占位符 6"/>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423507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0B06BF60-F5E1-4D7A-9880-FFF6AAA8BFC2}"/>
              </a:ext>
            </a:extLst>
          </p:cNvPr>
          <p:cNvSpPr>
            <a:spLocks noGrp="1"/>
          </p:cNvSpPr>
          <p:nvPr>
            <p:ph type="body" sz="quarter" idx="10"/>
          </p:nvPr>
        </p:nvSpPr>
        <p:spPr>
          <a:xfrm>
            <a:off x="1399722" y="375802"/>
            <a:ext cx="10335078" cy="658652"/>
          </a:xfrm>
        </p:spPr>
        <p:txBody>
          <a:bodyPr>
            <a:normAutofit/>
          </a:bodyPr>
          <a:lstStyle/>
          <a:p>
            <a:r>
              <a:rPr lang="en-US" altLang="zh-CN" dirty="0"/>
              <a:t>10.3 3D</a:t>
            </a:r>
            <a:r>
              <a:rPr lang="zh-CN" altLang="en-US" dirty="0"/>
              <a:t>绘制工具</a:t>
            </a:r>
            <a:endParaRPr lang="zh-CN" altLang="en-US" dirty="0"/>
          </a:p>
        </p:txBody>
      </p:sp>
      <p:sp>
        <p:nvSpPr>
          <p:cNvPr id="3" name="文本占位符 2">
            <a:extLst>
              <a:ext uri="{FF2B5EF4-FFF2-40B4-BE49-F238E27FC236}">
                <a16:creationId xmlns="" xmlns:a16="http://schemas.microsoft.com/office/drawing/2014/main" id="{B244A27C-E663-428E-A6FA-326670C8D387}"/>
              </a:ext>
            </a:extLst>
          </p:cNvPr>
          <p:cNvSpPr>
            <a:spLocks noGrp="1"/>
          </p:cNvSpPr>
          <p:nvPr>
            <p:ph type="body" sz="quarter" idx="11"/>
          </p:nvPr>
        </p:nvSpPr>
        <p:spPr/>
        <p:txBody>
          <a:bodyPr/>
          <a:lstStyle/>
          <a:p>
            <a:r>
              <a:rPr lang="en-US" altLang="zh-CN" dirty="0"/>
              <a:t>3D</a:t>
            </a:r>
            <a:r>
              <a:rPr lang="zh-CN" altLang="en-US" dirty="0"/>
              <a:t>绘制工具是</a:t>
            </a:r>
            <a:r>
              <a:rPr lang="en-US" altLang="zh-CN" dirty="0"/>
              <a:t>Maya</a:t>
            </a:r>
            <a:r>
              <a:rPr lang="zh-CN" altLang="en-US" dirty="0"/>
              <a:t>提供给用户可以在软件中通过画笔直接在模型上绘制贴图颜色的功能。利用此功能可以更方便直观的去绘制贴图，但更多的是作为一种辅助的功能，想做出好的贴图效果还是需要在</a:t>
            </a:r>
            <a:r>
              <a:rPr lang="en-US" altLang="zh-CN" dirty="0"/>
              <a:t>PhotoShop</a:t>
            </a:r>
            <a:r>
              <a:rPr lang="zh-CN" altLang="en-US" dirty="0"/>
              <a:t>软件中进行操作。下面来讲解如何使用</a:t>
            </a:r>
            <a:r>
              <a:rPr lang="en-US" altLang="zh-CN" dirty="0"/>
              <a:t>3D</a:t>
            </a:r>
            <a:r>
              <a:rPr lang="zh-CN" altLang="en-US" dirty="0"/>
              <a:t>绘制工具。</a:t>
            </a:r>
            <a:endParaRPr lang="zh-CN" altLang="en-US" dirty="0"/>
          </a:p>
        </p:txBody>
      </p:sp>
    </p:spTree>
    <p:extLst>
      <p:ext uri="{BB962C8B-B14F-4D97-AF65-F5344CB8AC3E}">
        <p14:creationId xmlns:p14="http://schemas.microsoft.com/office/powerpoint/2010/main" val="15409904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01</a:t>
            </a:r>
            <a:r>
              <a:rPr lang="zh-CN" altLang="en-US" dirty="0"/>
              <a:t>：执行“渲染</a:t>
            </a:r>
            <a:r>
              <a:rPr lang="en-US" altLang="zh-CN" dirty="0"/>
              <a:t>&gt;</a:t>
            </a:r>
            <a:r>
              <a:rPr lang="zh-CN" altLang="en-US" dirty="0"/>
              <a:t>纹理</a:t>
            </a:r>
            <a:r>
              <a:rPr lang="en-US" altLang="zh-CN" dirty="0"/>
              <a:t>&gt;3D</a:t>
            </a:r>
            <a:r>
              <a:rPr lang="zh-CN" altLang="en-US" dirty="0"/>
              <a:t>绘制工具”命令，如下左图所示。</a:t>
            </a:r>
          </a:p>
          <a:p>
            <a:r>
              <a:rPr lang="zh-CN" altLang="en-US" dirty="0"/>
              <a:t>步骤</a:t>
            </a:r>
            <a:r>
              <a:rPr lang="en-US" altLang="zh-CN" dirty="0"/>
              <a:t>02</a:t>
            </a:r>
            <a:r>
              <a:rPr lang="zh-CN" altLang="en-US" dirty="0"/>
              <a:t>：将带有</a:t>
            </a:r>
            <a:r>
              <a:rPr lang="en-US" altLang="zh-CN" dirty="0"/>
              <a:t>UV</a:t>
            </a:r>
            <a:r>
              <a:rPr lang="zh-CN" altLang="en-US" dirty="0"/>
              <a:t>信息的</a:t>
            </a:r>
            <a:r>
              <a:rPr lang="en-US" altLang="zh-CN" dirty="0"/>
              <a:t>OBJ</a:t>
            </a:r>
            <a:r>
              <a:rPr lang="zh-CN" altLang="en-US" dirty="0"/>
              <a:t>模型导入到</a:t>
            </a:r>
            <a:r>
              <a:rPr lang="en-US" altLang="zh-CN" dirty="0"/>
              <a:t>Maya</a:t>
            </a:r>
            <a:r>
              <a:rPr lang="zh-CN" altLang="en-US" dirty="0"/>
              <a:t>场景中，并选中模型执行“</a:t>
            </a:r>
            <a:r>
              <a:rPr lang="en-US" altLang="zh-CN" dirty="0"/>
              <a:t>3D</a:t>
            </a:r>
            <a:r>
              <a:rPr lang="zh-CN" altLang="en-US" dirty="0"/>
              <a:t>绘制工具”命令，这时可以看到笔刷上有个叉，说明当前还不能对模型进行绘制，如下右图所示。</a:t>
            </a:r>
            <a:endParaRPr lang="zh-CN" altLang="en-US" dirty="0"/>
          </a:p>
        </p:txBody>
      </p:sp>
      <p:pic>
        <p:nvPicPr>
          <p:cNvPr id="5" name="图片 4"/>
          <p:cNvPicPr/>
          <p:nvPr/>
        </p:nvPicPr>
        <p:blipFill>
          <a:blip r:embed="rId2"/>
          <a:stretch>
            <a:fillRect/>
          </a:stretch>
        </p:blipFill>
        <p:spPr>
          <a:xfrm>
            <a:off x="1290059" y="2791459"/>
            <a:ext cx="4397029" cy="2246053"/>
          </a:xfrm>
          <a:prstGeom prst="rect">
            <a:avLst/>
          </a:prstGeom>
          <a:noFill/>
          <a:ln>
            <a:noFill/>
          </a:ln>
        </p:spPr>
      </p:pic>
      <p:pic>
        <p:nvPicPr>
          <p:cNvPr id="6" name="图片 5"/>
          <p:cNvPicPr/>
          <p:nvPr/>
        </p:nvPicPr>
        <p:blipFill>
          <a:blip r:embed="rId3"/>
          <a:stretch>
            <a:fillRect/>
          </a:stretch>
        </p:blipFill>
        <p:spPr>
          <a:xfrm>
            <a:off x="5926222" y="2228560"/>
            <a:ext cx="3501933" cy="2808952"/>
          </a:xfrm>
          <a:prstGeom prst="rect">
            <a:avLst/>
          </a:prstGeom>
          <a:noFill/>
          <a:ln>
            <a:noFill/>
          </a:ln>
        </p:spPr>
      </p:pic>
    </p:spTree>
    <p:extLst>
      <p:ext uri="{BB962C8B-B14F-4D97-AF65-F5344CB8AC3E}">
        <p14:creationId xmlns:p14="http://schemas.microsoft.com/office/powerpoint/2010/main" val="1852680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03</a:t>
            </a:r>
            <a:r>
              <a:rPr lang="zh-CN" altLang="en-US" dirty="0"/>
              <a:t>：双击右侧“</a:t>
            </a:r>
            <a:r>
              <a:rPr lang="en-US" altLang="zh-CN" dirty="0"/>
              <a:t>3D</a:t>
            </a:r>
            <a:r>
              <a:rPr lang="zh-CN" altLang="en-US" dirty="0"/>
              <a:t>绘制工具”图标，打开“工具设置”对话框，在“文件纹理”卷展栏中单击“指定</a:t>
            </a:r>
            <a:r>
              <a:rPr lang="en-US" altLang="zh-CN" dirty="0"/>
              <a:t>/</a:t>
            </a:r>
            <a:r>
              <a:rPr lang="zh-CN" altLang="en-US" dirty="0"/>
              <a:t>编辑纹理”按钮，如下左图所示。</a:t>
            </a:r>
          </a:p>
          <a:p>
            <a:r>
              <a:rPr lang="zh-CN" altLang="en-US" dirty="0"/>
              <a:t>步骤</a:t>
            </a:r>
            <a:r>
              <a:rPr lang="en-US" altLang="zh-CN" dirty="0"/>
              <a:t>04</a:t>
            </a:r>
            <a:r>
              <a:rPr lang="zh-CN" altLang="en-US" dirty="0"/>
              <a:t>：弹出“指定</a:t>
            </a:r>
            <a:r>
              <a:rPr lang="en-US" altLang="zh-CN" dirty="0"/>
              <a:t>/</a:t>
            </a:r>
            <a:r>
              <a:rPr lang="zh-CN" altLang="en-US" dirty="0"/>
              <a:t>编辑文件纹理”窗口，将“图像格式”设置为</a:t>
            </a:r>
            <a:r>
              <a:rPr lang="en-US" altLang="zh-CN" dirty="0"/>
              <a:t>PSD(psd)</a:t>
            </a:r>
            <a:r>
              <a:rPr lang="zh-CN" altLang="en-US" dirty="0"/>
              <a:t>，然后单击“指定</a:t>
            </a:r>
            <a:r>
              <a:rPr lang="en-US" altLang="zh-CN" dirty="0"/>
              <a:t>/</a:t>
            </a:r>
            <a:r>
              <a:rPr lang="zh-CN" altLang="en-US" dirty="0"/>
              <a:t>编辑纹理”按钮，就可以在模型上进行绘制了，如下右图所示。这里要注意文件需要先保存后才能创建纹理贴图，因为创建的贴图要保存在相应的文件夹下。</a:t>
            </a:r>
            <a:endParaRPr lang="zh-CN" altLang="en-US" dirty="0"/>
          </a:p>
        </p:txBody>
      </p:sp>
      <p:pic>
        <p:nvPicPr>
          <p:cNvPr id="5" name="图片 4"/>
          <p:cNvPicPr/>
          <p:nvPr/>
        </p:nvPicPr>
        <p:blipFill>
          <a:blip r:embed="rId2"/>
          <a:srcRect b="8363"/>
          <a:stretch>
            <a:fillRect/>
          </a:stretch>
        </p:blipFill>
        <p:spPr>
          <a:xfrm>
            <a:off x="1992745" y="2889943"/>
            <a:ext cx="3549780" cy="3527482"/>
          </a:xfrm>
          <a:prstGeom prst="rect">
            <a:avLst/>
          </a:prstGeom>
          <a:noFill/>
          <a:ln>
            <a:noFill/>
          </a:ln>
        </p:spPr>
      </p:pic>
      <p:pic>
        <p:nvPicPr>
          <p:cNvPr id="6" name="图片 5"/>
          <p:cNvPicPr/>
          <p:nvPr/>
        </p:nvPicPr>
        <p:blipFill>
          <a:blip r:embed="rId3"/>
          <a:stretch>
            <a:fillRect/>
          </a:stretch>
        </p:blipFill>
        <p:spPr>
          <a:xfrm>
            <a:off x="6095999" y="2889943"/>
            <a:ext cx="3932573" cy="3527482"/>
          </a:xfrm>
          <a:prstGeom prst="rect">
            <a:avLst/>
          </a:prstGeom>
          <a:noFill/>
          <a:ln>
            <a:noFill/>
          </a:ln>
        </p:spPr>
      </p:pic>
    </p:spTree>
    <p:extLst>
      <p:ext uri="{BB962C8B-B14F-4D97-AF65-F5344CB8AC3E}">
        <p14:creationId xmlns:p14="http://schemas.microsoft.com/office/powerpoint/2010/main" val="4028742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05</a:t>
            </a:r>
            <a:r>
              <a:rPr lang="zh-CN" altLang="en-US" dirty="0"/>
              <a:t>：用笔刷在模型上绘制基础颜色，并在模型上标记处白菜叶的位置，如下左图所示。</a:t>
            </a:r>
          </a:p>
          <a:p>
            <a:r>
              <a:rPr lang="zh-CN" altLang="en-US" dirty="0"/>
              <a:t>步骤</a:t>
            </a:r>
            <a:r>
              <a:rPr lang="en-US" altLang="zh-CN" dirty="0"/>
              <a:t>06</a:t>
            </a:r>
            <a:r>
              <a:rPr lang="zh-CN" altLang="en-US" dirty="0"/>
              <a:t>：然后在</a:t>
            </a:r>
            <a:r>
              <a:rPr lang="en-US" altLang="zh-CN" dirty="0"/>
              <a:t>3D</a:t>
            </a:r>
            <a:r>
              <a:rPr lang="zh-CN" altLang="en-US" dirty="0"/>
              <a:t>绘制工具的“工具设置”对话框展开“文件纹理”卷展栏，单击“保存纹理”按钮，就可以将刚绘制的信息保存到</a:t>
            </a:r>
            <a:r>
              <a:rPr lang="en-US" altLang="zh-CN" dirty="0"/>
              <a:t>PSD</a:t>
            </a:r>
            <a:r>
              <a:rPr lang="zh-CN" altLang="en-US" dirty="0"/>
              <a:t>文件中，如下右图所示。</a:t>
            </a:r>
            <a:endParaRPr lang="zh-CN" altLang="en-US" dirty="0"/>
          </a:p>
        </p:txBody>
      </p:sp>
      <p:pic>
        <p:nvPicPr>
          <p:cNvPr id="5" name="图片 4"/>
          <p:cNvPicPr/>
          <p:nvPr/>
        </p:nvPicPr>
        <p:blipFill>
          <a:blip r:embed="rId2"/>
          <a:stretch>
            <a:fillRect/>
          </a:stretch>
        </p:blipFill>
        <p:spPr>
          <a:xfrm>
            <a:off x="889363" y="2319017"/>
            <a:ext cx="5296796" cy="4016981"/>
          </a:xfrm>
          <a:prstGeom prst="rect">
            <a:avLst/>
          </a:prstGeom>
          <a:noFill/>
          <a:ln>
            <a:noFill/>
          </a:ln>
        </p:spPr>
      </p:pic>
      <p:pic>
        <p:nvPicPr>
          <p:cNvPr id="6" name="图片 5"/>
          <p:cNvPicPr/>
          <p:nvPr/>
        </p:nvPicPr>
        <p:blipFill>
          <a:blip r:embed="rId3"/>
          <a:stretch>
            <a:fillRect/>
          </a:stretch>
        </p:blipFill>
        <p:spPr>
          <a:xfrm>
            <a:off x="6542687" y="2293936"/>
            <a:ext cx="3225685" cy="4042062"/>
          </a:xfrm>
          <a:prstGeom prst="rect">
            <a:avLst/>
          </a:prstGeom>
          <a:noFill/>
          <a:ln>
            <a:noFill/>
          </a:ln>
        </p:spPr>
      </p:pic>
    </p:spTree>
    <p:extLst>
      <p:ext uri="{BB962C8B-B14F-4D97-AF65-F5344CB8AC3E}">
        <p14:creationId xmlns:p14="http://schemas.microsoft.com/office/powerpoint/2010/main" val="2199723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07</a:t>
            </a:r>
            <a:r>
              <a:rPr lang="zh-CN" altLang="en-US" dirty="0"/>
              <a:t>：在</a:t>
            </a:r>
            <a:r>
              <a:rPr lang="en-US" altLang="zh-CN" dirty="0"/>
              <a:t>PhotoShop</a:t>
            </a:r>
            <a:r>
              <a:rPr lang="zh-CN" altLang="en-US" dirty="0"/>
              <a:t>软件中打开保存的</a:t>
            </a:r>
            <a:r>
              <a:rPr lang="en-US" altLang="zh-CN" dirty="0"/>
              <a:t>PSD</a:t>
            </a:r>
            <a:r>
              <a:rPr lang="zh-CN" altLang="en-US" dirty="0"/>
              <a:t>文件就可以看到贴图上会有在</a:t>
            </a:r>
            <a:r>
              <a:rPr lang="en-US" altLang="zh-CN" dirty="0"/>
              <a:t>Maya</a:t>
            </a:r>
            <a:r>
              <a:rPr lang="zh-CN" altLang="en-US" dirty="0"/>
              <a:t>中绘制的颜色信息，如下左图所示。</a:t>
            </a:r>
          </a:p>
          <a:p>
            <a:r>
              <a:rPr lang="zh-CN" altLang="en-US" dirty="0"/>
              <a:t>步骤</a:t>
            </a:r>
            <a:r>
              <a:rPr lang="en-US" altLang="zh-CN" dirty="0"/>
              <a:t>08</a:t>
            </a:r>
            <a:r>
              <a:rPr lang="zh-CN" altLang="en-US" dirty="0"/>
              <a:t>：找些白菜叶的素材在</a:t>
            </a:r>
            <a:r>
              <a:rPr lang="en-US" altLang="zh-CN" dirty="0"/>
              <a:t>PhotoShop</a:t>
            </a:r>
            <a:r>
              <a:rPr lang="zh-CN" altLang="en-US" dirty="0"/>
              <a:t>软件中合成处理下，如下右图所示。</a:t>
            </a:r>
            <a:endParaRPr lang="zh-CN" altLang="en-US" dirty="0"/>
          </a:p>
        </p:txBody>
      </p:sp>
      <p:pic>
        <p:nvPicPr>
          <p:cNvPr id="5" name="图片 4"/>
          <p:cNvPicPr/>
          <p:nvPr/>
        </p:nvPicPr>
        <p:blipFill>
          <a:blip r:embed="rId2"/>
          <a:stretch>
            <a:fillRect/>
          </a:stretch>
        </p:blipFill>
        <p:spPr>
          <a:xfrm>
            <a:off x="701934" y="2217419"/>
            <a:ext cx="4887078" cy="3252355"/>
          </a:xfrm>
          <a:prstGeom prst="rect">
            <a:avLst/>
          </a:prstGeom>
          <a:noFill/>
          <a:ln>
            <a:noFill/>
          </a:ln>
        </p:spPr>
      </p:pic>
      <p:pic>
        <p:nvPicPr>
          <p:cNvPr id="6" name="图片 5"/>
          <p:cNvPicPr/>
          <p:nvPr/>
        </p:nvPicPr>
        <p:blipFill>
          <a:blip r:embed="rId3"/>
          <a:stretch>
            <a:fillRect/>
          </a:stretch>
        </p:blipFill>
        <p:spPr>
          <a:xfrm>
            <a:off x="5778037" y="2217419"/>
            <a:ext cx="4916693" cy="3252355"/>
          </a:xfrm>
          <a:prstGeom prst="rect">
            <a:avLst/>
          </a:prstGeom>
          <a:noFill/>
          <a:ln>
            <a:noFill/>
          </a:ln>
        </p:spPr>
      </p:pic>
    </p:spTree>
    <p:extLst>
      <p:ext uri="{BB962C8B-B14F-4D97-AF65-F5344CB8AC3E}">
        <p14:creationId xmlns:p14="http://schemas.microsoft.com/office/powerpoint/2010/main" val="1758265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09</a:t>
            </a:r>
            <a:r>
              <a:rPr lang="zh-CN" altLang="en-US" dirty="0"/>
              <a:t>：将文件保存，在</a:t>
            </a:r>
            <a:r>
              <a:rPr lang="en-US" altLang="zh-CN" dirty="0"/>
              <a:t>Maya 2022</a:t>
            </a:r>
            <a:r>
              <a:rPr lang="zh-CN" altLang="en-US" dirty="0"/>
              <a:t>中将贴图赋予模型，就可以看到效果了，如下左图所示。</a:t>
            </a:r>
          </a:p>
          <a:p>
            <a:r>
              <a:rPr lang="zh-CN" altLang="en-US" dirty="0"/>
              <a:t>步骤</a:t>
            </a:r>
            <a:r>
              <a:rPr lang="en-US" altLang="zh-CN" dirty="0"/>
              <a:t>10</a:t>
            </a:r>
            <a:r>
              <a:rPr lang="zh-CN" altLang="en-US" dirty="0"/>
              <a:t>：通过</a:t>
            </a:r>
            <a:r>
              <a:rPr lang="en-US" altLang="zh-CN" dirty="0"/>
              <a:t>3D</a:t>
            </a:r>
            <a:r>
              <a:rPr lang="zh-CN" altLang="en-US" dirty="0"/>
              <a:t>绘制工具结合</a:t>
            </a:r>
            <a:r>
              <a:rPr lang="en-US" altLang="zh-CN" dirty="0"/>
              <a:t>PhotoShop</a:t>
            </a:r>
            <a:r>
              <a:rPr lang="zh-CN" altLang="en-US" dirty="0"/>
              <a:t>软件制作贴图，就可以完成最终贴图的绘制，效果如下右图所示。</a:t>
            </a:r>
            <a:endParaRPr lang="zh-CN" altLang="en-US" dirty="0"/>
          </a:p>
        </p:txBody>
      </p:sp>
      <p:pic>
        <p:nvPicPr>
          <p:cNvPr id="4" name="图片 3"/>
          <p:cNvPicPr/>
          <p:nvPr/>
        </p:nvPicPr>
        <p:blipFill>
          <a:blip r:embed="rId2"/>
          <a:stretch>
            <a:fillRect/>
          </a:stretch>
        </p:blipFill>
        <p:spPr>
          <a:xfrm>
            <a:off x="1034039" y="2133339"/>
            <a:ext cx="4359276" cy="4001453"/>
          </a:xfrm>
          <a:prstGeom prst="rect">
            <a:avLst/>
          </a:prstGeom>
          <a:noFill/>
          <a:ln>
            <a:noFill/>
          </a:ln>
        </p:spPr>
      </p:pic>
      <p:pic>
        <p:nvPicPr>
          <p:cNvPr id="5" name="图片 4"/>
          <p:cNvPicPr/>
          <p:nvPr/>
        </p:nvPicPr>
        <p:blipFill>
          <a:blip r:embed="rId3"/>
          <a:stretch>
            <a:fillRect/>
          </a:stretch>
        </p:blipFill>
        <p:spPr>
          <a:xfrm>
            <a:off x="5622145" y="2133339"/>
            <a:ext cx="5058624" cy="4001453"/>
          </a:xfrm>
          <a:prstGeom prst="rect">
            <a:avLst/>
          </a:prstGeom>
          <a:noFill/>
          <a:ln>
            <a:noFill/>
          </a:ln>
        </p:spPr>
      </p:pic>
    </p:spTree>
    <p:extLst>
      <p:ext uri="{BB962C8B-B14F-4D97-AF65-F5344CB8AC3E}">
        <p14:creationId xmlns:p14="http://schemas.microsoft.com/office/powerpoint/2010/main" val="200582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492736CC-3BCF-46FD-BA73-428E4A149057}"/>
              </a:ext>
            </a:extLst>
          </p:cNvPr>
          <p:cNvSpPr>
            <a:spLocks noGrp="1"/>
          </p:cNvSpPr>
          <p:nvPr>
            <p:ph type="body" sz="quarter" idx="10"/>
          </p:nvPr>
        </p:nvSpPr>
        <p:spPr>
          <a:xfrm>
            <a:off x="5245843" y="2333696"/>
            <a:ext cx="6046265" cy="637192"/>
          </a:xfrm>
        </p:spPr>
        <p:txBody>
          <a:bodyPr/>
          <a:lstStyle/>
          <a:p>
            <a:r>
              <a:rPr lang="zh-CN" altLang="en-US" dirty="0"/>
              <a:t>模型制作部分</a:t>
            </a:r>
            <a:endParaRPr lang="zh-CN" altLang="en-US" dirty="0"/>
          </a:p>
        </p:txBody>
      </p:sp>
      <p:sp>
        <p:nvSpPr>
          <p:cNvPr id="3" name="文本占位符 2">
            <a:extLst>
              <a:ext uri="{FF2B5EF4-FFF2-40B4-BE49-F238E27FC236}">
                <a16:creationId xmlns="" xmlns:a16="http://schemas.microsoft.com/office/drawing/2014/main" id="{8A4C237C-4F0D-467E-B01B-57EE4C07A46C}"/>
              </a:ext>
            </a:extLst>
          </p:cNvPr>
          <p:cNvSpPr>
            <a:spLocks noGrp="1"/>
          </p:cNvSpPr>
          <p:nvPr>
            <p:ph type="body" sz="quarter" idx="11"/>
          </p:nvPr>
        </p:nvSpPr>
        <p:spPr/>
        <p:txBody>
          <a:bodyPr/>
          <a:lstStyle/>
          <a:p>
            <a:r>
              <a:rPr lang="en-US" altLang="zh-CN" dirty="0"/>
              <a:t>10.1.1 </a:t>
            </a:r>
            <a:r>
              <a:rPr lang="zh-CN" altLang="en-US" dirty="0"/>
              <a:t>用立方体制作身体模型</a:t>
            </a:r>
            <a:endParaRPr lang="zh-CN" altLang="en-US" dirty="0"/>
          </a:p>
        </p:txBody>
      </p:sp>
      <p:sp>
        <p:nvSpPr>
          <p:cNvPr id="6" name="文本占位符 5">
            <a:extLst>
              <a:ext uri="{FF2B5EF4-FFF2-40B4-BE49-F238E27FC236}">
                <a16:creationId xmlns="" xmlns:a16="http://schemas.microsoft.com/office/drawing/2014/main" id="{F325ECA8-BF56-4346-B3ED-50032AF8B056}"/>
              </a:ext>
            </a:extLst>
          </p:cNvPr>
          <p:cNvSpPr>
            <a:spLocks noGrp="1"/>
          </p:cNvSpPr>
          <p:nvPr>
            <p:ph type="body" sz="quarter" idx="14"/>
          </p:nvPr>
        </p:nvSpPr>
        <p:spPr>
          <a:xfrm>
            <a:off x="1679002" y="2886229"/>
            <a:ext cx="2001158" cy="1406553"/>
          </a:xfrm>
        </p:spPr>
        <p:txBody>
          <a:bodyPr/>
          <a:lstStyle/>
          <a:p>
            <a:r>
              <a:rPr lang="en-US" altLang="zh-CN"/>
              <a:t>01</a:t>
            </a:r>
            <a:endParaRPr lang="zh-CN" altLang="en-US"/>
          </a:p>
        </p:txBody>
      </p:sp>
      <p:sp>
        <p:nvSpPr>
          <p:cNvPr id="8" name="文本占位符 7">
            <a:extLst>
              <a:ext uri="{FF2B5EF4-FFF2-40B4-BE49-F238E27FC236}">
                <a16:creationId xmlns="" xmlns:a16="http://schemas.microsoft.com/office/drawing/2014/main" id="{B613E124-1A27-4902-A7EA-DF5F616D5541}"/>
              </a:ext>
            </a:extLst>
          </p:cNvPr>
          <p:cNvSpPr>
            <a:spLocks noGrp="1"/>
          </p:cNvSpPr>
          <p:nvPr>
            <p:ph type="body" sz="quarter" idx="12"/>
          </p:nvPr>
        </p:nvSpPr>
        <p:spPr>
          <a:xfrm>
            <a:off x="5245843" y="3594032"/>
            <a:ext cx="5441204" cy="398009"/>
          </a:xfrm>
        </p:spPr>
        <p:txBody>
          <a:bodyPr/>
          <a:lstStyle/>
          <a:p>
            <a:r>
              <a:rPr lang="en-US" altLang="zh-CN" dirty="0"/>
              <a:t>10.1.2 </a:t>
            </a:r>
            <a:r>
              <a:rPr lang="zh-CN" altLang="en-US" dirty="0"/>
              <a:t>用立方体制作头部模型</a:t>
            </a:r>
            <a:endParaRPr lang="zh-CN" altLang="en-US" dirty="0"/>
          </a:p>
        </p:txBody>
      </p:sp>
      <p:sp>
        <p:nvSpPr>
          <p:cNvPr id="7" name="文本占位符 7">
            <a:extLst>
              <a:ext uri="{FF2B5EF4-FFF2-40B4-BE49-F238E27FC236}">
                <a16:creationId xmlns="" xmlns:a16="http://schemas.microsoft.com/office/drawing/2014/main" id="{B613E124-1A27-4902-A7EA-DF5F616D5541}"/>
              </a:ext>
            </a:extLst>
          </p:cNvPr>
          <p:cNvSpPr>
            <a:spLocks noGrp="1"/>
          </p:cNvSpPr>
          <p:nvPr>
            <p:ph type="body" sz="quarter" idx="12"/>
          </p:nvPr>
        </p:nvSpPr>
        <p:spPr>
          <a:xfrm>
            <a:off x="5245843" y="3993042"/>
            <a:ext cx="5441204" cy="398009"/>
          </a:xfrm>
        </p:spPr>
        <p:txBody>
          <a:bodyPr/>
          <a:lstStyle/>
          <a:p>
            <a:r>
              <a:rPr lang="en-US" altLang="zh-CN" dirty="0"/>
              <a:t>10.1.3 </a:t>
            </a:r>
            <a:r>
              <a:rPr lang="zh-CN" altLang="en-US" dirty="0"/>
              <a:t>用软选择工具制作白菜叶效果</a:t>
            </a:r>
            <a:endParaRPr lang="zh-CN" altLang="en-US" dirty="0"/>
          </a:p>
        </p:txBody>
      </p:sp>
    </p:spTree>
    <p:extLst>
      <p:ext uri="{BB962C8B-B14F-4D97-AF65-F5344CB8AC3E}">
        <p14:creationId xmlns:p14="http://schemas.microsoft.com/office/powerpoint/2010/main" val="3247505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64E59DE6-FC50-436B-B429-0D7D8F79AB92}"/>
              </a:ext>
            </a:extLst>
          </p:cNvPr>
          <p:cNvSpPr>
            <a:spLocks noGrp="1"/>
          </p:cNvSpPr>
          <p:nvPr>
            <p:ph type="body" sz="quarter" idx="10"/>
          </p:nvPr>
        </p:nvSpPr>
        <p:spPr/>
        <p:txBody>
          <a:bodyPr/>
          <a:lstStyle/>
          <a:p>
            <a:r>
              <a:rPr lang="en-US" altLang="zh-CN" dirty="0"/>
              <a:t>10.1 </a:t>
            </a:r>
            <a:r>
              <a:rPr lang="zh-CN" altLang="en-US" dirty="0"/>
              <a:t>模型制作部分</a:t>
            </a:r>
            <a:endParaRPr lang="zh-CN" altLang="en-US" dirty="0"/>
          </a:p>
        </p:txBody>
      </p:sp>
      <p:sp>
        <p:nvSpPr>
          <p:cNvPr id="3" name="文本占位符 2">
            <a:extLst>
              <a:ext uri="{FF2B5EF4-FFF2-40B4-BE49-F238E27FC236}">
                <a16:creationId xmlns="" xmlns:a16="http://schemas.microsoft.com/office/drawing/2014/main" id="{193ABDF1-28A5-4B27-9379-1B76FD37E6F1}"/>
              </a:ext>
            </a:extLst>
          </p:cNvPr>
          <p:cNvSpPr>
            <a:spLocks noGrp="1"/>
          </p:cNvSpPr>
          <p:nvPr>
            <p:ph type="body" sz="quarter" idx="11"/>
          </p:nvPr>
        </p:nvSpPr>
        <p:spPr/>
        <p:txBody>
          <a:bodyPr/>
          <a:lstStyle/>
          <a:p>
            <a:r>
              <a:rPr lang="zh-CN" altLang="en-US" dirty="0"/>
              <a:t>本章将制作一个“百财狗”的卡通模型，效果如下图所示。造型基本上是一条狗，不过在狗的背后和颈部要制作出白菜叶的效果。本章节将分为三个部分，第一部分讲解模型的制作流程，第二部分讲解使用</a:t>
            </a:r>
            <a:r>
              <a:rPr lang="en-US" altLang="zh-CN" dirty="0"/>
              <a:t>unfold3D</a:t>
            </a:r>
            <a:r>
              <a:rPr lang="zh-CN" altLang="en-US" dirty="0"/>
              <a:t>软件对模型进行</a:t>
            </a:r>
            <a:r>
              <a:rPr lang="en-US" altLang="zh-CN" dirty="0"/>
              <a:t>UV</a:t>
            </a:r>
            <a:r>
              <a:rPr lang="zh-CN" altLang="en-US" dirty="0"/>
              <a:t>制作，最后一部分讲解</a:t>
            </a:r>
            <a:r>
              <a:rPr lang="en-US" altLang="zh-CN" dirty="0"/>
              <a:t>Maya 2022</a:t>
            </a:r>
            <a:r>
              <a:rPr lang="zh-CN" altLang="en-US" dirty="0"/>
              <a:t>的</a:t>
            </a:r>
            <a:r>
              <a:rPr lang="en-US" altLang="zh-CN" dirty="0"/>
              <a:t>3D</a:t>
            </a:r>
            <a:r>
              <a:rPr lang="zh-CN" altLang="en-US" dirty="0"/>
              <a:t>绘制工具的使用方法。下面先讲解模型的制作流程。</a:t>
            </a:r>
            <a:endParaRPr lang="zh-CN" altLang="en-US" dirty="0"/>
          </a:p>
        </p:txBody>
      </p:sp>
      <p:pic>
        <p:nvPicPr>
          <p:cNvPr id="7" name="图片 6" descr="白菜狗"/>
          <p:cNvPicPr/>
          <p:nvPr/>
        </p:nvPicPr>
        <p:blipFill>
          <a:blip r:embed="rId2"/>
          <a:stretch>
            <a:fillRect/>
          </a:stretch>
        </p:blipFill>
        <p:spPr>
          <a:xfrm>
            <a:off x="2617729" y="3008167"/>
            <a:ext cx="5595246" cy="3506641"/>
          </a:xfrm>
          <a:prstGeom prst="rect">
            <a:avLst/>
          </a:prstGeom>
        </p:spPr>
      </p:pic>
    </p:spTree>
    <p:extLst>
      <p:ext uri="{BB962C8B-B14F-4D97-AF65-F5344CB8AC3E}">
        <p14:creationId xmlns:p14="http://schemas.microsoft.com/office/powerpoint/2010/main" val="844198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 xmlns:a16="http://schemas.microsoft.com/office/drawing/2014/main" id="{22AD1E77-9C9E-42A3-8F61-EB8D56B4205B}"/>
              </a:ext>
            </a:extLst>
          </p:cNvPr>
          <p:cNvSpPr>
            <a:spLocks noGrp="1"/>
          </p:cNvSpPr>
          <p:nvPr>
            <p:ph type="body" sz="quarter" idx="4294967295"/>
          </p:nvPr>
        </p:nvSpPr>
        <p:spPr>
          <a:xfrm>
            <a:off x="1254578" y="311314"/>
            <a:ext cx="8972550" cy="658652"/>
          </a:xfrm>
        </p:spPr>
        <p:txBody>
          <a:bodyPr/>
          <a:lstStyle/>
          <a:p>
            <a:r>
              <a:rPr lang="en-US" altLang="zh-CN"/>
              <a:t>1.1 Python</a:t>
            </a:r>
            <a:r>
              <a:rPr lang="zh-CN" altLang="en-US"/>
              <a:t>的心路历程</a:t>
            </a:r>
          </a:p>
        </p:txBody>
      </p:sp>
      <p:sp>
        <p:nvSpPr>
          <p:cNvPr id="3" name="文本占位符 2">
            <a:extLst>
              <a:ext uri="{FF2B5EF4-FFF2-40B4-BE49-F238E27FC236}">
                <a16:creationId xmlns="" xmlns:a16="http://schemas.microsoft.com/office/drawing/2014/main" id="{B8677EBF-EB27-470C-96DA-06E5BD5C3804}"/>
              </a:ext>
            </a:extLst>
          </p:cNvPr>
          <p:cNvSpPr>
            <a:spLocks noGrp="1"/>
          </p:cNvSpPr>
          <p:nvPr>
            <p:ph type="body" sz="quarter" idx="11"/>
          </p:nvPr>
        </p:nvSpPr>
        <p:spPr>
          <a:xfrm>
            <a:off x="896130" y="1122292"/>
            <a:ext cx="10791371" cy="5227694"/>
          </a:xfrm>
        </p:spPr>
        <p:txBody>
          <a:bodyPr/>
          <a:lstStyle/>
          <a:p>
            <a:r>
              <a:rPr lang="zh-CN" altLang="en-US" dirty="0"/>
              <a:t>本节将利用立方体制作白菜狗的身体模型，首先制作出白菜狗的大概身体模型，然后制作尾巴、前腿和后腿，最后制作颈部模型。本节使用到的功能有“到环边并分割”“特殊复制”“挤出”和“平滑”等，下面介绍具体操作方法。</a:t>
            </a:r>
            <a:endParaRPr lang="zh-CN" altLang="en-US" dirty="0"/>
          </a:p>
        </p:txBody>
      </p:sp>
      <p:sp>
        <p:nvSpPr>
          <p:cNvPr id="4" name="文本占位符 3">
            <a:extLst>
              <a:ext uri="{FF2B5EF4-FFF2-40B4-BE49-F238E27FC236}">
                <a16:creationId xmlns="" xmlns:a16="http://schemas.microsoft.com/office/drawing/2014/main" id="{9754D981-5128-4A86-AACB-69FF3A5BE0D9}"/>
              </a:ext>
            </a:extLst>
          </p:cNvPr>
          <p:cNvSpPr>
            <a:spLocks noGrp="1"/>
          </p:cNvSpPr>
          <p:nvPr>
            <p:ph type="body" sz="quarter" idx="12"/>
          </p:nvPr>
        </p:nvSpPr>
        <p:spPr>
          <a:xfrm>
            <a:off x="1090667" y="463640"/>
            <a:ext cx="8972550" cy="475941"/>
          </a:xfrm>
        </p:spPr>
        <p:txBody>
          <a:bodyPr/>
          <a:lstStyle/>
          <a:p>
            <a:r>
              <a:rPr lang="en-US" altLang="zh-CN" dirty="0"/>
              <a:t>10.1.1 </a:t>
            </a:r>
            <a:r>
              <a:rPr lang="zh-CN" altLang="en-US" dirty="0"/>
              <a:t>用立方体制作身体模型</a:t>
            </a:r>
            <a:endParaRPr lang="zh-CN" altLang="en-US" dirty="0"/>
          </a:p>
        </p:txBody>
      </p:sp>
    </p:spTree>
    <p:extLst>
      <p:ext uri="{BB962C8B-B14F-4D97-AF65-F5344CB8AC3E}">
        <p14:creationId xmlns:p14="http://schemas.microsoft.com/office/powerpoint/2010/main" val="973250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lang="zh-CN" altLang="en-US" dirty="0"/>
              <a:t>步骤</a:t>
            </a:r>
            <a:r>
              <a:rPr lang="en-US" altLang="zh-CN" dirty="0"/>
              <a:t>01</a:t>
            </a:r>
            <a:r>
              <a:rPr lang="zh-CN" altLang="en-US" dirty="0"/>
              <a:t>：首新建个场景并在场景中创建一个立方体，进入边组件模型并按住</a:t>
            </a:r>
            <a:r>
              <a:rPr lang="en-US" altLang="zh-CN" dirty="0"/>
              <a:t>Ctrl</a:t>
            </a:r>
            <a:r>
              <a:rPr lang="zh-CN" altLang="en-US" dirty="0"/>
              <a:t>键</a:t>
            </a:r>
            <a:r>
              <a:rPr lang="en-US" altLang="zh-CN" dirty="0"/>
              <a:t>+</a:t>
            </a:r>
            <a:r>
              <a:rPr lang="zh-CN" altLang="en-US" dirty="0"/>
              <a:t>鼠标右键，在弹出的菜单中选择“环边工具”命令，如下左图所示。</a:t>
            </a:r>
          </a:p>
          <a:p>
            <a:r>
              <a:rPr lang="zh-CN" altLang="en-US" dirty="0"/>
              <a:t>步骤</a:t>
            </a:r>
            <a:r>
              <a:rPr lang="en-US" altLang="zh-CN" dirty="0"/>
              <a:t>02</a:t>
            </a:r>
            <a:r>
              <a:rPr lang="zh-CN" altLang="en-US" dirty="0"/>
              <a:t>：在子菜单中选择“到环边并分割”命令，如下右图所示。这样可以在立方体的中间加上一圈边。</a:t>
            </a:r>
            <a:endParaRPr lang="zh-CN" altLang="en-US" dirty="0"/>
          </a:p>
        </p:txBody>
      </p:sp>
      <p:pic>
        <p:nvPicPr>
          <p:cNvPr id="3" name="图片 2"/>
          <p:cNvPicPr/>
          <p:nvPr/>
        </p:nvPicPr>
        <p:blipFill>
          <a:blip r:embed="rId2"/>
          <a:srcRect l="17886" t="11050" r="26805" b="9871"/>
          <a:stretch>
            <a:fillRect/>
          </a:stretch>
        </p:blipFill>
        <p:spPr>
          <a:xfrm>
            <a:off x="1180408" y="2572325"/>
            <a:ext cx="4249064" cy="3894975"/>
          </a:xfrm>
          <a:prstGeom prst="rect">
            <a:avLst/>
          </a:prstGeom>
          <a:noFill/>
          <a:ln>
            <a:noFill/>
          </a:ln>
        </p:spPr>
      </p:pic>
      <p:pic>
        <p:nvPicPr>
          <p:cNvPr id="4" name="图片 3"/>
          <p:cNvPicPr/>
          <p:nvPr/>
        </p:nvPicPr>
        <p:blipFill>
          <a:blip r:embed="rId3"/>
          <a:stretch>
            <a:fillRect/>
          </a:stretch>
        </p:blipFill>
        <p:spPr>
          <a:xfrm>
            <a:off x="5615362" y="2572324"/>
            <a:ext cx="4118888" cy="3894975"/>
          </a:xfrm>
          <a:prstGeom prst="rect">
            <a:avLst/>
          </a:prstGeom>
          <a:noFill/>
          <a:ln>
            <a:noFill/>
          </a:ln>
        </p:spPr>
      </p:pic>
    </p:spTree>
    <p:extLst>
      <p:ext uri="{BB962C8B-B14F-4D97-AF65-F5344CB8AC3E}">
        <p14:creationId xmlns:p14="http://schemas.microsoft.com/office/powerpoint/2010/main" val="361719272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4404</Words>
  <Application>Microsoft Office PowerPoint</Application>
  <PresentationFormat>自定义</PresentationFormat>
  <Paragraphs>144</Paragraphs>
  <Slides>59</Slides>
  <Notes>0</Notes>
  <HiddenSlides>0</HiddenSlides>
  <MMClips>0</MMClips>
  <ScaleCrop>false</ScaleCrop>
  <HeadingPairs>
    <vt:vector size="4" baseType="variant">
      <vt:variant>
        <vt:lpstr>主题</vt:lpstr>
      </vt:variant>
      <vt:variant>
        <vt:i4>1</vt:i4>
      </vt:variant>
      <vt:variant>
        <vt:lpstr>幻灯片标题</vt:lpstr>
      </vt:variant>
      <vt:variant>
        <vt:i4>59</vt:i4>
      </vt:variant>
    </vt:vector>
  </HeadingPairs>
  <TitlesOfParts>
    <vt:vector size="6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张栋</dc:creator>
  <cp:lastModifiedBy>xb21cn</cp:lastModifiedBy>
  <cp:revision>73</cp:revision>
  <dcterms:created xsi:type="dcterms:W3CDTF">2021-09-06T01:26:36Z</dcterms:created>
  <dcterms:modified xsi:type="dcterms:W3CDTF">2022-01-06T09:43:17Z</dcterms:modified>
</cp:coreProperties>
</file>